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4" r:id="rId2"/>
    <p:sldId id="259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66" r:id="rId12"/>
    <p:sldId id="267" r:id="rId13"/>
    <p:sldId id="256" r:id="rId14"/>
    <p:sldId id="271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8928"/>
    <a:srgbClr val="89C804"/>
    <a:srgbClr val="BF8752"/>
    <a:srgbClr val="818FBF"/>
    <a:srgbClr val="FFFF33"/>
    <a:srgbClr val="D3BBB3"/>
    <a:srgbClr val="AE2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6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9807-7A69-D941-9B1A-90CC48491123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5C20-154D-5B44-936C-9880BB2A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**Click</a:t>
            </a:r>
            <a:r>
              <a:rPr lang="en-US" baseline="0" dirty="0" smtClean="0"/>
              <a:t> the map. </a:t>
            </a:r>
            <a:r>
              <a:rPr lang="en-US" dirty="0" smtClean="0"/>
              <a:t>The video can be found at </a:t>
            </a:r>
            <a:r>
              <a:rPr lang="en-US" dirty="0" err="1" smtClean="0"/>
              <a:t>www.mrzahran.com</a:t>
            </a:r>
            <a:r>
              <a:rPr lang="en-US" dirty="0" smtClean="0"/>
              <a:t>/history/</a:t>
            </a:r>
            <a:r>
              <a:rPr lang="en-US" dirty="0" err="1" smtClean="0"/>
              <a:t>mme</a:t>
            </a:r>
            <a:r>
              <a:rPr lang="en-US" dirty="0" smtClean="0"/>
              <a:t>/</a:t>
            </a:r>
            <a:r>
              <a:rPr lang="en-US" dirty="0" err="1" smtClean="0"/>
              <a:t>WWoneNI.swf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Click “Next” to proceed to</a:t>
            </a:r>
            <a:r>
              <a:rPr lang="en-US" baseline="0" dirty="0" smtClean="0"/>
              <a:t> the next slide. Stop the 6</a:t>
            </a:r>
            <a:r>
              <a:rPr lang="en-US" baseline="30000" dirty="0" smtClean="0"/>
              <a:t>th</a:t>
            </a:r>
            <a:r>
              <a:rPr lang="en-US" baseline="0" dirty="0" smtClean="0"/>
              <a:t> slide, which is the slide before the one explaining the assassination of Archduke Ferdinand.</a:t>
            </a:r>
          </a:p>
          <a:p>
            <a:r>
              <a:rPr lang="en-US" baseline="0" dirty="0" smtClean="0"/>
              <a:t>**Click the video. This video is a link to Kahn Academy at 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/world-war-I-tutorial/v/alliances-leading-to-world-war-</a:t>
            </a:r>
            <a:r>
              <a:rPr lang="en-US" baseline="0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***Click the map to play</a:t>
            </a:r>
            <a:r>
              <a:rPr lang="en-US" baseline="0" dirty="0" smtClean="0"/>
              <a:t> the video (from Kahn Academy), which can be found at 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/world-war-I-tutorial/v/empires-before-world-war-I</a:t>
            </a:r>
          </a:p>
          <a:p>
            <a:r>
              <a:rPr lang="en-US" dirty="0" smtClean="0"/>
              <a:t>It shows the empires in the world</a:t>
            </a:r>
            <a:r>
              <a:rPr lang="en-US" baseline="0" dirty="0" smtClean="0"/>
              <a:t> before WWI.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***Click the photo in the lower left. The site is http://</a:t>
            </a:r>
            <a:r>
              <a:rPr lang="en-US" dirty="0" err="1" smtClean="0"/>
              <a:t>www.mrzahran.com</a:t>
            </a:r>
            <a:r>
              <a:rPr lang="en-US" dirty="0" smtClean="0"/>
              <a:t>/history/</a:t>
            </a:r>
            <a:r>
              <a:rPr lang="en-US" dirty="0" err="1" smtClean="0"/>
              <a:t>mme</a:t>
            </a:r>
            <a:r>
              <a:rPr lang="en-US" dirty="0" smtClean="0"/>
              <a:t>/</a:t>
            </a:r>
            <a:r>
              <a:rPr lang="en-US" dirty="0" err="1" smtClean="0"/>
              <a:t>WWoneNI.swf</a:t>
            </a:r>
            <a:endParaRPr lang="en-US" dirty="0" smtClean="0"/>
          </a:p>
          <a:p>
            <a:r>
              <a:rPr lang="en-US" dirty="0" smtClean="0"/>
              <a:t>Show the 7</a:t>
            </a:r>
            <a:r>
              <a:rPr lang="en-US" baseline="30000" dirty="0" smtClean="0"/>
              <a:t>th</a:t>
            </a:r>
            <a:r>
              <a:rPr lang="en-US" dirty="0" smtClean="0"/>
              <a:t> slide, which explains the assassination.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***The video is from Kahn Academy and is about the assassination of Archduke Franz Ferdinand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www.khanacademy.org</a:t>
            </a:r>
            <a:r>
              <a:rPr lang="en-US" baseline="0" dirty="0" smtClean="0"/>
              <a:t>/humanities/history/euro-</a:t>
            </a:r>
            <a:r>
              <a:rPr lang="en-US" baseline="0" dirty="0" err="1" smtClean="0"/>
              <a:t>hist</a:t>
            </a:r>
            <a:r>
              <a:rPr lang="en-US" baseline="0" dirty="0" smtClean="0"/>
              <a:t>/world-war-I-tutorial/v/assassination-of-</a:t>
            </a:r>
            <a:r>
              <a:rPr lang="en-US" baseline="0" dirty="0" err="1" smtClean="0"/>
              <a:t>franz</a:t>
            </a:r>
            <a:r>
              <a:rPr lang="en-US" baseline="0" dirty="0" smtClean="0"/>
              <a:t>-</a:t>
            </a:r>
            <a:r>
              <a:rPr lang="en-US" baseline="0" dirty="0" err="1" smtClean="0"/>
              <a:t>ferdinand</a:t>
            </a:r>
            <a:r>
              <a:rPr lang="en-US" baseline="0" dirty="0" smtClean="0"/>
              <a:t>-by-</a:t>
            </a:r>
            <a:r>
              <a:rPr lang="en-US" baseline="0" dirty="0" err="1" smtClean="0"/>
              <a:t>gavrilo</a:t>
            </a:r>
            <a:r>
              <a:rPr lang="en-US" baseline="0" dirty="0" smtClean="0"/>
              <a:t>-</a:t>
            </a:r>
            <a:r>
              <a:rPr lang="en-US" baseline="0" dirty="0" err="1" smtClean="0"/>
              <a:t>princip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***Click on the map.</a:t>
            </a:r>
            <a:r>
              <a:rPr lang="en-US" baseline="0" dirty="0" smtClean="0"/>
              <a:t> Begin on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slide and continue to the 14</a:t>
            </a:r>
            <a:r>
              <a:rPr lang="en-US" baseline="30000" dirty="0" smtClean="0"/>
              <a:t>th</a:t>
            </a:r>
            <a:r>
              <a:rPr lang="en-US" baseline="0" dirty="0" smtClean="0"/>
              <a:t> slide. This section shows why each country joined WWI. The website is </a:t>
            </a:r>
            <a:r>
              <a:rPr lang="en-US" baseline="0" dirty="0" err="1" smtClean="0"/>
              <a:t>www.mrzahran.com</a:t>
            </a:r>
            <a:r>
              <a:rPr lang="en-US" baseline="0" dirty="0" smtClean="0"/>
              <a:t>/history/</a:t>
            </a:r>
            <a:r>
              <a:rPr lang="en-US" baseline="0" dirty="0" err="1" smtClean="0"/>
              <a:t>mme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WWoneNI.swf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***The video is from Kahn Academy </a:t>
            </a:r>
            <a:r>
              <a:rPr lang="en-US" dirty="0" err="1" smtClean="0"/>
              <a:t>www.khanacademy.org</a:t>
            </a:r>
            <a:r>
              <a:rPr lang="en-US" dirty="0" smtClean="0"/>
              <a:t>/humanities/history/euro-</a:t>
            </a:r>
            <a:r>
              <a:rPr lang="en-US" dirty="0" err="1" smtClean="0"/>
              <a:t>hist</a:t>
            </a:r>
            <a:r>
              <a:rPr lang="en-US" dirty="0" smtClean="0"/>
              <a:t>/world-war-I-tutorial/v/the-great-war-begins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5358-1722-B647-A49F-85A30D9F6B39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s://www.khanacademy.org/humanities/history/euro-hist/world-war-I-tutorial/v/empires-before-world-war-i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hyperlink" Target="http://www.mrzahran.com/history/mme/WWoneNI.swf" TargetMode="Externa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hyperlink" Target="https://www.khanacademy.org/humanities/history/euro-hist/world-war-I-tutorial/v/assassination-of-franz-ferdinand-by-gavrilo-princip" TargetMode="Externa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hyperlink" Target="http://www.mrzahran.com/history/mme/WWoneNI.swf" TargetMode="Externa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hyperlink" Target="https://www.khanacademy.org/humanities/history/euro-hist/world-war-I-tutorial/v/the-great-war-begins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mrzahran.com/history/mme/WWoneNI.swf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s://www.khanacademy.org/humanities/history/euro-hist/world-war-I-tutorial/v/alliances-leading-to-world-war-i" TargetMode="Externa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0" y="2405975"/>
            <a:ext cx="9005727" cy="41744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61" y="887177"/>
            <a:ext cx="9160281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Great Britain had acquired so much land, it was said “The sun never sets on the British Empire.”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Somewhere in the world, the sun was shining on a colony of Great Britain.</a:t>
            </a:r>
          </a:p>
        </p:txBody>
      </p:sp>
    </p:spTree>
    <p:extLst>
      <p:ext uri="{BB962C8B-B14F-4D97-AF65-F5344CB8AC3E}">
        <p14:creationId xmlns:p14="http://schemas.microsoft.com/office/powerpoint/2010/main" val="21536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281" y="723890"/>
            <a:ext cx="923158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latin typeface="Tahoma"/>
                <a:cs typeface="Tahoma"/>
              </a:rPr>
              <a:t>having a strong sense of pride for one’s own nation or </a:t>
            </a:r>
            <a:r>
              <a:rPr lang="en-US" sz="2300" b="1" dirty="0" smtClean="0">
                <a:latin typeface="Tahoma"/>
                <a:cs typeface="Tahoma"/>
              </a:rPr>
              <a:t>ethnic group </a:t>
            </a:r>
            <a:endParaRPr lang="en-US" sz="2300" b="1" dirty="0"/>
          </a:p>
        </p:txBody>
      </p:sp>
      <p:sp>
        <p:nvSpPr>
          <p:cNvPr id="11" name="Rectangle 10"/>
          <p:cNvSpPr/>
          <p:nvPr/>
        </p:nvSpPr>
        <p:spPr>
          <a:xfrm>
            <a:off x="-16281" y="2721515"/>
            <a:ext cx="47310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Many Europeans felt their own nations or ethnic groups were superior to others.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4209142" y="5223904"/>
            <a:ext cx="5006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Nationalism was high in Serbia, a country just south of Austria-Hungary. </a:t>
            </a:r>
            <a:endParaRPr lang="en-US" sz="2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9" y="3927323"/>
            <a:ext cx="4190854" cy="2903338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598714" y="1191093"/>
            <a:ext cx="8545286" cy="3755180"/>
            <a:chOff x="598714" y="1191093"/>
            <a:chExt cx="8545286" cy="3755180"/>
          </a:xfrm>
        </p:grpSpPr>
        <p:grpSp>
          <p:nvGrpSpPr>
            <p:cNvPr id="9" name="Group 8"/>
            <p:cNvGrpSpPr/>
            <p:nvPr/>
          </p:nvGrpSpPr>
          <p:grpSpPr>
            <a:xfrm>
              <a:off x="598714" y="1191093"/>
              <a:ext cx="8490857" cy="3163278"/>
              <a:chOff x="598714" y="1191093"/>
              <a:chExt cx="8490857" cy="316327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98714" y="1191093"/>
                <a:ext cx="4116027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300" b="1" dirty="0">
                    <a:latin typeface="Tahoma"/>
                    <a:cs typeface="Tahoma"/>
                  </a:rPr>
                  <a:t>p</a:t>
                </a:r>
                <a:r>
                  <a:rPr lang="en-US" sz="2300" b="1" dirty="0" smtClean="0">
                    <a:latin typeface="Tahoma"/>
                    <a:cs typeface="Tahoma"/>
                  </a:rPr>
                  <a:t>eople who share a common cultural background </a:t>
                </a:r>
                <a:endParaRPr lang="en-US" sz="2300" b="1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4741" y="1222914"/>
                <a:ext cx="4374830" cy="313145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4714741" y="4299942"/>
              <a:ext cx="44292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Tahoma"/>
                  <a:cs typeface="Tahoma"/>
                </a:rPr>
                <a:t>The Slavs were an ethnic group in eastern Europe.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9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4429" y="1026672"/>
            <a:ext cx="2757714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Bosnia was a region located in the southern part of Austria-Hungary.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" y="762204"/>
            <a:ext cx="6331858" cy="39178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-18144" y="5434124"/>
            <a:ext cx="9160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Serbian Slavs wanted the freedom of the Bosnians, too.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6286" y="2976251"/>
            <a:ext cx="2757714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Many Slavs lived here and in Serbia.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29429" y="2286000"/>
            <a:ext cx="3828142" cy="145353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6281" y="4707549"/>
            <a:ext cx="9178424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The Slavs wanted to have their own country free from Austria-Hungary.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99571" y="5901297"/>
            <a:ext cx="936171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These nationalistic feelings led to the event that sparked the outbreak of WWI.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118429" y="3592286"/>
            <a:ext cx="2286000" cy="43542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8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2" y="723889"/>
            <a:ext cx="2592613" cy="3570057"/>
          </a:xfrm>
          <a:prstGeom prst="ellipse">
            <a:avLst/>
          </a:prstGeom>
          <a:ln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812142" y="832748"/>
            <a:ext cx="6368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/>
                <a:cs typeface="Tahoma"/>
              </a:rPr>
              <a:t>On June 28, 1914, Archduke Ferdinand, heir to the Austria-Hungary throne, was visiting Sarajevo, a city located in the former Bosnian region.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655608" y="2442134"/>
            <a:ext cx="2152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ahoma"/>
                <a:cs typeface="Tahoma"/>
              </a:rPr>
              <a:t>REMEMBER </a:t>
            </a:r>
            <a:r>
              <a:rPr lang="en-US" sz="2000" b="1" dirty="0" smtClean="0">
                <a:latin typeface="Tahoma"/>
                <a:cs typeface="Tahoma"/>
                <a:sym typeface="Wingdings"/>
              </a:rPr>
              <a:t>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581455" y="2288246"/>
            <a:ext cx="4677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Bosnians wanted to be an independent nation from Austria-Hungary.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201" y="3187443"/>
            <a:ext cx="2592613" cy="3528408"/>
          </a:xfrm>
          <a:prstGeom prst="ellipse">
            <a:avLst/>
          </a:prstGeom>
          <a:ln>
            <a:solidFill>
              <a:srgbClr val="0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410857" y="3734417"/>
            <a:ext cx="30060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latin typeface="Tahoma"/>
                <a:cs typeface="Tahoma"/>
              </a:rPr>
              <a:t>Gavrilo</a:t>
            </a:r>
            <a:r>
              <a:rPr lang="en-US" sz="2400" dirty="0" smtClean="0">
                <a:latin typeface="Tahoma"/>
                <a:cs typeface="Tahoma"/>
              </a:rPr>
              <a:t> </a:t>
            </a:r>
            <a:r>
              <a:rPr lang="en-US" sz="2400" dirty="0" err="1" smtClean="0">
                <a:latin typeface="Tahoma"/>
                <a:cs typeface="Tahoma"/>
              </a:rPr>
              <a:t>Princip</a:t>
            </a:r>
            <a:r>
              <a:rPr lang="en-US" sz="2400" dirty="0" smtClean="0">
                <a:latin typeface="Tahoma"/>
                <a:cs typeface="Tahoma"/>
              </a:rPr>
              <a:t>, a Serbian nationalist, fired into the Archduke’s car, fatally wounding the Archduke and his wife.</a:t>
            </a:r>
            <a:endParaRPr lang="en-US" sz="2400" dirty="0"/>
          </a:p>
        </p:txBody>
      </p:sp>
      <p:pic>
        <p:nvPicPr>
          <p:cNvPr id="16" name="Picture 15" descr="Screen Shot 2016-01-17 at 10.54.02 PM.pn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1" y="4452639"/>
            <a:ext cx="3116932" cy="23386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6111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1276" y="832748"/>
            <a:ext cx="920341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Austria-Hungary believed the assassination was organized by the Serbian government. </a:t>
            </a:r>
          </a:p>
        </p:txBody>
      </p:sp>
      <p:pic>
        <p:nvPicPr>
          <p:cNvPr id="9" name="Picture 8" descr="Screen Shot 2016-01-17 at 10.51.03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29" y="3211436"/>
            <a:ext cx="5225142" cy="3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9418" y="876553"/>
            <a:ext cx="922156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Forty-eight hours after the assassination, Austria-Hungary declared war on Serbia.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6281" y="1730554"/>
            <a:ext cx="922156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This set off a chain reaction of European countries joining the war.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	</a:t>
            </a:r>
          </a:p>
        </p:txBody>
      </p:sp>
      <p:pic>
        <p:nvPicPr>
          <p:cNvPr id="2" name="Picture 1" descr="Screen Shot 2016-01-18 at 12.10.36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3" y="2886001"/>
            <a:ext cx="3737429" cy="27776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35285" y="2402459"/>
            <a:ext cx="449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/>
                <a:cs typeface="Tahoma"/>
              </a:rPr>
              <a:t>Russia mobilized to help defend Serbia.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900713" y="2590612"/>
            <a:ext cx="870858" cy="454691"/>
          </a:xfrm>
          <a:prstGeom prst="rightArrow">
            <a:avLst/>
          </a:prstGeom>
          <a:solidFill>
            <a:srgbClr val="BF875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1571" y="3657876"/>
            <a:ext cx="443371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/>
                <a:cs typeface="Tahoma"/>
              </a:rPr>
              <a:t>Germany invaded France because of France’s alliance with Russia.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900713" y="4019285"/>
            <a:ext cx="870858" cy="454691"/>
          </a:xfrm>
          <a:prstGeom prst="rightArrow">
            <a:avLst/>
          </a:prstGeom>
          <a:solidFill>
            <a:srgbClr val="89C80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1571" y="5152629"/>
            <a:ext cx="439057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/>
                <a:cs typeface="Tahoma"/>
              </a:rPr>
              <a:t>When Germany attacked France and Belgium, Great Britain joined. 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900713" y="5490641"/>
            <a:ext cx="870858" cy="454691"/>
          </a:xfrm>
          <a:prstGeom prst="rightArrow">
            <a:avLst/>
          </a:prstGeom>
          <a:solidFill>
            <a:srgbClr val="BF892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6" grpId="0" animBg="1"/>
      <p:bldP spid="12" grpId="0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286" y="838622"/>
            <a:ext cx="920528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Both sides believed the war would be over before the end of the year. Little did they know that this great war would last over four years.	</a:t>
            </a:r>
          </a:p>
        </p:txBody>
      </p:sp>
      <p:pic>
        <p:nvPicPr>
          <p:cNvPr id="9" name="Picture 8" descr="Screen Shot 2016-01-18 at 12.25.20 A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857" y="1934307"/>
            <a:ext cx="5939363" cy="39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9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430430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July 1914 - November 1918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727569"/>
            <a:ext cx="9230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First man-made catastrophe of the 20</a:t>
            </a:r>
            <a:r>
              <a:rPr lang="en-US" sz="2200" baseline="30000" dirty="0" smtClean="0">
                <a:latin typeface="Tahoma"/>
                <a:cs typeface="Tahoma"/>
              </a:rPr>
              <a:t>th</a:t>
            </a:r>
            <a:r>
              <a:rPr lang="en-US" sz="2200" dirty="0" smtClean="0">
                <a:latin typeface="Tahoma"/>
                <a:cs typeface="Tahoma"/>
              </a:rPr>
              <a:t> century</a:t>
            </a:r>
          </a:p>
        </p:txBody>
      </p:sp>
      <p:sp>
        <p:nvSpPr>
          <p:cNvPr id="8" name="Rectangle 7"/>
          <p:cNvSpPr/>
          <p:nvPr/>
        </p:nvSpPr>
        <p:spPr>
          <a:xfrm>
            <a:off x="-16281" y="1078362"/>
            <a:ext cx="9231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17 million people killed, deadliest war of its time</a:t>
            </a:r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" y="1543115"/>
            <a:ext cx="9144001" cy="5241971"/>
            <a:chOff x="2543611" y="1662834"/>
            <a:chExt cx="4964907" cy="36007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2332" y="1662834"/>
              <a:ext cx="4707467" cy="332771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543611" y="4967647"/>
              <a:ext cx="4964907" cy="295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smtClean="0">
                  <a:latin typeface="Tahoma"/>
                  <a:cs typeface="Tahoma"/>
                </a:rPr>
                <a:t>Trenches in a war zone of France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454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281" y="706158"/>
            <a:ext cx="9230068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No single event led to World War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3" y="1090878"/>
            <a:ext cx="9127067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Causes are complicated and intertwined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65" y="1478528"/>
            <a:ext cx="3494970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Chain of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7834" y="1320061"/>
            <a:ext cx="863601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000" dirty="0" smtClean="0">
                <a:latin typeface="Tahoma"/>
                <a:cs typeface="Tahoma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34" y="3181250"/>
            <a:ext cx="911014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smtClean="0">
                <a:latin typeface="Tahoma"/>
                <a:cs typeface="Tahoma"/>
                <a:sym typeface="Wingdings"/>
              </a:rPr>
              <a:t>Outbreak of fighting</a:t>
            </a:r>
            <a:endParaRPr lang="en-US" sz="4000" dirty="0" smtClean="0"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641" y="1478528"/>
            <a:ext cx="5403507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3200" dirty="0" smtClean="0">
                <a:latin typeface="Tahoma"/>
                <a:cs typeface="Tahoma"/>
              </a:rPr>
              <a:t>History of involved countries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826933" y="2114103"/>
            <a:ext cx="1473200" cy="1187901"/>
          </a:xfrm>
          <a:prstGeom prst="downArrow">
            <a:avLst/>
          </a:prstGeom>
          <a:solidFill>
            <a:srgbClr val="AE272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438400" y="3880445"/>
            <a:ext cx="6793188" cy="2938273"/>
            <a:chOff x="2438400" y="3880445"/>
            <a:chExt cx="6793188" cy="29382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3880445"/>
              <a:ext cx="4080933" cy="293827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485481" y="4738923"/>
              <a:ext cx="27461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spc="180" dirty="0" smtClean="0">
                  <a:ln>
                    <a:solidFill>
                      <a:srgbClr val="AE272B"/>
                    </a:solidFill>
                  </a:ln>
                  <a:solidFill>
                    <a:srgbClr val="AE272B"/>
                  </a:solidFill>
                  <a:effectLst>
                    <a:glow rad="76200">
                      <a:schemeClr val="tx1"/>
                    </a:glow>
                  </a:effectLst>
                  <a:latin typeface="Tahoma"/>
                  <a:cs typeface="Tahoma"/>
                </a:rPr>
                <a:t>Central Powers</a:t>
              </a:r>
            </a:p>
            <a:p>
              <a:r>
                <a:rPr lang="en-US" sz="2200" spc="180" dirty="0" smtClean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glow rad="76200">
                      <a:schemeClr val="tx1"/>
                    </a:glow>
                  </a:effectLst>
                  <a:latin typeface="Tahoma"/>
                  <a:cs typeface="Tahoma"/>
                </a:rPr>
                <a:t>Allied Powers</a:t>
              </a:r>
            </a:p>
            <a:p>
              <a:r>
                <a:rPr lang="en-US" sz="2200" spc="180" dirty="0" smtClean="0">
                  <a:ln>
                    <a:solidFill>
                      <a:srgbClr val="FFFF33"/>
                    </a:solidFill>
                  </a:ln>
                  <a:solidFill>
                    <a:srgbClr val="FFFF33"/>
                  </a:solidFill>
                  <a:effectLst>
                    <a:glow rad="76200">
                      <a:schemeClr val="tx1"/>
                    </a:glow>
                  </a:effectLst>
                  <a:latin typeface="Tahoma"/>
                  <a:cs typeface="Tahoma"/>
                </a:rPr>
                <a:t>Neutral Countries</a:t>
              </a:r>
              <a:endParaRPr lang="en-US" sz="2200" spc="180" dirty="0">
                <a:ln>
                  <a:solidFill>
                    <a:srgbClr val="FFFF33"/>
                  </a:solidFill>
                </a:ln>
                <a:solidFill>
                  <a:srgbClr val="FFFF33"/>
                </a:solidFill>
                <a:effectLst>
                  <a:glow rad="76200">
                    <a:schemeClr val="tx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15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1"/>
      <p:bldP spid="10" grpId="0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3288" y="520163"/>
            <a:ext cx="402771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 err="1" smtClean="0">
                <a:latin typeface="Tahoma"/>
                <a:cs typeface="Tahoma"/>
                <a:sym typeface="Wingdings"/>
              </a:rPr>
              <a:t>ilitarism</a:t>
            </a:r>
            <a:endParaRPr lang="en-US" sz="6000" dirty="0" smtClean="0">
              <a:latin typeface="Tahoma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0716" y="2313015"/>
            <a:ext cx="402771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 err="1" smtClean="0">
                <a:latin typeface="Tahoma"/>
                <a:cs typeface="Tahoma"/>
                <a:sym typeface="Wingdings"/>
              </a:rPr>
              <a:t>lliances</a:t>
            </a:r>
            <a:endParaRPr lang="en-US" sz="6000" dirty="0" smtClean="0"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260" y="4180452"/>
            <a:ext cx="402771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 err="1" smtClean="0">
                <a:latin typeface="Tahoma"/>
                <a:cs typeface="Tahoma"/>
                <a:sym typeface="Wingdings"/>
              </a:rPr>
              <a:t>mperialism</a:t>
            </a:r>
            <a:endParaRPr lang="en-US" sz="6000" dirty="0" smtClean="0"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7261" y="5994738"/>
            <a:ext cx="402771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dirty="0" err="1" smtClean="0">
                <a:latin typeface="Tahoma"/>
                <a:cs typeface="Tahoma"/>
                <a:sym typeface="Wingdings"/>
              </a:rPr>
              <a:t>ationalism</a:t>
            </a:r>
            <a:endParaRPr lang="en-US" sz="600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064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31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Many countries were strengthening their military forces.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16280" y="1282770"/>
            <a:ext cx="6293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Tahoma"/>
                <a:cs typeface="Tahoma"/>
              </a:rPr>
              <a:t>France and Germany doubled their armies between 1870 and 1914. 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064879" y="2989967"/>
            <a:ext cx="60778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ahoma"/>
                <a:cs typeface="Tahoma"/>
              </a:rPr>
              <a:t>Great Britain and Germany had the world’s largest and most powerful navies and competed for dominance of the sea. </a:t>
            </a:r>
            <a:endParaRPr lang="en-US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1" y="2303569"/>
            <a:ext cx="3000675" cy="20193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429" y="1094839"/>
            <a:ext cx="2775856" cy="18707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144" y="4170535"/>
            <a:ext cx="2731900" cy="22095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6281" y="4819464"/>
            <a:ext cx="6384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Tahoma"/>
                <a:cs typeface="Tahoma"/>
              </a:rPr>
              <a:t>Industrialization allowed countries to manufacture more powerful weapons. 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-72571" y="6359138"/>
            <a:ext cx="92153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ahoma"/>
                <a:cs typeface="Tahoma"/>
              </a:rPr>
              <a:t>The military was given a high priority in the economy and politics.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691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24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mutual defense agreements meant that if one country was attacked, the other allied countries would have to help</a:t>
            </a:r>
            <a:endParaRPr lang="en-US" sz="2400" dirty="0"/>
          </a:p>
        </p:txBody>
      </p:sp>
      <p:pic>
        <p:nvPicPr>
          <p:cNvPr id="8" name="Picture 7" descr="Screen Shot 2016-01-17 at 4.11.10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8" y="1421618"/>
            <a:ext cx="4167581" cy="283885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276439" y="1433529"/>
            <a:ext cx="48675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Italy, Austria-Hungary, and Germany formed the </a:t>
            </a:r>
            <a:r>
              <a:rPr lang="en-US" sz="2400" b="1" dirty="0" smtClean="0">
                <a:latin typeface="Tahoma"/>
                <a:cs typeface="Tahoma"/>
              </a:rPr>
              <a:t>Triple Alliance</a:t>
            </a:r>
            <a:r>
              <a:rPr lang="en-US" sz="2400" dirty="0" smtClean="0">
                <a:latin typeface="Tahoma"/>
                <a:cs typeface="Tahoma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276439" y="2702297"/>
            <a:ext cx="4938867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France, Great Britain, and Russia formed the </a:t>
            </a:r>
            <a:r>
              <a:rPr lang="en-US" sz="2400" b="1" dirty="0" smtClean="0">
                <a:latin typeface="Tahoma"/>
                <a:cs typeface="Tahoma"/>
              </a:rPr>
              <a:t>Triple Entente</a:t>
            </a:r>
            <a:r>
              <a:rPr lang="en-US" sz="2400" dirty="0" smtClean="0">
                <a:latin typeface="Tahoma"/>
                <a:cs typeface="Tahoma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6439" y="3554954"/>
            <a:ext cx="4938867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Russia and Serbia also formed an alliance.</a:t>
            </a:r>
          </a:p>
        </p:txBody>
      </p:sp>
      <p:pic>
        <p:nvPicPr>
          <p:cNvPr id="14" name="Picture 13" descr="Screen Shot 2016-01-17 at 4.20.23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8" y="4463914"/>
            <a:ext cx="2572485" cy="22995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681343" y="4933147"/>
            <a:ext cx="64626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European countries hoped that these alliance would keep countries from attacking one another and peace would be maintained.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9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303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when a country increases its power and wealth by acquiring new lands under its control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87" y="1525074"/>
            <a:ext cx="6331086" cy="4534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76598"/>
            <a:ext cx="2774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Some European countries, such as France and Great Britain, had created large worldwide empires.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34425" y="6041111"/>
            <a:ext cx="9247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Other countries, like Germany and Russia, wanted to begin building their own empires.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39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iamonds_zJG0RIq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55" y="941606"/>
            <a:ext cx="3619117" cy="27948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-16280" y="4206778"/>
            <a:ext cx="4284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/>
                <a:cs typeface="Tahoma"/>
              </a:rPr>
              <a:t>Countries became very rich from exploiting the </a:t>
            </a:r>
            <a:r>
              <a:rPr lang="en-US" sz="2400" b="1" dirty="0" smtClean="0">
                <a:latin typeface="Tahoma"/>
                <a:cs typeface="Tahoma"/>
              </a:rPr>
              <a:t>natural resources </a:t>
            </a:r>
            <a:r>
              <a:rPr lang="en-US" sz="2400" dirty="0" smtClean="0">
                <a:latin typeface="Tahoma"/>
                <a:cs typeface="Tahoma"/>
              </a:rPr>
              <a:t>contained in these new lands and the </a:t>
            </a:r>
            <a:r>
              <a:rPr lang="en-US" sz="2400" b="1" dirty="0" smtClean="0">
                <a:latin typeface="Tahoma"/>
                <a:cs typeface="Tahoma"/>
              </a:rPr>
              <a:t>labor force</a:t>
            </a:r>
            <a:r>
              <a:rPr lang="en-US" sz="2400" dirty="0" smtClean="0">
                <a:latin typeface="Tahoma"/>
                <a:cs typeface="Tahoma"/>
              </a:rPr>
              <a:t>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57266" y="941606"/>
            <a:ext cx="383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diamonds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157266" y="1366985"/>
            <a:ext cx="383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gold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157266" y="1828650"/>
            <a:ext cx="3833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 smtClean="0">
                <a:latin typeface="Tahoma"/>
                <a:cs typeface="Tahoma"/>
              </a:rPr>
              <a:t>silver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157265" y="2272172"/>
            <a:ext cx="4953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400" dirty="0">
                <a:latin typeface="Tahoma"/>
                <a:cs typeface="Tahoma"/>
              </a:rPr>
              <a:t>n</a:t>
            </a:r>
            <a:r>
              <a:rPr lang="en-US" sz="2400" dirty="0" smtClean="0">
                <a:latin typeface="Tahoma"/>
                <a:cs typeface="Tahoma"/>
              </a:rPr>
              <a:t>atural resources like rubber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31" y="3320143"/>
            <a:ext cx="4841736" cy="33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22" y="2315260"/>
            <a:ext cx="8788880" cy="43395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16282" y="887177"/>
            <a:ext cx="9160281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The </a:t>
            </a:r>
            <a:r>
              <a:rPr lang="en-US" sz="2400" b="1" dirty="0" smtClean="0">
                <a:latin typeface="Tahoma"/>
                <a:cs typeface="Tahoma"/>
              </a:rPr>
              <a:t>Scramble for Africa </a:t>
            </a:r>
            <a:r>
              <a:rPr lang="en-US" sz="2400" dirty="0" smtClean="0">
                <a:latin typeface="Tahoma"/>
                <a:cs typeface="Tahoma"/>
              </a:rPr>
              <a:t>is one example of how these countries competed in colonizing “unclaimed” land. This rush for land acquisition caused competition and conflict between many countries. </a:t>
            </a:r>
          </a:p>
        </p:txBody>
      </p:sp>
    </p:spTree>
    <p:extLst>
      <p:ext uri="{BB962C8B-B14F-4D97-AF65-F5344CB8AC3E}">
        <p14:creationId xmlns:p14="http://schemas.microsoft.com/office/powerpoint/2010/main" val="182032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947</Words>
  <Application>Microsoft Macintosh PowerPoint</Application>
  <PresentationFormat>On-screen Show (4:3)</PresentationFormat>
  <Paragraphs>76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LeBlanc</dc:creator>
  <cp:lastModifiedBy>Heather LeBlanc</cp:lastModifiedBy>
  <cp:revision>200</cp:revision>
  <dcterms:created xsi:type="dcterms:W3CDTF">2016-01-15T02:08:26Z</dcterms:created>
  <dcterms:modified xsi:type="dcterms:W3CDTF">2016-09-30T14:41:03Z</dcterms:modified>
</cp:coreProperties>
</file>