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0"/>
  </p:notesMasterIdLst>
  <p:handoutMasterIdLst>
    <p:handoutMasterId r:id="rId71"/>
  </p:handoutMasterIdLst>
  <p:sldIdLst>
    <p:sldId id="256" r:id="rId3"/>
    <p:sldId id="308" r:id="rId4"/>
    <p:sldId id="309" r:id="rId5"/>
    <p:sldId id="310" r:id="rId6"/>
    <p:sldId id="311" r:id="rId7"/>
    <p:sldId id="312" r:id="rId8"/>
    <p:sldId id="31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81" r:id="rId23"/>
    <p:sldId id="324" r:id="rId24"/>
    <p:sldId id="273" r:id="rId25"/>
    <p:sldId id="266" r:id="rId26"/>
    <p:sldId id="318" r:id="rId27"/>
    <p:sldId id="271" r:id="rId28"/>
    <p:sldId id="272" r:id="rId29"/>
    <p:sldId id="314" r:id="rId30"/>
    <p:sldId id="274" r:id="rId31"/>
    <p:sldId id="275" r:id="rId32"/>
    <p:sldId id="276" r:id="rId33"/>
    <p:sldId id="279" r:id="rId34"/>
    <p:sldId id="277" r:id="rId35"/>
    <p:sldId id="280" r:id="rId36"/>
    <p:sldId id="282" r:id="rId37"/>
    <p:sldId id="278" r:id="rId38"/>
    <p:sldId id="315" r:id="rId39"/>
    <p:sldId id="316" r:id="rId40"/>
    <p:sldId id="321" r:id="rId41"/>
    <p:sldId id="325" r:id="rId42"/>
    <p:sldId id="284" r:id="rId43"/>
    <p:sldId id="285" r:id="rId44"/>
    <p:sldId id="286" r:id="rId45"/>
    <p:sldId id="287" r:id="rId46"/>
    <p:sldId id="295" r:id="rId47"/>
    <p:sldId id="283" r:id="rId48"/>
    <p:sldId id="288" r:id="rId49"/>
    <p:sldId id="289" r:id="rId50"/>
    <p:sldId id="290" r:id="rId51"/>
    <p:sldId id="296" r:id="rId52"/>
    <p:sldId id="291" r:id="rId53"/>
    <p:sldId id="292" r:id="rId54"/>
    <p:sldId id="293" r:id="rId55"/>
    <p:sldId id="297" r:id="rId56"/>
    <p:sldId id="331" r:id="rId57"/>
    <p:sldId id="330" r:id="rId58"/>
    <p:sldId id="294" r:id="rId59"/>
    <p:sldId id="299" r:id="rId60"/>
    <p:sldId id="298" r:id="rId61"/>
    <p:sldId id="300" r:id="rId62"/>
    <p:sldId id="301" r:id="rId63"/>
    <p:sldId id="303" r:id="rId64"/>
    <p:sldId id="302" r:id="rId65"/>
    <p:sldId id="304" r:id="rId66"/>
    <p:sldId id="305" r:id="rId67"/>
    <p:sldId id="306" r:id="rId68"/>
    <p:sldId id="307" r:id="rId69"/>
  </p:sldIdLst>
  <p:sldSz cx="9144000" cy="6858000" type="screen4x3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1" autoAdjust="0"/>
    <p:restoredTop sz="86339" autoAdjust="0"/>
  </p:normalViewPr>
  <p:slideViewPr>
    <p:cSldViewPr>
      <p:cViewPr varScale="1">
        <p:scale>
          <a:sx n="68" d="100"/>
          <a:sy n="68" d="100"/>
        </p:scale>
        <p:origin x="1253" y="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664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A79B6-A940-4368-8B93-500ED532FCEB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4255-CBD4-4F0D-836C-E28FF38E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5FC4-7B59-4524-9BDD-945175CA79AD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0463"/>
            <a:ext cx="418147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7050" cy="3657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332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4104-CFCF-40EA-A540-4A433583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4104-CFCF-40EA-A540-4A433583DB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9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4104-CFCF-40EA-A540-4A433583DBB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8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00EF-7FB6-41D5-A5F9-237557C7B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3231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5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957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3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920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40564"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9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 baseline="0"/>
            </a:lvl8pPr>
            <a:lvl9pPr marL="1440564"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40564"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6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0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9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64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1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6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5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87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00EF-7FB6-41D5-A5F9-237557C7B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1411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3483C31-E9B3-43AE-80A0-1E7D7446A43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19A8215-E039-4300-AF83-6E0EE51276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9/21/2018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5777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2105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23179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31872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564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9256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66641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75333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mold+and+cast+fossils&amp;source=images&amp;cd=&amp;cad=rja&amp;docid=KGbkBSaIJh7N9M&amp;tbnid=2qqBIBytpsjg7M:&amp;ved=0CAUQjRw&amp;url=http://letslearngeology.com/website/fossil-more-than-just-a-funny-word/&amp;ei=ocpIUazjFc6I0QGKx4CwBg&amp;bvm=bv.43828540,d.dmg&amp;psig=AFQjCNEoziveiA0cJuDehoDTdjDlwROH_w&amp;ust=136381133525881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cared+tree&amp;source=images&amp;cd=&amp;cad=rja&amp;docid=E2j3pCCYS8-OmM&amp;tbnid=JbYRbLyNz_FGpM:&amp;ved=0CAUQjRw&amp;url=http://cheezburger.com/3653481472&amp;ei=xstIUcSZCsWr0AG-8oDQCA&amp;bvm=bv.43828540,d.dmg&amp;psig=AFQjCNGdDFsVjDGbIY6Bp1pnDxOloVkPqg&amp;ust=1363811591914408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carbon+filter+fossile&amp;source=images&amp;cd=&amp;cad=rja&amp;docid=NjVvm_Danfg1jM&amp;tbnid=FER_NhLqx-a_fM:&amp;ved=0CAUQjRw&amp;url=http://en.wikipedia.org/wiki/Echinoderm&amp;ei=osxIUbOBLui40AHWu4CYAg&amp;bvm=bv.43828540,d.dmg&amp;psig=AFQjCNEyLOvqOnt5r80Ff5EWJ8XUDZUvRw&amp;ust=1363811841834416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insect+carbon+filter+fossil&amp;source=images&amp;cd=&amp;cad=rja&amp;docid=Zi0af56g4CwD3M&amp;tbnid=yj_BgObujaBh8M:&amp;ved=0CAUQjRw&amp;url=http://phys.org/news/2013-02-ancient-insects-biodiversity.html&amp;ei=7MxIUemQOuSA0AHBx4HwCA&amp;bvm=bv.43828540,d.dmg&amp;psig=AFQjCNElJMOV72z9C1FCwlmKCpmjGhCqKw&amp;ust=136381194242077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trace+fossil&amp;source=images&amp;cd=&amp;cad=rja&amp;docid=Wu59mSYQrJ-s-M&amp;tbnid=FXSyyAI7AzinvM:&amp;ved=0CAUQjRw&amp;url=http://paleoprof.blogspot.com/2009/03/ok-maybe-not.html&amp;ei=X81IUbn_O6HQ0wHkhIHYCQ&amp;bvm=bv.43828540,d.dmg&amp;psig=AFQjCNFZ0m_9ejWV39MvSEMcfM4m2eCo8Q&amp;ust=13638120521085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trace+fossils+footprints&amp;source=images&amp;cd=&amp;cad=rja&amp;docid=I-2NRWZRAZTIbM&amp;tbnid=Y2TQZB8SC5mmiM:&amp;ved=0CAUQjRw&amp;url=https://courseware.e-education.psu.edu/courses/earth105new/content/lesson02/09.html&amp;ei=qs1IUeykDee_0gHNiIHwDA&amp;bvm=bv.43828540,d.dmg&amp;psig=AFQjCNEsJdg1KD91gjm6JjjCsA2QABTOXg&amp;ust=136381209543167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google.com/url?sa=i&amp;rct=j&amp;q=amber+with+insects&amp;source=images&amp;cd=&amp;cad=rja&amp;docid=sYlWD893Unp7iM&amp;tbnid=kcJAdwsUHILHIM:&amp;ved=0CAUQjRw&amp;url=http://www.etsy.com/listing/97825505/inclusion-2-insects-fossils-in-the&amp;ei=Cs5IUZXDA6n50gGxtIC4DA&amp;bvm=bv.43828540,d.dmg&amp;psig=AFQjCNFxUj3QAqXPC__BGGqGuTIaJuj2-Q&amp;ust=13638121691086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fossil+in+tar+pit&amp;source=images&amp;cd=&amp;cad=rja&amp;docid=5LqnW3R75ujQcM&amp;tbnid=Gja7UvKSehco4M:&amp;ved=0CAUQjRw&amp;url=http://www.papermag.com/2008/11/mr_mickeys_mustsee_guide_to_la_1.php&amp;ei=XM5IUfztAYny0QGqwYC4DA&amp;bvm=bv.43828540,d.dmg&amp;psig=AFQjCNHsQ1hEcrcNSR9LJUFmEn4dNtgwYQ&amp;ust=1363812283961999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ice+man&amp;source=images&amp;cd=&amp;cad=rja&amp;docid=xOg8oorpxia1hM&amp;tbnid=VLCxpKBxYMEkpM:&amp;ved=0CAUQjRw&amp;url=http://www.pbs.org/wgbh/nova/ancient/iceman-last-meal.html&amp;ei=LM5IUcziGqfH0AG8sIGYBA&amp;bvm=bv.43828540,d.dmg&amp;psig=AFQjCNFp2BmwkhpGU_aHArIXZFzpuK4PSQ&amp;ust=136381226304516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google.com/url?sa=i&amp;rct=j&amp;q=fossil+record&amp;source=images&amp;cd=&amp;cad=rja&amp;docid=6dnnsbw_CFq7DM&amp;tbnid=2nb-WMqIkLx_GM:&amp;ved=0CAUQjRw&amp;url=http://www.iq.poquoson.org/2002vasol/8sci/8sci02.htm&amp;ei=t85IUdmuD9Px0wG-iIHgAg&amp;bvm=bv.43828540,d.dmg&amp;psig=AFQjCNGHgdrNQV2i7UOQBMzm82OzGTnQ3w&amp;ust=13638123797095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evolution+of+mario&amp;source=images&amp;cd=&amp;cad=rja&amp;docid=HwuQ-9_LJPV1zM&amp;tbnid=4ZERvAyHt5dKPM:&amp;ved=0CAUQjRw&amp;url=http://www.wiiff.com/photoviewer?friend=mario%20fan77&amp;id=580&amp;ei=vc9IUYLyHov00QHgq4HAAg&amp;bvm=bv.43828540,d.dmg&amp;psig=AFQjCNFDmcHwekUhFTg6BIsXfk_nI7ZEOA&amp;ust=13638126605496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hyperlink" Target="http://www.google.com/url?sa=i&amp;rct=j&amp;q=extinct+species&amp;source=images&amp;cd=&amp;cad=rja&amp;docid=vkwbbxFBKDidWM&amp;tbnid=elfZhvrgSHYQRM:&amp;ved=0CAUQjRw&amp;url=http://atrium.threadless.com/singingplanet/submission/547/&amp;ei=B9BIUaCiMYi30gHm2oHYCg&amp;bvm=bv.43828540,d.dmg&amp;psig=AFQjCNGynQ2ZGt6U5XDofx_ivsroAnIq5g&amp;ust=136381271642826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diversityoflife/fossils/" TargetMode="External"/><Relationship Id="rId2" Type="http://schemas.openxmlformats.org/officeDocument/2006/relationships/hyperlink" Target="http://www.youtube.com/watch?v=H2_6cqa2c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rct=j&amp;q=ammonites&amp;source=images&amp;cd=&amp;cad=rja&amp;docid=nRUES6GW7QbUzM&amp;tbnid=QbuThfe9vDCYsM:&amp;ved=0CAUQjRw&amp;url=http://www.discoveringfossils.co.uk/ammonites.htm&amp;ei=HedZUZKDK9Kz4AO6goDIBA&amp;bvm=bv.44442042,d.dmg&amp;psig=AFQjCNEZAU8ss2c-D6IYooKTSU70OssWiA&amp;ust=13649327607436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google.com/url?sa=i&amp;rct=j&amp;q=ammonites&amp;source=images&amp;cd=&amp;cad=rja&amp;docid=KV3HUA8IThquHM&amp;tbnid=EbpLNR9otq3ySM:&amp;ved=0CAUQjRw&amp;url=http://www.fossilmuseum.net/EdResources/AmmoImages.htm&amp;ei=XudZUfH_G_Wn4AOs9IGQBQ&amp;bvm=bv.44442042,d.dmg&amp;psig=AFQjCNEZAU8ss2c-D6IYooKTSU70OssWiA&amp;ust=1364932760743629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matterandchemistry/atom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en.wikipedia.org/wiki/File:Stromatolites_in_Sharkba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.discovery.com/tv-shows/greatest-discoveries/videos/100-greatest-discoveries-radiometric-dating.htm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earthsystem/carbondating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fossils&amp;source=images&amp;cd=&amp;cad=rja&amp;docid=EoiVb503YFJ7gM&amp;tbnid=gLMEeNWwuc3ptM:&amp;ved=0CAUQjRw&amp;url=http://defendingjehovahswitnesses.blogspot.com/2011/12/fossils-links-to-information.html&amp;ei=G8pIUcvyIoLN0gGtoIHoDQ&amp;bvm=bv.43828540,d.dmg&amp;psig=AFQjCNG6l-NSySF8dsilRK5jjdpLk3vFDQ&amp;ust=13638112234182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Trip Through Geologic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150719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3" descr="GeoTime_FossilForm1_sx7200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1456275"/>
            <a:ext cx="4800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50887" y="1423597"/>
            <a:ext cx="4967287" cy="3711575"/>
            <a:chOff x="855" y="1619"/>
            <a:chExt cx="3129" cy="2338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1296" y="1872"/>
              <a:ext cx="2160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14" descr="GeoTime_FossilForm2_sx7200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1619"/>
              <a:ext cx="3129" cy="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109787" y="1526521"/>
            <a:ext cx="4953000" cy="3751262"/>
            <a:chOff x="1776" y="1529"/>
            <a:chExt cx="3120" cy="2363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824" y="35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15" descr="GeoTime_FossilForm3_sx7200a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529"/>
              <a:ext cx="3120" cy="2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3790507" y="1490008"/>
            <a:ext cx="5334000" cy="3824288"/>
            <a:chOff x="2352" y="1536"/>
            <a:chExt cx="3360" cy="2409"/>
          </a:xfrm>
        </p:grpSpPr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4464" y="2496"/>
              <a:ext cx="52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352" y="1536"/>
              <a:ext cx="3360" cy="2409"/>
              <a:chOff x="2400" y="1512"/>
              <a:chExt cx="3360" cy="2409"/>
            </a:xfrm>
          </p:grpSpPr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448" y="355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" name="Picture 16" descr="GeoTime_FossilForm4_sx7200a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12"/>
                <a:ext cx="3360" cy="2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642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Fossils found in rock include: </a:t>
            </a:r>
          </a:p>
          <a:p>
            <a:pPr lvl="1"/>
            <a:r>
              <a:rPr lang="en-US" dirty="0"/>
              <a:t>molds and casts </a:t>
            </a:r>
          </a:p>
          <a:p>
            <a:pPr lvl="1"/>
            <a:r>
              <a:rPr lang="en-US" dirty="0"/>
              <a:t>petrified fossils</a:t>
            </a:r>
          </a:p>
          <a:p>
            <a:pPr lvl="1"/>
            <a:r>
              <a:rPr lang="en-US" dirty="0"/>
              <a:t>carbon films</a:t>
            </a:r>
          </a:p>
          <a:p>
            <a:pPr lvl="1"/>
            <a:r>
              <a:rPr lang="en-US" dirty="0"/>
              <a:t>trace fossils</a:t>
            </a:r>
          </a:p>
          <a:p>
            <a:r>
              <a:rPr lang="en-US" dirty="0"/>
              <a:t>Other fossils form when the remains of organism are preserved in substances such as tar, amber, or ice.</a:t>
            </a:r>
          </a:p>
        </p:txBody>
      </p:sp>
    </p:spTree>
    <p:extLst>
      <p:ext uri="{BB962C8B-B14F-4D97-AF65-F5344CB8AC3E}">
        <p14:creationId xmlns:p14="http://schemas.microsoft.com/office/powerpoint/2010/main" val="13302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1143000"/>
          </a:xfrm>
        </p:spPr>
        <p:txBody>
          <a:bodyPr/>
          <a:lstStyle/>
          <a:p>
            <a:r>
              <a:rPr lang="en-US" dirty="0"/>
              <a:t>Molds and 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fossils</a:t>
            </a:r>
          </a:p>
          <a:p>
            <a:r>
              <a:rPr lang="en-US" dirty="0"/>
              <a:t>A mold is a hollow area in sediment in the shape of or part of an organism.</a:t>
            </a:r>
          </a:p>
          <a:p>
            <a:r>
              <a:rPr lang="en-US" dirty="0"/>
              <a:t>Water deposits minerals and sediments into the empty space of a mold creating a cast. </a:t>
            </a:r>
          </a:p>
          <a:p>
            <a:r>
              <a:rPr lang="en-US" dirty="0"/>
              <a:t>A cast is the solid copy of the shape of the organism. </a:t>
            </a:r>
          </a:p>
        </p:txBody>
      </p:sp>
      <p:pic>
        <p:nvPicPr>
          <p:cNvPr id="5122" name="Picture 2" descr="http://letslearngeology.com/website/wp-content/uploads/2012/11/6fssl-trilobite-gravicalymen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6671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24744" cy="1143000"/>
          </a:xfrm>
        </p:spPr>
        <p:txBody>
          <a:bodyPr/>
          <a:lstStyle/>
          <a:p>
            <a:r>
              <a:rPr lang="en-US" dirty="0"/>
              <a:t>Petrified Fossils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0738"/>
            <a:ext cx="6777317" cy="3508977"/>
          </a:xfrm>
        </p:spPr>
        <p:txBody>
          <a:bodyPr/>
          <a:lstStyle/>
          <a:p>
            <a:r>
              <a:rPr lang="en-US" dirty="0"/>
              <a:t>Petrified- “Turned into Stone”</a:t>
            </a:r>
          </a:p>
          <a:p>
            <a:r>
              <a:rPr lang="en-US" dirty="0"/>
              <a:t>Petrified fossils- fossils that minerals replace all or part of an organism.</a:t>
            </a:r>
          </a:p>
          <a:p>
            <a:r>
              <a:rPr lang="en-US" dirty="0"/>
              <a:t>Minerals fill in spaces, hardens and preserves it.</a:t>
            </a:r>
          </a:p>
        </p:txBody>
      </p:sp>
      <p:pic>
        <p:nvPicPr>
          <p:cNvPr id="6146" name="Picture 2" descr="http://t0.gstatic.com/images?q=tbn:ANd9GcRxxwDZlIooY74LqFMUZVv-229pr6zmz0-sRzqtWpOeSRtG2DJ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2533650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chzbgr.com/maxW500/3653481472/hE27820E9/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20512"/>
            <a:ext cx="3657600" cy="44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99547"/>
            <a:ext cx="3352800" cy="5150734"/>
          </a:xfrm>
        </p:spPr>
        <p:txBody>
          <a:bodyPr>
            <a:normAutofit fontScale="92500"/>
          </a:bodyPr>
          <a:lstStyle/>
          <a:p>
            <a:r>
              <a:rPr lang="en-US" dirty="0"/>
              <a:t>Carbon films have a thin coating of carbon on the rock.</a:t>
            </a:r>
          </a:p>
          <a:p>
            <a:r>
              <a:rPr lang="en-US" dirty="0"/>
              <a:t>All living things contain carbon(a building block of life)</a:t>
            </a:r>
          </a:p>
          <a:p>
            <a:r>
              <a:rPr lang="en-US" dirty="0"/>
              <a:t>Sediments bury an organism releasing some gases leaving carbon behind.</a:t>
            </a:r>
          </a:p>
          <a:p>
            <a:r>
              <a:rPr lang="en-US" dirty="0"/>
              <a:t>Can preserve fragile parts of plant leaves and insects.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0" y="-381000"/>
            <a:ext cx="3304572" cy="1463153"/>
          </a:xfrm>
        </p:spPr>
        <p:txBody>
          <a:bodyPr/>
          <a:lstStyle/>
          <a:p>
            <a:r>
              <a:rPr lang="en-US" dirty="0"/>
              <a:t>Carbon Films</a:t>
            </a:r>
          </a:p>
        </p:txBody>
      </p:sp>
      <p:pic>
        <p:nvPicPr>
          <p:cNvPr id="7170" name="Picture 2" descr="http://upload.wikimedia.org/wikipedia/commons/thumb/e/e3/Fossile-seelilie.jpg/200px-Fossile-seelili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1905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.physorg.com/newman/gfx/news/hires/2013/ancientinse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Fossils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 Fossils-show an organism’s activity such as a foot print in mud.</a:t>
            </a:r>
          </a:p>
          <a:p>
            <a:endParaRPr lang="en-US" dirty="0"/>
          </a:p>
        </p:txBody>
      </p:sp>
      <p:pic>
        <p:nvPicPr>
          <p:cNvPr id="8194" name="Picture 2" descr="http://4.bp.blogspot.com/_VUf7Bfp6oio/Sc6rpyxAcBI/AAAAAAAAAPs/hGa4aV5QnjY/s400/glen-rose-dinosaur-foot-print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ourseware.e-education.psu.edu/courses/earth105new/graphics/L02_fossil_hpl92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10180"/>
            <a:ext cx="42005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Preserved Remains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Tar, Ice, and Amber keep an organism preserved with little or no change.</a:t>
            </a:r>
          </a:p>
          <a:p>
            <a:r>
              <a:rPr lang="en-US" dirty="0"/>
              <a:t>Keeps organisms from decaying.</a:t>
            </a:r>
          </a:p>
        </p:txBody>
      </p:sp>
      <p:pic>
        <p:nvPicPr>
          <p:cNvPr id="9218" name="Picture 2" descr="http://img0.etsystatic.com/000/0/5422851/il_fullxfull.3298157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1558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bs.org/wgbh/nova/assets/img/iceman-last-meal/image-01-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75557"/>
            <a:ext cx="3505200" cy="26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permag.com/blogs/la%20brea%20tar%20pit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92435"/>
            <a:ext cx="2886511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24744" cy="1143000"/>
          </a:xfrm>
        </p:spPr>
        <p:txBody>
          <a:bodyPr/>
          <a:lstStyle/>
          <a:p>
            <a:r>
              <a:rPr lang="en-US" dirty="0"/>
              <a:t>Change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4952999" cy="4648200"/>
          </a:xfrm>
        </p:spPr>
        <p:txBody>
          <a:bodyPr>
            <a:normAutofit/>
          </a:bodyPr>
          <a:lstStyle/>
          <a:p>
            <a:r>
              <a:rPr lang="en-US" dirty="0"/>
              <a:t>Paleontologists- scientists who study fossils and classify them.</a:t>
            </a:r>
          </a:p>
          <a:p>
            <a:r>
              <a:rPr lang="en-US" dirty="0"/>
              <a:t>Information gathered about organism’s past life is called the fossil record.</a:t>
            </a:r>
          </a:p>
          <a:p>
            <a:r>
              <a:rPr lang="en-US" dirty="0"/>
              <a:t>The fossil record provides evidence of the history of life and past environments on Earth.</a:t>
            </a:r>
          </a:p>
          <a:p>
            <a:r>
              <a:rPr lang="en-US" dirty="0"/>
              <a:t>Also shows how organisms have changed over time.</a:t>
            </a:r>
          </a:p>
        </p:txBody>
      </p:sp>
      <p:pic>
        <p:nvPicPr>
          <p:cNvPr id="10242" name="Picture 2" descr="http://www.iq.poquoson.org/2002vasol/8sci/8sci0247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562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3090440" cy="51507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Evidence of past climates</a:t>
            </a:r>
          </a:p>
          <a:p>
            <a:pPr lvl="1"/>
            <a:r>
              <a:rPr lang="en-US" dirty="0"/>
              <a:t>Coal in Antarctica shows the climate must have been warm and swampy in the past.</a:t>
            </a:r>
          </a:p>
          <a:p>
            <a:r>
              <a:rPr lang="en-US" dirty="0"/>
              <a:t>Changes in past environments and surface.</a:t>
            </a:r>
          </a:p>
          <a:p>
            <a:pPr lvl="1"/>
            <a:r>
              <a:rPr lang="en-US" dirty="0"/>
              <a:t>Fossils found in dry plains and plateaus show the area used to be swamps, forests, and warm.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304572" cy="1463153"/>
          </a:xfrm>
        </p:spPr>
        <p:txBody>
          <a:bodyPr>
            <a:normAutofit/>
          </a:bodyPr>
          <a:lstStyle/>
          <a:p>
            <a:r>
              <a:rPr lang="en-US" dirty="0"/>
              <a:t>Fossils and Past Environments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5" descr="GeoTime_Clues2_sx7228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75847"/>
            <a:ext cx="40513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the Fossil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Fossils occur in a certain order.</a:t>
            </a:r>
          </a:p>
          <a:p>
            <a:r>
              <a:rPr lang="en-US" dirty="0"/>
              <a:t>Simple organisms came before more complex ones. </a:t>
            </a:r>
          </a:p>
          <a:p>
            <a:r>
              <a:rPr lang="en-US" dirty="0"/>
              <a:t>Ex- one celled bacteria </a:t>
            </a:r>
            <a:r>
              <a:rPr lang="en-US" dirty="0">
                <a:sym typeface="Wingdings" pitchFamily="2" charset="2"/>
              </a:rPr>
              <a:t> modern humans</a:t>
            </a:r>
          </a:p>
          <a:p>
            <a:r>
              <a:rPr lang="en-US" dirty="0">
                <a:sym typeface="Wingdings" pitchFamily="2" charset="2"/>
              </a:rPr>
              <a:t>Fossil record supports the theory of evolution.</a:t>
            </a:r>
          </a:p>
          <a:p>
            <a:r>
              <a:rPr lang="en-US" dirty="0">
                <a:sym typeface="Wingdings" pitchFamily="2" charset="2"/>
              </a:rPr>
              <a:t>What is scientific theory?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 Fossil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6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777317" cy="3508977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Evolution- the slow change of living things over a long period of time.</a:t>
            </a:r>
          </a:p>
          <a:p>
            <a:r>
              <a:rPr lang="en-US" dirty="0"/>
              <a:t>Some organisms that were not able to evolve or adapt to their environment become extinct.</a:t>
            </a:r>
          </a:p>
          <a:p>
            <a:r>
              <a:rPr lang="en-US" dirty="0"/>
              <a:t>Extinct- organism no longer lives on Earth and will never again exist on Earth.</a:t>
            </a:r>
          </a:p>
        </p:txBody>
      </p:sp>
      <p:pic>
        <p:nvPicPr>
          <p:cNvPr id="11266" name="Picture 2" descr="http://www.wiiff.com/photos/130075437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2005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trium-directory.s3.amazonaws.com/cache/m-causes/submissions/species2_1_fullsize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838575"/>
            <a:ext cx="38004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http://www.youtube.com/watch?v=H2_6cqa2cP4</a:t>
            </a:r>
            <a:r>
              <a:rPr lang="en-US" dirty="0"/>
              <a:t> (evolution of Earth 24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r>
              <a:rPr lang="en-US" dirty="0">
                <a:hlinkClick r:id="rId3"/>
              </a:rPr>
              <a:t>http://www.brainpop.com/science/diversityoflife/fossils/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0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up:  Grab your binder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/>
              <a:t>Special fossils that indicate to geologists the boundaries of geological time.</a:t>
            </a:r>
          </a:p>
          <a:p>
            <a:r>
              <a:rPr lang="en-US" dirty="0"/>
              <a:t>A. Index Fossils</a:t>
            </a:r>
          </a:p>
          <a:p>
            <a:r>
              <a:rPr lang="en-US" dirty="0"/>
              <a:t>B. Trace Fossils</a:t>
            </a:r>
          </a:p>
          <a:p>
            <a:r>
              <a:rPr lang="en-US" dirty="0"/>
              <a:t>C. Mold Fossils</a:t>
            </a:r>
          </a:p>
          <a:p>
            <a:r>
              <a:rPr lang="en-US" dirty="0"/>
              <a:t>D. Cast Fossils</a:t>
            </a:r>
          </a:p>
        </p:txBody>
      </p:sp>
    </p:spTree>
    <p:extLst>
      <p:ext uri="{BB962C8B-B14F-4D97-AF65-F5344CB8AC3E}">
        <p14:creationId xmlns:p14="http://schemas.microsoft.com/office/powerpoint/2010/main" val="1002666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4410636"/>
            <a:ext cx="3309803" cy="1260629"/>
          </a:xfrm>
        </p:spPr>
        <p:txBody>
          <a:bodyPr>
            <a:normAutofit/>
          </a:bodyPr>
          <a:lstStyle/>
          <a:p>
            <a:r>
              <a:rPr lang="en-US" sz="3200" dirty="0"/>
              <a:t>The Relative Age of Rocks</a:t>
            </a:r>
          </a:p>
        </p:txBody>
      </p:sp>
    </p:spTree>
    <p:extLst>
      <p:ext uri="{BB962C8B-B14F-4D97-AF65-F5344CB8AC3E}">
        <p14:creationId xmlns:p14="http://schemas.microsoft.com/office/powerpoint/2010/main" val="3783577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the Relative Age of Rocks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sedimentary rocks form?</a:t>
            </a:r>
          </a:p>
          <a:p>
            <a:pPr lvl="1"/>
            <a:r>
              <a:rPr lang="en-US" dirty="0"/>
              <a:t>Layers of deposited sediments build up over time in layers</a:t>
            </a:r>
          </a:p>
          <a:p>
            <a:r>
              <a:rPr lang="en-US" dirty="0"/>
              <a:t>Fossils can be trapped in sediments.</a:t>
            </a:r>
          </a:p>
          <a:p>
            <a:r>
              <a:rPr lang="en-US" dirty="0"/>
              <a:t>How do we tell how old a rock and a fossil are?</a:t>
            </a:r>
          </a:p>
          <a:p>
            <a:pPr lvl="1"/>
            <a:r>
              <a:rPr lang="en-US" b="1" dirty="0"/>
              <a:t>Relative age of rocks- </a:t>
            </a:r>
            <a:r>
              <a:rPr lang="en-US" dirty="0"/>
              <a:t>comparing the age of a rock to the rocks around it.</a:t>
            </a:r>
          </a:p>
        </p:txBody>
      </p:sp>
    </p:spTree>
    <p:extLst>
      <p:ext uri="{BB962C8B-B14F-4D97-AF65-F5344CB8AC3E}">
        <p14:creationId xmlns:p14="http://schemas.microsoft.com/office/powerpoint/2010/main" val="2396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1"/>
            <a:ext cx="8229600" cy="6300802"/>
          </a:xfrm>
        </p:spPr>
      </p:pic>
    </p:spTree>
    <p:extLst>
      <p:ext uri="{BB962C8B-B14F-4D97-AF65-F5344CB8AC3E}">
        <p14:creationId xmlns:p14="http://schemas.microsoft.com/office/powerpoint/2010/main" val="1161524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absolute age</a:t>
            </a:r>
            <a:r>
              <a:rPr lang="en-US" dirty="0"/>
              <a:t>?</a:t>
            </a:r>
          </a:p>
          <a:p>
            <a:pPr lvl="1"/>
            <a:r>
              <a:rPr lang="en-US" i="1" dirty="0"/>
              <a:t>The number of years since the rock formed.</a:t>
            </a:r>
          </a:p>
          <a:p>
            <a:r>
              <a:rPr lang="en-US" dirty="0"/>
              <a:t>So how do geologists determine the relative age of rocks?</a:t>
            </a:r>
          </a:p>
          <a:p>
            <a:pPr lvl="1"/>
            <a:r>
              <a:rPr lang="en-US" b="1" dirty="0"/>
              <a:t>The position of rock layers-(superposition)</a:t>
            </a:r>
          </a:p>
          <a:p>
            <a:pPr lvl="1"/>
            <a:r>
              <a:rPr lang="en-US" b="1" dirty="0"/>
              <a:t>Extrusions and intrusions of igneous rocks</a:t>
            </a:r>
          </a:p>
          <a:p>
            <a:pPr lvl="1"/>
            <a:r>
              <a:rPr lang="en-US" b="1" dirty="0"/>
              <a:t>Gaps in the geological record.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60" y="1995406"/>
            <a:ext cx="3090440" cy="5150734"/>
          </a:xfrm>
        </p:spPr>
        <p:txBody>
          <a:bodyPr/>
          <a:lstStyle/>
          <a:p>
            <a:r>
              <a:rPr lang="en-US" b="1" dirty="0"/>
              <a:t>Determines the relative ages of rocks</a:t>
            </a:r>
          </a:p>
          <a:p>
            <a:r>
              <a:rPr lang="en-US" dirty="0"/>
              <a:t>In horizontal sedimentary rocks, the </a:t>
            </a:r>
            <a:r>
              <a:rPr lang="en-US" b="1" dirty="0"/>
              <a:t>oldest</a:t>
            </a:r>
            <a:r>
              <a:rPr lang="en-US" dirty="0"/>
              <a:t> layer is </a:t>
            </a:r>
            <a:r>
              <a:rPr lang="en-US" b="1" dirty="0"/>
              <a:t>at the bottom </a:t>
            </a:r>
            <a:r>
              <a:rPr lang="en-US" dirty="0"/>
              <a:t>and the </a:t>
            </a:r>
            <a:r>
              <a:rPr lang="en-US" b="1" dirty="0"/>
              <a:t>newest layer is on the top.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4799"/>
            <a:ext cx="3304572" cy="1463153"/>
          </a:xfrm>
        </p:spPr>
        <p:txBody>
          <a:bodyPr/>
          <a:lstStyle/>
          <a:p>
            <a:r>
              <a:rPr lang="en-US" dirty="0"/>
              <a:t>The Law of Superposition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406196"/>
            <a:ext cx="51054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GeoTime_Layers_sx7203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56" y="1582860"/>
            <a:ext cx="4357688" cy="33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Warm 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1" dirty="0"/>
              <a:t>(</a:t>
            </a:r>
            <a:r>
              <a:rPr lang="en-US" sz="3600" b="1" dirty="0"/>
              <a:t>Extrusion/ Intrusion</a:t>
            </a:r>
            <a:r>
              <a:rPr lang="en-US" sz="3600" dirty="0"/>
              <a:t>)- lava hardens on the surface</a:t>
            </a:r>
          </a:p>
          <a:p>
            <a:pPr marL="0" indent="0">
              <a:spcBef>
                <a:spcPts val="0"/>
              </a:spcBef>
              <a:buNone/>
            </a:pPr>
            <a:endParaRPr lang="en-US" sz="330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Objective:</a:t>
            </a:r>
          </a:p>
          <a:p>
            <a:r>
              <a:rPr lang="en-US" sz="3200" b="1" dirty="0"/>
              <a:t>Demonstrate the historical evidence that determines the History of Earth from Types of Fossils activity &amp; Continental Drift.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endParaRPr lang="de-DE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48200"/>
            <a:ext cx="2603131" cy="17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does an igneous rock form?</a:t>
            </a:r>
          </a:p>
          <a:p>
            <a:pPr lvl="1"/>
            <a:r>
              <a:rPr lang="en-US" dirty="0"/>
              <a:t>Lava or magma hardens</a:t>
            </a:r>
          </a:p>
          <a:p>
            <a:r>
              <a:rPr lang="en-US" dirty="0"/>
              <a:t>Who remembers what extrusion and intrusion is?</a:t>
            </a:r>
          </a:p>
          <a:p>
            <a:pPr lvl="1"/>
            <a:r>
              <a:rPr lang="en-US" b="1" dirty="0"/>
              <a:t>Extrusion</a:t>
            </a:r>
            <a:r>
              <a:rPr lang="en-US" dirty="0"/>
              <a:t>- lava hardens on the surface</a:t>
            </a:r>
          </a:p>
          <a:p>
            <a:pPr lvl="1"/>
            <a:r>
              <a:rPr lang="en-US" b="1" dirty="0"/>
              <a:t>Intrusion</a:t>
            </a:r>
            <a:r>
              <a:rPr lang="en-US" dirty="0"/>
              <a:t>-magma cools beneath (inside)the surface.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3304572" cy="1463153"/>
          </a:xfrm>
        </p:spPr>
        <p:txBody>
          <a:bodyPr/>
          <a:lstStyle/>
          <a:p>
            <a:r>
              <a:rPr lang="en-US" dirty="0"/>
              <a:t>Clues from Igneous Rocks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Both types are always younger than the rocks around or beneath it.</a:t>
            </a:r>
          </a:p>
          <a:p>
            <a:endParaRPr lang="en-US" dirty="0"/>
          </a:p>
        </p:txBody>
      </p:sp>
      <p:pic>
        <p:nvPicPr>
          <p:cNvPr id="7" name="Picture 6" descr="GeoTime_IntrNFaults2_sx7204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115851" cy="23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5851"/>
            <a:ext cx="7886700" cy="440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GROUP DIRECTIONS:</a:t>
            </a:r>
          </a:p>
          <a:p>
            <a:pPr marL="0" indent="0">
              <a:buNone/>
            </a:pPr>
            <a:r>
              <a:rPr lang="en-US" b="1" dirty="0"/>
              <a:t>1. cut out the mystery fossil bones.</a:t>
            </a:r>
          </a:p>
          <a:p>
            <a:pPr marL="0" indent="0">
              <a:buNone/>
            </a:pPr>
            <a:r>
              <a:rPr lang="en-US" b="1" dirty="0"/>
              <a:t>2. as a group, put together the skeleton of the animal.</a:t>
            </a:r>
          </a:p>
          <a:p>
            <a:pPr marL="0" indent="0">
              <a:buNone/>
            </a:pPr>
            <a:r>
              <a:rPr lang="en-US" b="1" dirty="0"/>
              <a:t>3. glue the bones on a large piece of paper.</a:t>
            </a:r>
          </a:p>
          <a:p>
            <a:pPr marL="0" indent="0">
              <a:buNone/>
            </a:pPr>
            <a:r>
              <a:rPr lang="en-US" b="1" dirty="0"/>
              <a:t>4. decide what the outside of the animal looked like. 	Was it covered with skin, fur, scales, something else? How large was it? What did it eat?</a:t>
            </a:r>
          </a:p>
          <a:p>
            <a:pPr marL="0" indent="0">
              <a:buNone/>
            </a:pPr>
            <a:r>
              <a:rPr lang="en-US" b="1" dirty="0"/>
              <a:t>5. complete the 10 Summary Questions.</a:t>
            </a:r>
          </a:p>
          <a:p>
            <a:pPr marL="0" indent="0">
              <a:buNone/>
            </a:pPr>
            <a:r>
              <a:rPr lang="en-US" b="1" dirty="0"/>
              <a:t>6. Read the article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959879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Clues from 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6777317" cy="3508977"/>
          </a:xfrm>
        </p:spPr>
        <p:txBody>
          <a:bodyPr/>
          <a:lstStyle/>
          <a:p>
            <a:r>
              <a:rPr lang="en-US" dirty="0"/>
              <a:t>What is a fault?</a:t>
            </a:r>
          </a:p>
          <a:p>
            <a:pPr lvl="1"/>
            <a:r>
              <a:rPr lang="en-US" dirty="0"/>
              <a:t>A break in the Earth’s crust.</a:t>
            </a:r>
          </a:p>
          <a:p>
            <a:r>
              <a:rPr lang="en-US" b="1" dirty="0"/>
              <a:t>A fault is always younger than the rock that cuts through it</a:t>
            </a:r>
            <a:r>
              <a:rPr lang="en-US" dirty="0"/>
              <a:t>.</a:t>
            </a:r>
          </a:p>
          <a:p>
            <a:r>
              <a:rPr lang="en-US" i="1" dirty="0"/>
              <a:t>Movements along faults make it difficult to determine the relative age of rocks because rock layers don’t always line up.</a:t>
            </a:r>
          </a:p>
        </p:txBody>
      </p:sp>
      <p:pic>
        <p:nvPicPr>
          <p:cNvPr id="4" name="Picture 7" descr="GeoTime_IntrNFaults3_sx7204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533400"/>
            <a:ext cx="2492087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Gaps in the Geological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 sediment slowly builds up the layers of sedimentary rocks, layers may erode away, then have new sediment build on top.</a:t>
            </a:r>
          </a:p>
          <a:p>
            <a:r>
              <a:rPr lang="en-US" dirty="0"/>
              <a:t>Unconformity- the surface where new rock meets up with a much older rock surface.</a:t>
            </a:r>
          </a:p>
        </p:txBody>
      </p:sp>
    </p:spTree>
    <p:extLst>
      <p:ext uri="{BB962C8B-B14F-4D97-AF65-F5344CB8AC3E}">
        <p14:creationId xmlns:p14="http://schemas.microsoft.com/office/powerpoint/2010/main" val="28833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GeoTime_Unconform1_sx7205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2" y="496121"/>
            <a:ext cx="4384675" cy="38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250197" y="808064"/>
            <a:ext cx="4648200" cy="4038600"/>
            <a:chOff x="1440" y="1344"/>
            <a:chExt cx="2928" cy="254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440" y="1344"/>
              <a:ext cx="2928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8" descr="GeoTime_Unconform2_sx7205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378"/>
              <a:ext cx="2784" cy="2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852047" y="1447800"/>
            <a:ext cx="4572000" cy="3733800"/>
            <a:chOff x="1440" y="1344"/>
            <a:chExt cx="2880" cy="235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440" y="1344"/>
              <a:ext cx="2880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11" descr="GeoTime_Unconform3_sx7205a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434"/>
              <a:ext cx="2784" cy="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778017" y="1904852"/>
            <a:ext cx="4724400" cy="4346575"/>
            <a:chOff x="1392" y="1344"/>
            <a:chExt cx="2976" cy="2738"/>
          </a:xfrm>
          <a:solidFill>
            <a:schemeClr val="accent2">
              <a:lumMod val="75000"/>
            </a:schemeClr>
          </a:solidFill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392" y="1344"/>
              <a:ext cx="2976" cy="2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4" descr="GeoTime_Unconform4_sx7205a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" y="1431"/>
              <a:ext cx="2796" cy="2651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721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Fossils to Date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Certain fossils can help geologists match rock layers.</a:t>
            </a:r>
          </a:p>
          <a:p>
            <a:r>
              <a:rPr lang="en-US" dirty="0"/>
              <a:t>What is an </a:t>
            </a:r>
            <a:r>
              <a:rPr lang="en-US" b="1" dirty="0"/>
              <a:t>index fossil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A fossil that is widely distributed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(placed) </a:t>
            </a:r>
            <a:r>
              <a:rPr lang="en-US" b="1" dirty="0"/>
              <a:t>and represents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(shows) </a:t>
            </a:r>
            <a:r>
              <a:rPr lang="en-US" b="1" dirty="0"/>
              <a:t>a type of organism that only existed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(lived) </a:t>
            </a:r>
            <a:r>
              <a:rPr lang="en-US" b="1" dirty="0"/>
              <a:t>briefly. </a:t>
            </a:r>
          </a:p>
          <a:p>
            <a:r>
              <a:rPr lang="en-US" dirty="0"/>
              <a:t>Index fossils are useful because-</a:t>
            </a:r>
          </a:p>
          <a:p>
            <a:pPr lvl="1"/>
            <a:r>
              <a:rPr lang="en-US" b="1" i="1" dirty="0"/>
              <a:t>tell the relative ages of rock layers by how they occur.</a:t>
            </a:r>
          </a:p>
        </p:txBody>
      </p:sp>
    </p:spTree>
    <p:extLst>
      <p:ext uri="{BB962C8B-B14F-4D97-AF65-F5344CB8AC3E}">
        <p14:creationId xmlns:p14="http://schemas.microsoft.com/office/powerpoint/2010/main" val="36930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GeoTime_IndexFossils1_sx7206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1981200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GeoTime_IndexFossils2_sx7206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057400"/>
            <a:ext cx="1890712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GeoTime_IndexFossils3_sx7206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055812"/>
            <a:ext cx="1228725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GeoTime_IndexFossils4_sx7206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2057400"/>
            <a:ext cx="1173162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sing index foss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53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82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the Index Fossil- Ammonites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777317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Ammonites were hard shelled animals</a:t>
            </a:r>
          </a:p>
          <a:p>
            <a:pPr marL="68580" indent="0">
              <a:buNone/>
            </a:pPr>
            <a:r>
              <a:rPr lang="en-US" dirty="0"/>
              <a:t>that lived in shallow seas 500 </a:t>
            </a:r>
            <a:r>
              <a:rPr lang="en-US" dirty="0" err="1"/>
              <a:t>mya</a:t>
            </a:r>
            <a:r>
              <a:rPr lang="en-US" dirty="0"/>
              <a:t> to </a:t>
            </a:r>
          </a:p>
          <a:p>
            <a:pPr marL="68580" indent="0">
              <a:buNone/>
            </a:pPr>
            <a:r>
              <a:rPr lang="en-US" dirty="0"/>
              <a:t>their extinction 65 </a:t>
            </a:r>
            <a:r>
              <a:rPr lang="en-US" dirty="0" err="1"/>
              <a:t>mya</a:t>
            </a:r>
            <a:r>
              <a:rPr lang="en-US" dirty="0"/>
              <a:t>.</a:t>
            </a:r>
          </a:p>
          <a:p>
            <a:r>
              <a:rPr lang="en-US" dirty="0"/>
              <a:t>Make a great index fossil for 2 reasons:</a:t>
            </a:r>
          </a:p>
          <a:p>
            <a:pPr lvl="1"/>
            <a:r>
              <a:rPr lang="en-US" b="1" dirty="0"/>
              <a:t>Widely distributed</a:t>
            </a:r>
          </a:p>
          <a:p>
            <a:pPr lvl="1"/>
            <a:r>
              <a:rPr lang="en-US" b="1" dirty="0"/>
              <a:t>Many different types evolved then became extinct</a:t>
            </a:r>
          </a:p>
          <a:p>
            <a:r>
              <a:rPr lang="en-US" dirty="0"/>
              <a:t>Geologists ID them based on structure </a:t>
            </a:r>
          </a:p>
          <a:p>
            <a:pPr marL="68580" indent="0">
              <a:buNone/>
            </a:pPr>
            <a:r>
              <a:rPr lang="en-US" dirty="0"/>
              <a:t>of shells and based on those differences </a:t>
            </a:r>
          </a:p>
          <a:p>
            <a:pPr marL="68580" indent="0">
              <a:buNone/>
            </a:pPr>
            <a:r>
              <a:rPr lang="en-US" dirty="0"/>
              <a:t>can ID rock layers which  certain </a:t>
            </a:r>
          </a:p>
          <a:p>
            <a:pPr marL="68580" indent="0">
              <a:buNone/>
            </a:pPr>
            <a:r>
              <a:rPr lang="en-US" dirty="0"/>
              <a:t>ammonite fossils are found.</a:t>
            </a:r>
          </a:p>
        </p:txBody>
      </p:sp>
      <p:pic>
        <p:nvPicPr>
          <p:cNvPr id="1026" name="Picture 2" descr="http://www.discoveringfossils.co.uk/ammonite_nauti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134031" cy="16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T-q7PdSQAxjYuFxhP-xrEIXnKS6bqgZiD3zeYbJaNKfDNvBQG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19" y="4191000"/>
            <a:ext cx="2145655" cy="16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Look at the picture and determine the relative age of the layers. Then write the letters of the layers in order from oldest to youngest rock layer.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514600"/>
            <a:ext cx="7024744" cy="3317875"/>
          </a:xfrm>
        </p:spPr>
      </p:pic>
    </p:spTree>
    <p:extLst>
      <p:ext uri="{BB962C8B-B14F-4D97-AF65-F5344CB8AC3E}">
        <p14:creationId xmlns:p14="http://schemas.microsoft.com/office/powerpoint/2010/main" val="4080816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Our ANSWER!</a:t>
            </a:r>
          </a:p>
          <a:p>
            <a:r>
              <a:rPr lang="en-US" sz="2800" dirty="0"/>
              <a:t>C, B, D, E,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46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531" y="685800"/>
            <a:ext cx="7024744" cy="572536"/>
          </a:xfrm>
        </p:spPr>
        <p:txBody>
          <a:bodyPr>
            <a:normAutofit/>
          </a:bodyPr>
          <a:lstStyle/>
          <a:p>
            <a:r>
              <a:rPr lang="en-US" sz="2800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58336"/>
            <a:ext cx="6777317" cy="457429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What are the most common elements in Earth's crust? </a:t>
            </a:r>
          </a:p>
          <a:p>
            <a:r>
              <a:rPr lang="en-US" dirty="0"/>
              <a:t>_________________ usually occurs at great depths below the surface of the Earth where pressure and heat are great. </a:t>
            </a:r>
          </a:p>
          <a:p>
            <a:r>
              <a:rPr lang="en-US" dirty="0"/>
              <a:t>The half-life of a ______________ element is the amount of time it takes for half of it to decay. </a:t>
            </a:r>
          </a:p>
          <a:p>
            <a:r>
              <a:rPr lang="en-US" dirty="0"/>
              <a:t>Fossils are most often found in _________________. </a:t>
            </a:r>
          </a:p>
          <a:p>
            <a:endParaRPr lang="en-US" dirty="0"/>
          </a:p>
          <a:p>
            <a:r>
              <a:rPr lang="en-US" dirty="0"/>
              <a:t>What is a geologic column?</a:t>
            </a:r>
          </a:p>
        </p:txBody>
      </p:sp>
    </p:spTree>
    <p:extLst>
      <p:ext uri="{BB962C8B-B14F-4D97-AF65-F5344CB8AC3E}">
        <p14:creationId xmlns:p14="http://schemas.microsoft.com/office/powerpoint/2010/main" val="24706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04" y="1005526"/>
            <a:ext cx="7886700" cy="547184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 Revealed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37" t="15168" r="26925" b="13798"/>
          <a:stretch/>
        </p:blipFill>
        <p:spPr>
          <a:xfrm>
            <a:off x="4159875" y="857250"/>
            <a:ext cx="4984125" cy="3277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53" y="1475436"/>
            <a:ext cx="408582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FACTS:</a:t>
            </a:r>
          </a:p>
          <a:p>
            <a:r>
              <a:rPr lang="en-US" sz="1500" dirty="0"/>
              <a:t>1. The Archaeopteryx may have eaten insects and small animals. It lived during the</a:t>
            </a:r>
          </a:p>
          <a:p>
            <a:r>
              <a:rPr lang="en-US" sz="1500" dirty="0"/>
              <a:t>Jurassic Period, about 150 million years ago.</a:t>
            </a:r>
          </a:p>
          <a:p>
            <a:r>
              <a:rPr lang="en-US" sz="1500" dirty="0"/>
              <a:t>2. Its name means “Ancient Wing.” It’s pronounced: ark-</a:t>
            </a:r>
            <a:r>
              <a:rPr lang="en-US" sz="1500" dirty="0" err="1"/>
              <a:t>ee</a:t>
            </a:r>
            <a:r>
              <a:rPr lang="en-US" sz="1500" dirty="0"/>
              <a:t>-OP-</a:t>
            </a:r>
            <a:r>
              <a:rPr lang="en-US" sz="1500" dirty="0" err="1"/>
              <a:t>ter</a:t>
            </a:r>
            <a:r>
              <a:rPr lang="en-US" sz="1500" dirty="0"/>
              <a:t>-</a:t>
            </a:r>
            <a:r>
              <a:rPr lang="en-US" sz="1500" dirty="0" err="1"/>
              <a:t>iks</a:t>
            </a:r>
            <a:endParaRPr lang="en-US" sz="1500" dirty="0"/>
          </a:p>
          <a:p>
            <a:r>
              <a:rPr lang="en-US" sz="1500" dirty="0"/>
              <a:t>3. The Archaeopteryx seemed to be part-bird and part-dinosaur. Unlike modern-day birds,</a:t>
            </a:r>
          </a:p>
          <a:p>
            <a:r>
              <a:rPr lang="en-US" sz="1500" dirty="0"/>
              <a:t>it had teeth, three claws on each wing, and a long, bony tail. Like modern-day birds, it</a:t>
            </a:r>
          </a:p>
          <a:p>
            <a:r>
              <a:rPr lang="en-US" sz="1500" dirty="0"/>
              <a:t>had feathers and a very light body with hollow bones.</a:t>
            </a:r>
          </a:p>
          <a:p>
            <a:r>
              <a:rPr lang="en-US" sz="1500" dirty="0"/>
              <a:t>4. Length - 1 foot long from beak to tail</a:t>
            </a:r>
          </a:p>
          <a:p>
            <a:r>
              <a:rPr lang="en-US" sz="1500" dirty="0"/>
              <a:t>Wingspan - 1.5 feet</a:t>
            </a:r>
          </a:p>
          <a:p>
            <a:r>
              <a:rPr lang="en-US" sz="1500" dirty="0"/>
              <a:t>Weight - 11 to 18 ounces</a:t>
            </a:r>
          </a:p>
          <a:p>
            <a:r>
              <a:rPr lang="en-US" sz="1500" dirty="0"/>
              <a:t>5. This is the size of the Archaeopteryx</a:t>
            </a:r>
          </a:p>
          <a:p>
            <a:r>
              <a:rPr lang="en-US" sz="1500" dirty="0"/>
              <a:t>next to an adult male:</a:t>
            </a:r>
          </a:p>
          <a:p>
            <a:r>
              <a:rPr lang="en-US" sz="1500" dirty="0"/>
              <a:t>6. Archaeopteryx is one of the oldest-known birds.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32" y="4194086"/>
            <a:ext cx="1981634" cy="16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2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/>
              <a:t>Describe the historical developments that support the plate tectonic theory and classify the different types of fossilization from a computer activity.</a:t>
            </a:r>
          </a:p>
        </p:txBody>
      </p:sp>
    </p:spTree>
    <p:extLst>
      <p:ext uri="{BB962C8B-B14F-4D97-AF65-F5344CB8AC3E}">
        <p14:creationId xmlns:p14="http://schemas.microsoft.com/office/powerpoint/2010/main" val="323514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Radioactive Dating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544633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Tiny particles that make up matter is called an </a:t>
            </a:r>
            <a:r>
              <a:rPr lang="en-US" b="1" dirty="0"/>
              <a:t>atom</a:t>
            </a:r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>http://www.brainpop.com/science/matterandchemistry/atoms/</a:t>
            </a:r>
            <a:endParaRPr lang="en-US" dirty="0"/>
          </a:p>
          <a:p>
            <a:endParaRPr lang="en-US" dirty="0"/>
          </a:p>
          <a:p>
            <a:r>
              <a:rPr lang="en-US" dirty="0"/>
              <a:t>Atoms of the same type of matter make up an </a:t>
            </a:r>
            <a:r>
              <a:rPr lang="en-US" b="1" dirty="0"/>
              <a:t>element</a:t>
            </a:r>
          </a:p>
          <a:p>
            <a:pPr lvl="1"/>
            <a:r>
              <a:rPr lang="en-US" dirty="0"/>
              <a:t>H-Hydrogen, C-Carbon, N-Nitrogen, O-Oxygen (building blocks of life)</a:t>
            </a:r>
          </a:p>
          <a:p>
            <a:r>
              <a:rPr lang="en-US" dirty="0"/>
              <a:t>As elements break down over time they release particles and energy in a process called </a:t>
            </a:r>
            <a:r>
              <a:rPr lang="en-US" b="1" dirty="0"/>
              <a:t>radioactive decay.</a:t>
            </a:r>
          </a:p>
        </p:txBody>
      </p:sp>
    </p:spTree>
    <p:extLst>
      <p:ext uri="{BB962C8B-B14F-4D97-AF65-F5344CB8AC3E}">
        <p14:creationId xmlns:p14="http://schemas.microsoft.com/office/powerpoint/2010/main" val="10324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7338508" cy="4800600"/>
          </a:xfrm>
        </p:spPr>
        <p:txBody>
          <a:bodyPr>
            <a:normAutofit/>
          </a:bodyPr>
          <a:lstStyle/>
          <a:p>
            <a:r>
              <a:rPr lang="en-US" dirty="0"/>
              <a:t>During </a:t>
            </a:r>
            <a:r>
              <a:rPr lang="en-US" i="1" dirty="0"/>
              <a:t>radioactive decay</a:t>
            </a:r>
            <a:r>
              <a:rPr lang="en-US" dirty="0"/>
              <a:t>, </a:t>
            </a:r>
            <a:r>
              <a:rPr lang="en-US" b="1" dirty="0"/>
              <a:t>atoms from one element break down to form atoms of another element.</a:t>
            </a:r>
          </a:p>
          <a:p>
            <a:pPr lvl="1"/>
            <a:r>
              <a:rPr lang="en-US" dirty="0"/>
              <a:t>Radioactive- releases particles of energy.</a:t>
            </a:r>
          </a:p>
          <a:p>
            <a:r>
              <a:rPr lang="en-US" dirty="0"/>
              <a:t>What is the birthday of a rock?</a:t>
            </a:r>
          </a:p>
          <a:p>
            <a:r>
              <a:rPr lang="en-US" dirty="0"/>
              <a:t>An igneous rock naturally has radioactive elements has a birthday of when the rock hardens.</a:t>
            </a:r>
          </a:p>
          <a:p>
            <a:r>
              <a:rPr lang="en-US" dirty="0"/>
              <a:t>The radioactive elements in the rock will </a:t>
            </a:r>
            <a:r>
              <a:rPr lang="en-US" u="sng" dirty="0"/>
              <a:t>slowly decay, changing the composition of the rock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2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b="1" dirty="0"/>
              <a:t>fast or slow </a:t>
            </a:r>
            <a:r>
              <a:rPr lang="en-US" dirty="0"/>
              <a:t>the radioactive elements decay is </a:t>
            </a:r>
            <a:r>
              <a:rPr lang="en-US" b="1" dirty="0"/>
              <a:t>always constant </a:t>
            </a:r>
            <a:r>
              <a:rPr lang="en-US" dirty="0"/>
              <a:t>(never changing)</a:t>
            </a:r>
          </a:p>
          <a:p>
            <a:r>
              <a:rPr lang="en-US" dirty="0"/>
              <a:t>The rate of this decay is called </a:t>
            </a:r>
            <a:r>
              <a:rPr lang="en-US" b="1" dirty="0"/>
              <a:t>half-life</a:t>
            </a:r>
            <a:r>
              <a:rPr lang="en-US" dirty="0"/>
              <a:t>.</a:t>
            </a:r>
          </a:p>
          <a:p>
            <a:r>
              <a:rPr lang="en-US" b="1" dirty="0"/>
              <a:t>Half-life of a radioactive element is the time it takes for HALF of the radioactive atoms to decay. </a:t>
            </a:r>
          </a:p>
        </p:txBody>
      </p:sp>
    </p:spTree>
    <p:extLst>
      <p:ext uri="{BB962C8B-B14F-4D97-AF65-F5344CB8AC3E}">
        <p14:creationId xmlns:p14="http://schemas.microsoft.com/office/powerpoint/2010/main" val="2138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GeoTime_RadioA-graph_sx7210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76975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71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Dating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Stromatolites</a:t>
            </a:r>
            <a:r>
              <a:rPr lang="en-US" dirty="0"/>
              <a:t>- ancient remains of coral reefs; world’s oldest fossils.</a:t>
            </a:r>
          </a:p>
          <a:p>
            <a:r>
              <a:rPr lang="en-US" dirty="0"/>
              <a:t>Geologists use radioactive dating to determine the absolute age of rocks.</a:t>
            </a:r>
          </a:p>
          <a:p>
            <a:r>
              <a:rPr lang="en-US" dirty="0"/>
              <a:t>What is absolute age?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commons/thumb/1/1b/Stromatolites_in_Sharkbay.jpg/300px-Stromatolites_in_Sharkb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079" y="4761547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http://science.discovery.com/tv-shows/greatest-discoveries/videos/100-greatest-discoveries-radiometric-dating.htm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304800"/>
            <a:ext cx="7024744" cy="1143000"/>
          </a:xfrm>
        </p:spPr>
        <p:txBody>
          <a:bodyPr/>
          <a:lstStyle/>
          <a:p>
            <a:r>
              <a:rPr lang="en-US" dirty="0"/>
              <a:t>The Dating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447800"/>
            <a:ext cx="6777317" cy="3508977"/>
          </a:xfrm>
        </p:spPr>
        <p:txBody>
          <a:bodyPr/>
          <a:lstStyle/>
          <a:p>
            <a:r>
              <a:rPr lang="en-US" b="1" dirty="0"/>
              <a:t>Potassium-Argon Dating-dating </a:t>
            </a:r>
            <a:r>
              <a:rPr lang="en-US" dirty="0"/>
              <a:t>rocks using potassium-40</a:t>
            </a:r>
          </a:p>
          <a:p>
            <a:r>
              <a:rPr lang="en-US" dirty="0"/>
              <a:t>This decays to argon-40 with a half-life of </a:t>
            </a:r>
            <a:r>
              <a:rPr lang="en-US" b="1" dirty="0"/>
              <a:t>1.3 billion years.</a:t>
            </a:r>
          </a:p>
          <a:p>
            <a:r>
              <a:rPr lang="en-US" b="1" dirty="0"/>
              <a:t>Very useful in dating rocks because it has a long half-life.</a:t>
            </a:r>
          </a:p>
        </p:txBody>
      </p:sp>
      <p:pic>
        <p:nvPicPr>
          <p:cNvPr id="4" name="Picture 6" descr="GeoTime_Elements-graph_sx7211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829175" cy="24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/>
              <a:t>Carbon-14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6" y="1572538"/>
            <a:ext cx="6777317" cy="43710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Radioactive form of carbon is </a:t>
            </a:r>
            <a:r>
              <a:rPr lang="en-US" b="1" dirty="0"/>
              <a:t>carbon-14</a:t>
            </a:r>
          </a:p>
          <a:p>
            <a:pPr lvl="1"/>
            <a:r>
              <a:rPr lang="en-US" dirty="0"/>
              <a:t>Remember carbon is a building block of life, </a:t>
            </a:r>
            <a:r>
              <a:rPr lang="en-US" b="1" dirty="0"/>
              <a:t>all plants and animals contain carbon</a:t>
            </a:r>
          </a:p>
          <a:p>
            <a:r>
              <a:rPr lang="en-US" dirty="0"/>
              <a:t>When an organism dies, carbon decays and turns into nitrogen-14.</a:t>
            </a:r>
          </a:p>
          <a:p>
            <a:r>
              <a:rPr lang="en-US" b="1" dirty="0"/>
              <a:t>Scientists measure the amount of carbon-14 left in an organism to determine absolute age</a:t>
            </a:r>
            <a:r>
              <a:rPr lang="en-US" dirty="0"/>
              <a:t>.</a:t>
            </a:r>
          </a:p>
          <a:p>
            <a:r>
              <a:rPr lang="en-US" dirty="0"/>
              <a:t>Very </a:t>
            </a:r>
            <a:r>
              <a:rPr lang="en-US" u="sng" dirty="0"/>
              <a:t>useful for dating organisms </a:t>
            </a:r>
            <a:r>
              <a:rPr lang="en-US" dirty="0"/>
              <a:t>up to 50,000 years ago but not good for rocks</a:t>
            </a:r>
          </a:p>
          <a:p>
            <a:r>
              <a:rPr lang="en-US" dirty="0"/>
              <a:t>The half-life of carbon-14 is 5,730 years.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634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http://www.brainpop.com/science/earthsystem/carbondating/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Radioactive Dating of Rock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Radioactive dating is good for igneous rocks but not sedimentary rocks.</a:t>
            </a:r>
          </a:p>
          <a:p>
            <a:r>
              <a:rPr lang="en-US" dirty="0"/>
              <a:t>Where does the </a:t>
            </a:r>
            <a:r>
              <a:rPr lang="en-US" u="sng" dirty="0"/>
              <a:t>sediment</a:t>
            </a:r>
            <a:r>
              <a:rPr lang="en-US" dirty="0"/>
              <a:t> from sedimentary rocks come from?</a:t>
            </a:r>
          </a:p>
          <a:p>
            <a:r>
              <a:rPr lang="en-US" dirty="0"/>
              <a:t>Scientists can date particles but not layers</a:t>
            </a:r>
          </a:p>
          <a:p>
            <a:r>
              <a:rPr lang="en-US" dirty="0"/>
              <a:t>Scientists date igneous intrusions and extrusions near sedimentary rock layers.</a:t>
            </a:r>
          </a:p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19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985" y="3263800"/>
            <a:ext cx="4226834" cy="273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297" y="857250"/>
            <a:ext cx="2904209" cy="2613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4124388" cy="48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91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GeoTime_Age1_sx7212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9511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GeoTime_Age2_sx7212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3581400"/>
            <a:ext cx="4063696" cy="28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Geological Time Scale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2393351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5257800"/>
          </a:xfrm>
        </p:spPr>
        <p:txBody>
          <a:bodyPr>
            <a:normAutofit/>
          </a:bodyPr>
          <a:lstStyle/>
          <a:p>
            <a:r>
              <a:rPr lang="en-US" dirty="0"/>
              <a:t>Because the time span of Earth’s  past is so great, geologists use the </a:t>
            </a:r>
            <a:r>
              <a:rPr lang="en-US" b="1" dirty="0"/>
              <a:t>Geological Time Scale </a:t>
            </a:r>
            <a:r>
              <a:rPr lang="en-US" dirty="0"/>
              <a:t>to show Earth’s history. </a:t>
            </a:r>
          </a:p>
          <a:p>
            <a:r>
              <a:rPr lang="en-US" b="1" dirty="0"/>
              <a:t>The geological time scale is a record of the life forms and geologic events in Earth’s history.</a:t>
            </a:r>
          </a:p>
          <a:p>
            <a:r>
              <a:rPr lang="en-US" dirty="0"/>
              <a:t>Scientists study </a:t>
            </a:r>
            <a:r>
              <a:rPr lang="en-US" b="1" i="1" dirty="0"/>
              <a:t>rock layers </a:t>
            </a:r>
            <a:r>
              <a:rPr lang="en-US" dirty="0"/>
              <a:t>and </a:t>
            </a:r>
            <a:r>
              <a:rPr lang="en-US" b="1" i="1" dirty="0"/>
              <a:t>index fossils </a:t>
            </a:r>
            <a:r>
              <a:rPr lang="en-US" dirty="0"/>
              <a:t>worldwide to create the GTS in </a:t>
            </a:r>
            <a:r>
              <a:rPr lang="en-US" b="1" dirty="0"/>
              <a:t>relative age.</a:t>
            </a:r>
          </a:p>
          <a:p>
            <a:r>
              <a:rPr lang="en-US" dirty="0"/>
              <a:t>Later, </a:t>
            </a:r>
            <a:r>
              <a:rPr lang="en-US" b="1" dirty="0"/>
              <a:t>radioactive dating </a:t>
            </a:r>
            <a:r>
              <a:rPr lang="en-US" dirty="0"/>
              <a:t>determined </a:t>
            </a:r>
            <a:r>
              <a:rPr lang="en-US" b="1" dirty="0"/>
              <a:t>absolute age </a:t>
            </a:r>
            <a:r>
              <a:rPr lang="en-US" dirty="0"/>
              <a:t>of divisions in the GTS.</a:t>
            </a:r>
          </a:p>
        </p:txBody>
      </p:sp>
    </p:spTree>
    <p:extLst>
      <p:ext uri="{BB962C8B-B14F-4D97-AF65-F5344CB8AC3E}">
        <p14:creationId xmlns:p14="http://schemas.microsoft.com/office/powerpoint/2010/main" val="19234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Divisions of  Geological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the fossil record mark where one time period ends and another begins.</a:t>
            </a:r>
          </a:p>
          <a:p>
            <a:r>
              <a:rPr lang="en-US" dirty="0"/>
              <a:t>Time on the scale starts at the beginning with Precambrian Time.</a:t>
            </a:r>
          </a:p>
          <a:p>
            <a:r>
              <a:rPr lang="en-US" dirty="0"/>
              <a:t>After Precambrian Time, </a:t>
            </a:r>
            <a:r>
              <a:rPr lang="en-US" b="1" dirty="0"/>
              <a:t>basic units of the GTS are eras and periods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143000" y="990600"/>
            <a:ext cx="6629400" cy="5053012"/>
            <a:chOff x="1536" y="817"/>
            <a:chExt cx="4176" cy="3183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536" y="824"/>
              <a:ext cx="4176" cy="3176"/>
              <a:chOff x="1536" y="816"/>
              <a:chExt cx="4176" cy="3176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4032" cy="24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auto">
              <a:xfrm>
                <a:off x="1536" y="2888"/>
                <a:ext cx="1680" cy="1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" name="Picture 21" descr="GeoTime_TimeScale2_sx7215b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17"/>
              <a:ext cx="4088" cy="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93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/>
              <a:t>Create your Timescale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606" y="1905000"/>
            <a:ext cx="6777317" cy="4000948"/>
          </a:xfrm>
        </p:spPr>
        <p:txBody>
          <a:bodyPr>
            <a:noAutofit/>
          </a:bodyPr>
          <a:lstStyle/>
          <a:p>
            <a:r>
              <a:rPr lang="en-US" sz="2800" dirty="0"/>
              <a:t>YOU have been hired by a travel agency that is promoting travel through time. You are assigned to one of the four major eras in history Cenozoic (modern man). Create a time scale of some event that applies of our modern times. You choose your event that can be presentable in class.</a:t>
            </a:r>
          </a:p>
        </p:txBody>
      </p:sp>
    </p:spTree>
    <p:extLst>
      <p:ext uri="{BB962C8B-B14F-4D97-AF65-F5344CB8AC3E}">
        <p14:creationId xmlns:p14="http://schemas.microsoft.com/office/powerpoint/2010/main" val="861620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762000"/>
            <a:ext cx="7024744" cy="724936"/>
          </a:xfrm>
        </p:spPr>
        <p:txBody>
          <a:bodyPr>
            <a:normAutofit/>
          </a:bodyPr>
          <a:lstStyle/>
          <a:p>
            <a:r>
              <a:rPr lang="en-US" dirty="0"/>
              <a:t>Questions to 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6936"/>
            <a:ext cx="6777317" cy="4345693"/>
          </a:xfrm>
        </p:spPr>
        <p:txBody>
          <a:bodyPr>
            <a:normAutofit fontScale="92500"/>
          </a:bodyPr>
          <a:lstStyle/>
          <a:p>
            <a:r>
              <a:rPr lang="en-US" dirty="0"/>
              <a:t>1)	In what ways do evolutionary events correspond to other types of events during the history of life?</a:t>
            </a:r>
          </a:p>
          <a:p>
            <a:r>
              <a:rPr lang="en-US" dirty="0"/>
              <a:t>2)	How might extinctions affect the evolution of organisms that survive the event? </a:t>
            </a:r>
          </a:p>
          <a:p>
            <a:r>
              <a:rPr lang="en-US" dirty="0"/>
              <a:t>3)	In what ways have geologic changes influenced evolutionary events and/or extinctions? </a:t>
            </a:r>
          </a:p>
          <a:p>
            <a:r>
              <a:rPr lang="en-US" dirty="0"/>
              <a:t>4)	How does the length of the history of life help to explain the evolutionary events of single-celled organisms to complex multicellular organisms like mammals?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53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Eras</a:t>
            </a:r>
            <a:r>
              <a:rPr lang="en-US" dirty="0"/>
              <a:t>- three long units of time from Precambrian Time to the present.</a:t>
            </a:r>
          </a:p>
          <a:p>
            <a:pPr lvl="1"/>
            <a:r>
              <a:rPr lang="en-US" dirty="0"/>
              <a:t>Ex: </a:t>
            </a:r>
            <a:r>
              <a:rPr lang="en-US" b="1" dirty="0"/>
              <a:t>The Paleozoic, Mesozoic, and Cenozoic Eras</a:t>
            </a:r>
          </a:p>
          <a:p>
            <a:endParaRPr lang="en-US" dirty="0"/>
          </a:p>
          <a:p>
            <a:r>
              <a:rPr lang="en-US" b="1" dirty="0"/>
              <a:t>Periods</a:t>
            </a:r>
            <a:r>
              <a:rPr lang="en-US" dirty="0"/>
              <a:t>-units subdivided from eras. </a:t>
            </a:r>
          </a:p>
          <a:p>
            <a:pPr lvl="1"/>
            <a:r>
              <a:rPr lang="en-US" dirty="0"/>
              <a:t>Ex: The Mesozoic Era includes 3 periods: </a:t>
            </a:r>
            <a:r>
              <a:rPr lang="en-US" b="1" dirty="0"/>
              <a:t>The Triassic, Jurassic, and Cretaceous Periods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Earth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2634161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Planet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Scientists hypothesize that the Earth formed at the same time as other planets and the sun, about 4.6 billion years ago!</a:t>
            </a:r>
          </a:p>
          <a:p>
            <a:r>
              <a:rPr lang="en-US" dirty="0"/>
              <a:t>How do scientists know the age of the Earth?</a:t>
            </a:r>
          </a:p>
          <a:p>
            <a:pPr lvl="1"/>
            <a:r>
              <a:rPr lang="en-US" dirty="0"/>
              <a:t>Using </a:t>
            </a:r>
            <a:r>
              <a:rPr lang="en-US" b="1" dirty="0"/>
              <a:t>radioactive dating</a:t>
            </a:r>
            <a:r>
              <a:rPr lang="en-US" dirty="0"/>
              <a:t>, the oldest rocks are about 4 billion years 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857250"/>
            <a:ext cx="58293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>
                <a:ea typeface="+mj-ea"/>
              </a:rPr>
              <a:t>Interpreting Fossil Prints</a:t>
            </a:r>
          </a:p>
        </p:txBody>
      </p:sp>
      <p:pic>
        <p:nvPicPr>
          <p:cNvPr id="18435" name="Picture 5" descr="footprint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1421607"/>
            <a:ext cx="5949553" cy="1714500"/>
          </a:xfrm>
        </p:spPr>
      </p:pic>
      <p:pic>
        <p:nvPicPr>
          <p:cNvPr id="18436" name="Picture 6" descr="footprint 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3200400"/>
            <a:ext cx="5949553" cy="1819275"/>
          </a:xfrm>
        </p:spPr>
      </p:pic>
      <p:pic>
        <p:nvPicPr>
          <p:cNvPr id="18437" name="Picture 8" descr="footprint 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5086351"/>
            <a:ext cx="5949553" cy="717947"/>
          </a:xfrm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657351" y="3262987"/>
            <a:ext cx="211951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Make FOUR </a:t>
            </a:r>
            <a:r>
              <a:rPr lang="en-US" altLang="en-US" sz="15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observations</a:t>
            </a:r>
            <a:r>
              <a:rPr lang="en-US" alt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 (facts) about the fossilized footprints.  Consider such factors as size, shape, and position of the footprints.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•"/>
            </a:pPr>
            <a:endParaRPr lang="en-US" altLang="en-US" sz="1050" b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50" b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50" b="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41668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Earth and the moon are about the same age.</a:t>
            </a:r>
          </a:p>
          <a:p>
            <a:r>
              <a:rPr lang="en-US" dirty="0"/>
              <a:t>When Earth was young, it collided with another large object throwing large material into orbit around the Earth, forming the moon.</a:t>
            </a:r>
          </a:p>
          <a:p>
            <a:r>
              <a:rPr lang="en-US" dirty="0"/>
              <a:t>Moon rocks dated show the oldest moon rocks at 4.6 billions years, so scientists infer Earth is a bit older.</a:t>
            </a:r>
          </a:p>
        </p:txBody>
      </p:sp>
    </p:spTree>
    <p:extLst>
      <p:ext uri="{BB962C8B-B14F-4D97-AF65-F5344CB8AC3E}">
        <p14:creationId xmlns:p14="http://schemas.microsoft.com/office/powerpoint/2010/main" val="8332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Takes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 started as a ball of </a:t>
            </a:r>
            <a:r>
              <a:rPr lang="en-US" b="1" dirty="0"/>
              <a:t>dust, rock, and ice </a:t>
            </a:r>
            <a:r>
              <a:rPr lang="en-US" dirty="0"/>
              <a:t>in space.</a:t>
            </a:r>
          </a:p>
          <a:p>
            <a:r>
              <a:rPr lang="en-US" b="1" dirty="0"/>
              <a:t>Gravity</a:t>
            </a:r>
            <a:r>
              <a:rPr lang="en-US" dirty="0"/>
              <a:t> pulled the mass together. As the mass grew larger, gravity increased pulling more ice, rock, and dust. </a:t>
            </a:r>
          </a:p>
          <a:p>
            <a:r>
              <a:rPr lang="en-US" dirty="0"/>
              <a:t>The energy from this collision created </a:t>
            </a:r>
            <a:r>
              <a:rPr lang="en-US" b="1" dirty="0"/>
              <a:t>thermal energy</a:t>
            </a:r>
            <a:r>
              <a:rPr lang="en-US" dirty="0"/>
              <a:t>, causing the Earth to heat up.</a:t>
            </a:r>
          </a:p>
        </p:txBody>
      </p:sp>
    </p:spTree>
    <p:extLst>
      <p:ext uri="{BB962C8B-B14F-4D97-AF65-F5344CB8AC3E}">
        <p14:creationId xmlns:p14="http://schemas.microsoft.com/office/powerpoint/2010/main" val="18371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Earth was so hot that it melted sinking dense materials like iron to the center of Earth, creating the core. </a:t>
            </a:r>
          </a:p>
          <a:p>
            <a:r>
              <a:rPr lang="en-US" dirty="0"/>
              <a:t>The cold of space cooled down the crust as Earth captured gases such as hydrogen and helium until the sun released a burst of particles blowing away Earth’s first atmosphere.</a:t>
            </a:r>
          </a:p>
        </p:txBody>
      </p:sp>
    </p:spTree>
    <p:extLst>
      <p:ext uri="{BB962C8B-B14F-4D97-AF65-F5344CB8AC3E}">
        <p14:creationId xmlns:p14="http://schemas.microsoft.com/office/powerpoint/2010/main" val="32496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surface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During the first several hundred million years of the Precambrian Time, an atmosphere, oceans, and continents began to form.</a:t>
            </a:r>
          </a:p>
          <a:p>
            <a:r>
              <a:rPr lang="en-US" dirty="0"/>
              <a:t>The atmosphere-made of carbon dioxide, water vapor, and nitrogen formed from Earth’s interior.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The oceans-</a:t>
            </a:r>
          </a:p>
          <a:p>
            <a:r>
              <a:rPr lang="en-US" dirty="0"/>
              <a:t>Earth’s surface was way too hot in the beginning for water to remain a liquid.</a:t>
            </a:r>
          </a:p>
          <a:p>
            <a:r>
              <a:rPr lang="en-US" b="1" dirty="0"/>
              <a:t>As Earth cooled, water vapor condensed forming rain, accumulating to form the oceans.</a:t>
            </a:r>
          </a:p>
          <a:p>
            <a:r>
              <a:rPr lang="en-US" dirty="0"/>
              <a:t>Oceans changed the composition of the atmosphere by absorbing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238821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The continents- </a:t>
            </a:r>
          </a:p>
          <a:p>
            <a:r>
              <a:rPr lang="en-US" dirty="0"/>
              <a:t>During Precambrian Time rock cooled and hardened.</a:t>
            </a:r>
          </a:p>
          <a:p>
            <a:r>
              <a:rPr lang="en-US" dirty="0"/>
              <a:t>Less dense rock at the surface formed landmasses called continents.</a:t>
            </a:r>
          </a:p>
          <a:p>
            <a:r>
              <a:rPr lang="en-US" b="1" dirty="0"/>
              <a:t>Over millions of years Earth’s landmasses have repeatedly formed, broken apart, and crashed together again, forming new continents in continental drift. </a:t>
            </a:r>
          </a:p>
        </p:txBody>
      </p:sp>
    </p:spTree>
    <p:extLst>
      <p:ext uri="{BB962C8B-B14F-4D97-AF65-F5344CB8AC3E}">
        <p14:creationId xmlns:p14="http://schemas.microsoft.com/office/powerpoint/2010/main" val="34677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Develops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Scientists cannot pinpoint when or where life began on Earth.</a:t>
            </a:r>
          </a:p>
          <a:p>
            <a:r>
              <a:rPr lang="en-US" dirty="0"/>
              <a:t>Scientists have found fossils of single-celled organism in rocks that formed about 3.5 billion years ago. </a:t>
            </a:r>
          </a:p>
          <a:p>
            <a:r>
              <a:rPr lang="en-US" b="1" dirty="0"/>
              <a:t>These earliest life forms were probably similar to present-day bacteria.</a:t>
            </a:r>
          </a:p>
        </p:txBody>
      </p:sp>
    </p:spTree>
    <p:extLst>
      <p:ext uri="{BB962C8B-B14F-4D97-AF65-F5344CB8AC3E}">
        <p14:creationId xmlns:p14="http://schemas.microsoft.com/office/powerpoint/2010/main" val="528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2.5 billion years ago, organisms started  making their own food from the energy of the sun in a process called </a:t>
            </a:r>
            <a:r>
              <a:rPr lang="en-US" b="1" dirty="0"/>
              <a:t>photosynthesis.</a:t>
            </a:r>
          </a:p>
          <a:p>
            <a:r>
              <a:rPr lang="en-US" dirty="0"/>
              <a:t>The waste product of photosynthesis is oxygen. </a:t>
            </a:r>
          </a:p>
          <a:p>
            <a:r>
              <a:rPr lang="en-US" b="1" dirty="0"/>
              <a:t>This process again changed the composition of the atmosphere adding oxygen and creating ozone. </a:t>
            </a:r>
          </a:p>
          <a:p>
            <a:r>
              <a:rPr lang="en-US" dirty="0"/>
              <a:t>Ozone blocks out deadly ultraviolet rays from the sun allowing organisms to live on the land.</a:t>
            </a:r>
          </a:p>
        </p:txBody>
      </p:sp>
    </p:spTree>
    <p:extLst>
      <p:ext uri="{BB962C8B-B14F-4D97-AF65-F5344CB8AC3E}">
        <p14:creationId xmlns:p14="http://schemas.microsoft.com/office/powerpoint/2010/main" val="8323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857250"/>
            <a:ext cx="58293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>
                <a:ea typeface="+mj-ea"/>
              </a:rPr>
              <a:t>Interpreting Fossil Prints</a:t>
            </a:r>
          </a:p>
        </p:txBody>
      </p:sp>
      <p:pic>
        <p:nvPicPr>
          <p:cNvPr id="19459" name="Picture 5" descr="footprint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1421607"/>
            <a:ext cx="5949553" cy="1714500"/>
          </a:xfrm>
        </p:spPr>
      </p:pic>
      <p:pic>
        <p:nvPicPr>
          <p:cNvPr id="19460" name="Picture 6" descr="footprint 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3200400"/>
            <a:ext cx="5949553" cy="1819275"/>
          </a:xfrm>
        </p:spPr>
      </p:pic>
      <p:pic>
        <p:nvPicPr>
          <p:cNvPr id="19461" name="Picture 8" descr="footprint 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5086351"/>
            <a:ext cx="5949553" cy="717947"/>
          </a:xfrm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657350" y="3136107"/>
            <a:ext cx="2377937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Make FOUR  </a:t>
            </a:r>
            <a:r>
              <a:rPr lang="en-US" altLang="en-US" sz="15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inferences</a:t>
            </a:r>
            <a:r>
              <a:rPr lang="en-US" alt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 (educated guesses) about the prints that reconstruct the events that could have caused this pattern.  There is more than one possible answer.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50" b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50" b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50" b="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2018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744" cy="1143000"/>
          </a:xfrm>
        </p:spPr>
        <p:txBody>
          <a:bodyPr/>
          <a:lstStyle/>
          <a:p>
            <a:r>
              <a:rPr lang="en-US" dirty="0"/>
              <a:t>Section 1- Fossils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6911"/>
            <a:ext cx="6777317" cy="3508977"/>
          </a:xfrm>
        </p:spPr>
        <p:txBody>
          <a:bodyPr/>
          <a:lstStyle/>
          <a:p>
            <a:r>
              <a:rPr lang="en-US" dirty="0"/>
              <a:t>Fossils are the preserved remains or traces of living things.</a:t>
            </a:r>
          </a:p>
          <a:p>
            <a:r>
              <a:rPr lang="en-US" dirty="0"/>
              <a:t>Fossils provide evidence of how life has changed over time</a:t>
            </a:r>
          </a:p>
        </p:txBody>
      </p:sp>
      <p:pic>
        <p:nvPicPr>
          <p:cNvPr id="1026" name="Picture 2" descr="http://1.bp.blogspot.com/-w8_wPUxhIQI/UOM5alMD9GI/AAAAAAAABf0/nGAXL0uTRBg/s1600/Fossils-and-the-Bib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2005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dirty="0"/>
              <a:t>How Fossils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fossils form when living things die and are buried by sediments.</a:t>
            </a:r>
          </a:p>
          <a:p>
            <a:r>
              <a:rPr lang="en-US" dirty="0"/>
              <a:t>These sediments slowly harden into rock and preserve the shapes of organisms. </a:t>
            </a:r>
          </a:p>
          <a:p>
            <a:r>
              <a:rPr lang="en-US" dirty="0"/>
              <a:t>What is sedimentary rock?</a:t>
            </a:r>
          </a:p>
          <a:p>
            <a:r>
              <a:rPr lang="en-US" dirty="0"/>
              <a:t>When an organism dies, the soft fleshy parts are decayed or eaten by other organism, while the hard parts create fossils.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48057</TotalTime>
  <Words>2399</Words>
  <Application>Microsoft Office PowerPoint</Application>
  <PresentationFormat>On-screen Show (4:3)</PresentationFormat>
  <Paragraphs>259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ＭＳ Ｐゴシック</vt:lpstr>
      <vt:lpstr>Arial</vt:lpstr>
      <vt:lpstr>Calibri</vt:lpstr>
      <vt:lpstr>Cambria</vt:lpstr>
      <vt:lpstr>Century Gothic</vt:lpstr>
      <vt:lpstr>Comic Sans MS</vt:lpstr>
      <vt:lpstr>Corbel</vt:lpstr>
      <vt:lpstr>MS Mincho</vt:lpstr>
      <vt:lpstr>Times New Roman</vt:lpstr>
      <vt:lpstr>Wingdings</vt:lpstr>
      <vt:lpstr>Wingdings 2</vt:lpstr>
      <vt:lpstr>Austin</vt:lpstr>
      <vt:lpstr>Earthtones 16x9</vt:lpstr>
      <vt:lpstr>A Trip Through Geologic Time</vt:lpstr>
      <vt:lpstr>Mystery Fossil Activity</vt:lpstr>
      <vt:lpstr>PowerPoint Presentation</vt:lpstr>
      <vt:lpstr>Mystery Revealed</vt:lpstr>
      <vt:lpstr>PowerPoint Presentation</vt:lpstr>
      <vt:lpstr>Interpreting Fossil Prints</vt:lpstr>
      <vt:lpstr>Interpreting Fossil Prints</vt:lpstr>
      <vt:lpstr>Section 1- Fossils</vt:lpstr>
      <vt:lpstr>How Fossils Form</vt:lpstr>
      <vt:lpstr>PowerPoint Presentation</vt:lpstr>
      <vt:lpstr>PowerPoint Presentation</vt:lpstr>
      <vt:lpstr>Molds and Casts</vt:lpstr>
      <vt:lpstr>Petrified Fossils</vt:lpstr>
      <vt:lpstr>Carbon Films</vt:lpstr>
      <vt:lpstr>Trace Fossils</vt:lpstr>
      <vt:lpstr>Preserved Remains</vt:lpstr>
      <vt:lpstr>Change Over Time</vt:lpstr>
      <vt:lpstr>Fossils and Past Environments</vt:lpstr>
      <vt:lpstr>Change in the Fossil Record</vt:lpstr>
      <vt:lpstr>PowerPoint Presentation</vt:lpstr>
      <vt:lpstr>PowerPoint Presentation</vt:lpstr>
      <vt:lpstr>Warm up:  Grab your binder</vt:lpstr>
      <vt:lpstr>Section 2</vt:lpstr>
      <vt:lpstr>What Does the Relative Age of Rocks Mean?</vt:lpstr>
      <vt:lpstr>PowerPoint Presentation</vt:lpstr>
      <vt:lpstr>PowerPoint Presentation</vt:lpstr>
      <vt:lpstr>The Law of Superposition</vt:lpstr>
      <vt:lpstr>Review</vt:lpstr>
      <vt:lpstr>Clues from Igneous Rocks</vt:lpstr>
      <vt:lpstr>Clues from Faults</vt:lpstr>
      <vt:lpstr>Gaps in the Geological Record</vt:lpstr>
      <vt:lpstr>PowerPoint Presentation</vt:lpstr>
      <vt:lpstr>Using Fossils to Date Rocks</vt:lpstr>
      <vt:lpstr>PowerPoint Presentation</vt:lpstr>
      <vt:lpstr>PowerPoint Presentation</vt:lpstr>
      <vt:lpstr>Evolution of the Index Fossil- Ammonites</vt:lpstr>
      <vt:lpstr>Look at the picture and determine the relative age of the layers. Then write the letters of the layers in order from oldest to youngest rock layer.</vt:lpstr>
      <vt:lpstr>PowerPoint Presentation</vt:lpstr>
      <vt:lpstr>Video</vt:lpstr>
      <vt:lpstr>Objective</vt:lpstr>
      <vt:lpstr>Radioactive Dating</vt:lpstr>
      <vt:lpstr>Radioactive Decay</vt:lpstr>
      <vt:lpstr>PowerPoint Presentation</vt:lpstr>
      <vt:lpstr>PowerPoint Presentation</vt:lpstr>
      <vt:lpstr>PowerPoint Presentation</vt:lpstr>
      <vt:lpstr>Absolute Dating </vt:lpstr>
      <vt:lpstr>The Dating Game</vt:lpstr>
      <vt:lpstr>Carbon-14 Dating</vt:lpstr>
      <vt:lpstr>Radioactive Dating of Rock Layers</vt:lpstr>
      <vt:lpstr>PowerPoint Presentation</vt:lpstr>
      <vt:lpstr>The Geological Time Scale</vt:lpstr>
      <vt:lpstr>PowerPoint Presentation</vt:lpstr>
      <vt:lpstr>Divisions of  Geological Time</vt:lpstr>
      <vt:lpstr>PowerPoint Presentation</vt:lpstr>
      <vt:lpstr>Create your Timescale</vt:lpstr>
      <vt:lpstr>Questions to answer:</vt:lpstr>
      <vt:lpstr>PowerPoint Presentation</vt:lpstr>
      <vt:lpstr>Early Earth </vt:lpstr>
      <vt:lpstr>The Planet Forms</vt:lpstr>
      <vt:lpstr>The hypothesis</vt:lpstr>
      <vt:lpstr>Earth Takes Shape</vt:lpstr>
      <vt:lpstr>PowerPoint Presentation</vt:lpstr>
      <vt:lpstr>Earth’s surface forms</vt:lpstr>
      <vt:lpstr>PowerPoint Presentation</vt:lpstr>
      <vt:lpstr>PowerPoint Presentation</vt:lpstr>
      <vt:lpstr>Life Develops</vt:lpstr>
      <vt:lpstr>PowerPoint Presentation</vt:lpstr>
    </vt:vector>
  </TitlesOfParts>
  <Company>Montville Township Board of 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Trip Through Geologic Time</dc:title>
  <dc:creator>Karin Simeone</dc:creator>
  <cp:lastModifiedBy>Stewart, James</cp:lastModifiedBy>
  <cp:revision>75</cp:revision>
  <cp:lastPrinted>2013-10-25T17:27:24Z</cp:lastPrinted>
  <dcterms:created xsi:type="dcterms:W3CDTF">2013-03-19T19:50:35Z</dcterms:created>
  <dcterms:modified xsi:type="dcterms:W3CDTF">2018-09-22T01:56:39Z</dcterms:modified>
</cp:coreProperties>
</file>