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3" r:id="rId2"/>
  </p:sldMasterIdLst>
  <p:notesMasterIdLst>
    <p:notesMasterId r:id="rId57"/>
  </p:notesMasterIdLst>
  <p:handoutMasterIdLst>
    <p:handoutMasterId r:id="rId58"/>
  </p:handoutMasterIdLst>
  <p:sldIdLst>
    <p:sldId id="522" r:id="rId3"/>
    <p:sldId id="523" r:id="rId4"/>
    <p:sldId id="525" r:id="rId5"/>
    <p:sldId id="526" r:id="rId6"/>
    <p:sldId id="450" r:id="rId7"/>
    <p:sldId id="470" r:id="rId8"/>
    <p:sldId id="472" r:id="rId9"/>
    <p:sldId id="485" r:id="rId10"/>
    <p:sldId id="475" r:id="rId11"/>
    <p:sldId id="476" r:id="rId12"/>
    <p:sldId id="481" r:id="rId13"/>
    <p:sldId id="493" r:id="rId14"/>
    <p:sldId id="489" r:id="rId15"/>
    <p:sldId id="482" r:id="rId16"/>
    <p:sldId id="496" r:id="rId17"/>
    <p:sldId id="497" r:id="rId18"/>
    <p:sldId id="498" r:id="rId19"/>
    <p:sldId id="555" r:id="rId20"/>
    <p:sldId id="558" r:id="rId21"/>
    <p:sldId id="557" r:id="rId22"/>
    <p:sldId id="508" r:id="rId23"/>
    <p:sldId id="429" r:id="rId24"/>
    <p:sldId id="431" r:id="rId25"/>
    <p:sldId id="515" r:id="rId26"/>
    <p:sldId id="554" r:id="rId27"/>
    <p:sldId id="514" r:id="rId28"/>
    <p:sldId id="552" r:id="rId29"/>
    <p:sldId id="455" r:id="rId30"/>
    <p:sldId id="456" r:id="rId31"/>
    <p:sldId id="533" r:id="rId32"/>
    <p:sldId id="536" r:id="rId33"/>
    <p:sldId id="537" r:id="rId34"/>
    <p:sldId id="540" r:id="rId35"/>
    <p:sldId id="541" r:id="rId36"/>
    <p:sldId id="542" r:id="rId37"/>
    <p:sldId id="543" r:id="rId38"/>
    <p:sldId id="544" r:id="rId39"/>
    <p:sldId id="550" r:id="rId40"/>
    <p:sldId id="551" r:id="rId41"/>
    <p:sldId id="399" r:id="rId42"/>
    <p:sldId id="428" r:id="rId43"/>
    <p:sldId id="546" r:id="rId44"/>
    <p:sldId id="547" r:id="rId45"/>
    <p:sldId id="548" r:id="rId46"/>
    <p:sldId id="549" r:id="rId47"/>
    <p:sldId id="441" r:id="rId48"/>
    <p:sldId id="518" r:id="rId49"/>
    <p:sldId id="443" r:id="rId50"/>
    <p:sldId id="529" r:id="rId51"/>
    <p:sldId id="559" r:id="rId52"/>
    <p:sldId id="445" r:id="rId53"/>
    <p:sldId id="520" r:id="rId54"/>
    <p:sldId id="521" r:id="rId55"/>
    <p:sldId id="528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080"/>
    <a:srgbClr val="006666"/>
    <a:srgbClr val="F63F1B"/>
    <a:srgbClr val="650011"/>
    <a:srgbClr val="FFC247"/>
    <a:srgbClr val="66003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9" autoAdjust="0"/>
    <p:restoredTop sz="94728" autoAdjust="0"/>
  </p:normalViewPr>
  <p:slideViewPr>
    <p:cSldViewPr>
      <p:cViewPr varScale="1">
        <p:scale>
          <a:sx n="92" d="100"/>
          <a:sy n="92" d="100"/>
        </p:scale>
        <p:origin x="-804" y="-102"/>
      </p:cViewPr>
      <p:guideLst>
        <p:guide orient="horz" pos="1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1C3DD6-0FDE-4E4A-A8B2-094F8FC08B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022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1AE3CF-DAD8-4FC2-8A20-F92155CDE8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499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03C9ADAB-512F-475D-B301-B15C5C80AA86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5BCE7877-7781-45D8-B2B4-C9AF1DA9B81C}" type="slidenum">
              <a:rPr lang="en-US" altLang="en-US" sz="1200" smtClean="0"/>
              <a:pPr/>
              <a:t>44</a:t>
            </a:fld>
            <a:endParaRPr lang="en-US" altLang="en-US" sz="1200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80822DD-A4D8-4960-BB4D-2560918E5124}" type="slidenum">
              <a:rPr lang="en-US" altLang="en-US" sz="1200" smtClean="0"/>
              <a:pPr/>
              <a:t>45</a:t>
            </a:fld>
            <a:endParaRPr lang="en-US" altLang="en-US" sz="1200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5DCF48E-60DE-4CB4-A979-8B1C6C297EAA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5273134-153F-49F7-9EDB-91BBB4F68F5D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4C7EE2A-842A-4253-83D6-AC3528C3210A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9153FF3-E02B-4B82-B6EB-179EC5E0E06B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097953C-52DD-43BE-BF8C-EAE369DF730E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C72598E-7F90-4E78-B96D-388DB5EB454A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59FF99B-873C-4031-8A16-C74A21FF34A7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A07D541-A88D-4D71-AD25-322445922793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195224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65373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49285"/>
      </p:ext>
    </p:extLst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2640"/>
      </p:ext>
    </p:extLst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257F3-D223-46B6-81D7-4F5FC1F4B5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275202"/>
      </p:ext>
    </p:extLst>
  </p:cSld>
  <p:clrMapOvr>
    <a:masterClrMapping/>
  </p:clrMapOvr>
  <p:transition spd="med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668B-BAD1-4E26-9526-24272E67F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3940"/>
      </p:ext>
    </p:extLst>
  </p:cSld>
  <p:clrMapOvr>
    <a:masterClrMapping/>
  </p:clrMapOvr>
  <p:transition spd="med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A2304-6624-4B39-B2A6-2C8F7C93C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02540"/>
      </p:ext>
    </p:extLst>
  </p:cSld>
  <p:clrMapOvr>
    <a:masterClrMapping/>
  </p:clrMapOvr>
  <p:transition spd="med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5F85C-ECFF-47F0-92E0-7958839B3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9788"/>
      </p:ext>
    </p:extLst>
  </p:cSld>
  <p:clrMapOvr>
    <a:masterClrMapping/>
  </p:clrMapOvr>
  <p:transition spd="med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442CF-35C3-45CE-9706-DD180A387E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142729"/>
      </p:ext>
    </p:extLst>
  </p:cSld>
  <p:clrMapOvr>
    <a:masterClrMapping/>
  </p:clrMapOvr>
  <p:transition spd="med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A252F-83D3-4942-AFAE-199CFBAF9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039165"/>
      </p:ext>
    </p:extLst>
  </p:cSld>
  <p:clrMapOvr>
    <a:masterClrMapping/>
  </p:clrMapOvr>
  <p:transition spd="med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81A34-4F6F-46E1-8B9F-560194B16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152592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42839"/>
      </p:ext>
    </p:extLst>
  </p:cSld>
  <p:clrMapOvr>
    <a:masterClrMapping/>
  </p:clrMapOvr>
  <p:transition spd="med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5EB61-552F-4633-940C-41AE147C4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09579"/>
      </p:ext>
    </p:extLst>
  </p:cSld>
  <p:clrMapOvr>
    <a:masterClrMapping/>
  </p:clrMapOvr>
  <p:transition spd="med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94488-8BE7-42C7-95B7-05C989EA6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10970"/>
      </p:ext>
    </p:extLst>
  </p:cSld>
  <p:clrMapOvr>
    <a:masterClrMapping/>
  </p:clrMapOvr>
  <p:transition spd="med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38AC8-F8CD-4D79-886D-E8C7505E3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353688"/>
      </p:ext>
    </p:extLst>
  </p:cSld>
  <p:clrMapOvr>
    <a:masterClrMapping/>
  </p:clrMapOvr>
  <p:transition spd="med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39D74-744D-4E82-9598-DC966FCDE6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201468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ACFF1-A223-46B4-A9C6-55B099926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402313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940321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47291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1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3595"/>
      </p:ext>
    </p:extLst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159825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029364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511634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spd="med"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•"/>
        <a:tabLst>
          <a:tab pos="2743200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Font typeface="Times" charset="0"/>
        <a:buChar char="•"/>
        <a:tabLst>
          <a:tab pos="2743200" algn="l"/>
        </a:tabLst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Font typeface="Times" charset="0"/>
        <a:buChar char="•"/>
        <a:tabLst>
          <a:tab pos="2743200" algn="l"/>
        </a:tabLst>
        <a:defRPr sz="2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Font typeface="Times" charset="0"/>
        <a:buChar char="•"/>
        <a:tabLst>
          <a:tab pos="2743200" algn="l"/>
        </a:tabLst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3200" algn="l"/>
        </a:tabLst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3200" algn="l"/>
        </a:tabLst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3200" algn="l"/>
        </a:tabLst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3200" algn="l"/>
        </a:tabLst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3200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4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844551-2CE3-4156-8E2D-98E3AA0B2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rookings.k12.sd.us/biology/PHVideos/Chapter%2012E.mp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eg"/><Relationship Id="rId4" Type="http://schemas.openxmlformats.org/officeDocument/2006/relationships/hyperlink" Target="http://www.eagle.ca/~roda/RodMerArts/SwallowHill/CatPics/Kiisu3B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nova/body/epigenetics.html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http://rds.yahoo.com/_ylt=A9iby4bGEmpFXbwAqQejzbkF;_ylu=X3oDMTA4NDgyNWN0BHNlYwNwcm9m/SIG=12rguto93/EXP=1164665926/**http:/www.biochem.arizona.edu/classes/bioc460/spring/rlm/genetics.jpe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0_monstrua_vestida_Carre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2387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685800" y="4114800"/>
            <a:ext cx="745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400"/>
              <a:t>“La Monstrua  Vestida”                  “La Monstrua Desnuda”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441325" y="5070475"/>
            <a:ext cx="8180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400"/>
              <a:t>Paintings in Prado Museum in Madrid by Juan Carrneño Miranda</a:t>
            </a:r>
          </a:p>
          <a:p>
            <a:endParaRPr lang="en-US" sz="2400"/>
          </a:p>
          <a:p>
            <a:r>
              <a:rPr lang="en-US" sz="2400"/>
              <a:t>	of a 5 year old girl named Eugenia Marinez Vallejo</a:t>
            </a: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1752600" y="0"/>
            <a:ext cx="528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3366"/>
                </a:solidFill>
                <a:latin typeface="Arial" charset="0"/>
              </a:rPr>
              <a:t>Images from: http://www.fisterra.com/human/3arte/pintura/temas/enanos/enanos.asp</a:t>
            </a:r>
          </a:p>
        </p:txBody>
      </p:sp>
      <p:pic>
        <p:nvPicPr>
          <p:cNvPr id="2054" name="Picture 10" descr="0_monstrua_desnuda_Carre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23431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i="1" smtClean="0">
                <a:solidFill>
                  <a:schemeClr val="accent2"/>
                </a:solidFill>
              </a:rPr>
              <a:t>Correlating Behavior of a Gene’s Alleles with Behavior of a Chromosome Pair</a:t>
            </a:r>
            <a:br>
              <a:rPr lang="en-US" b="1" i="1" smtClean="0">
                <a:solidFill>
                  <a:schemeClr val="accent2"/>
                </a:solidFill>
              </a:rPr>
            </a:br>
            <a:endParaRPr lang="en-US" b="1" i="1" smtClean="0">
              <a:solidFill>
                <a:schemeClr val="accent2"/>
              </a:solidFill>
            </a:endParaRPr>
          </a:p>
        </p:txBody>
      </p:sp>
      <p:pic>
        <p:nvPicPr>
          <p:cNvPr id="11267" name="Picture 8" descr="fruit 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1181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5257800" y="2947988"/>
            <a:ext cx="2916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male flies with white eyes</a:t>
            </a: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533400" y="2947988"/>
            <a:ext cx="4113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female flies with red eyes (wild type)</a:t>
            </a:r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914400" y="3429000"/>
            <a:ext cx="77025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The F</a:t>
            </a:r>
            <a:r>
              <a:rPr lang="en-US" sz="2800" b="1" baseline="-25000"/>
              <a:t>1</a:t>
            </a:r>
            <a:r>
              <a:rPr lang="en-US" sz="2800" b="1"/>
              <a:t> generation all had red eyes</a:t>
            </a:r>
          </a:p>
          <a:p>
            <a:endParaRPr lang="en-US" sz="2800" b="1"/>
          </a:p>
          <a:p>
            <a:r>
              <a:rPr lang="en-US" sz="2800" b="1"/>
              <a:t>F</a:t>
            </a:r>
            <a:r>
              <a:rPr lang="en-US" sz="2800" b="1" baseline="-25000"/>
              <a:t>2</a:t>
            </a:r>
            <a:r>
              <a:rPr lang="en-US" sz="2800" b="1"/>
              <a:t> generation showed the 3:1 red:white eye ratio, </a:t>
            </a:r>
          </a:p>
          <a:p>
            <a:r>
              <a:rPr lang="en-US" sz="2800" b="1"/>
              <a:t>     but only males had white eyes</a:t>
            </a:r>
          </a:p>
          <a:p>
            <a:endParaRPr lang="en-US" sz="2800" b="1"/>
          </a:p>
          <a:p>
            <a:r>
              <a:rPr lang="en-US" sz="2800" b="1"/>
              <a:t>Morgan proposed that the white eye mutation </a:t>
            </a:r>
          </a:p>
          <a:p>
            <a:r>
              <a:rPr lang="en-US" sz="2800" b="1"/>
              <a:t>was carried on X chromosome</a:t>
            </a:r>
          </a:p>
        </p:txBody>
      </p:sp>
      <p:pic>
        <p:nvPicPr>
          <p:cNvPr id="11271" name="Picture 13" descr="white-eyes fl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10604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228600" y="304800"/>
            <a:ext cx="86868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Morgan did other experiments with fruit flies to see how linkage affects the inheritance of two different characters</a:t>
            </a:r>
          </a:p>
          <a:p>
            <a:endParaRPr lang="en-US" sz="2400"/>
          </a:p>
          <a:p>
            <a:pPr lvl="1"/>
            <a:r>
              <a:rPr lang="en-US" sz="2400"/>
              <a:t>What he discovered:</a:t>
            </a:r>
          </a:p>
          <a:p>
            <a:pPr lvl="1"/>
            <a:r>
              <a:rPr lang="en-US" sz="2400"/>
              <a:t>	Genes that are close together on the same chromosome are 	linked and do not assort independently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	Unlinked genes are either on separate chromosomes or are far 	apart on the same chromosome and assort independently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	The frequency of crossing over is related to the distance 	between genes.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	Linked genes have recombination frequencies less than 50%</a:t>
            </a:r>
            <a:endParaRPr lang="en-US" sz="880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2209800" y="1828800"/>
            <a:ext cx="6400800" cy="4400550"/>
            <a:chOff x="1528" y="1365"/>
            <a:chExt cx="3279" cy="2732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528" y="3888"/>
              <a:ext cx="95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endParaRPr kumimoji="1" lang="en-US" sz="1600" b="1"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13318" name="Group 6"/>
            <p:cNvGrpSpPr>
              <a:grpSpLocks/>
            </p:cNvGrpSpPr>
            <p:nvPr/>
          </p:nvGrpSpPr>
          <p:grpSpPr bwMode="auto">
            <a:xfrm>
              <a:off x="2027" y="1365"/>
              <a:ext cx="2780" cy="2712"/>
              <a:chOff x="914" y="820"/>
              <a:chExt cx="3346" cy="3266"/>
            </a:xfrm>
          </p:grpSpPr>
          <p:grpSp>
            <p:nvGrpSpPr>
              <p:cNvPr id="13319" name="Group 7"/>
              <p:cNvGrpSpPr>
                <a:grpSpLocks/>
              </p:cNvGrpSpPr>
              <p:nvPr/>
            </p:nvGrpSpPr>
            <p:grpSpPr bwMode="auto">
              <a:xfrm>
                <a:off x="914" y="820"/>
                <a:ext cx="3346" cy="3266"/>
                <a:chOff x="914" y="820"/>
                <a:chExt cx="3346" cy="3266"/>
              </a:xfrm>
            </p:grpSpPr>
            <p:pic>
              <p:nvPicPr>
                <p:cNvPr id="13325" name="Picture 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71" y="1070"/>
                  <a:ext cx="3005" cy="24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2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344" y="1780"/>
                  <a:ext cx="1113" cy="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pPr algn="ctr"/>
                  <a:r>
                    <a:rPr kumimoji="1" lang="en-US" sz="1400" b="1">
                      <a:latin typeface="Arial" charset="0"/>
                    </a:rPr>
                    <a:t>Mutant phenotypes</a:t>
                  </a:r>
                </a:p>
              </p:txBody>
            </p:sp>
            <p:sp>
              <p:nvSpPr>
                <p:cNvPr id="1332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324" y="1989"/>
                  <a:ext cx="441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r>
                    <a:rPr kumimoji="1" lang="en-US" sz="1400">
                      <a:latin typeface="Arial" charset="0"/>
                    </a:rPr>
                    <a:t>Short </a:t>
                  </a:r>
                </a:p>
                <a:p>
                  <a:r>
                    <a:rPr kumimoji="1" lang="en-US" sz="1400">
                      <a:latin typeface="Arial" charset="0"/>
                    </a:rPr>
                    <a:t>aristae</a:t>
                  </a:r>
                </a:p>
              </p:txBody>
            </p:sp>
            <p:sp>
              <p:nvSpPr>
                <p:cNvPr id="1332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88" y="1997"/>
                  <a:ext cx="412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r>
                    <a:rPr kumimoji="1" lang="en-US" sz="1400">
                      <a:latin typeface="Arial" charset="0"/>
                    </a:rPr>
                    <a:t>Black </a:t>
                  </a:r>
                </a:p>
                <a:p>
                  <a:r>
                    <a:rPr kumimoji="1" lang="en-US" sz="1400">
                      <a:latin typeface="Arial" charset="0"/>
                    </a:rPr>
                    <a:t>body</a:t>
                  </a:r>
                </a:p>
              </p:txBody>
            </p:sp>
            <p:sp>
              <p:nvSpPr>
                <p:cNvPr id="1332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494" y="2014"/>
                  <a:ext cx="556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r>
                    <a:rPr kumimoji="1" lang="en-US" sz="1400">
                      <a:latin typeface="Arial" charset="0"/>
                    </a:rPr>
                    <a:t>Cinnabar</a:t>
                  </a:r>
                </a:p>
                <a:p>
                  <a:r>
                    <a:rPr kumimoji="1" lang="en-US" sz="1400">
                      <a:latin typeface="Arial" charset="0"/>
                    </a:rPr>
                    <a:t>eyes</a:t>
                  </a:r>
                </a:p>
              </p:txBody>
            </p:sp>
            <p:sp>
              <p:nvSpPr>
                <p:cNvPr id="1333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162" y="2039"/>
                  <a:ext cx="527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r>
                    <a:rPr kumimoji="1" lang="en-US" sz="1400">
                      <a:latin typeface="Arial" charset="0"/>
                    </a:rPr>
                    <a:t>Vestigial</a:t>
                  </a:r>
                </a:p>
                <a:p>
                  <a:r>
                    <a:rPr kumimoji="1" lang="en-US" sz="1400">
                      <a:latin typeface="Arial" charset="0"/>
                    </a:rPr>
                    <a:t>wings</a:t>
                  </a:r>
                </a:p>
              </p:txBody>
            </p:sp>
            <p:sp>
              <p:nvSpPr>
                <p:cNvPr id="1333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806" y="2046"/>
                  <a:ext cx="454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r>
                    <a:rPr kumimoji="1" lang="en-US" sz="1400">
                      <a:latin typeface="Arial" charset="0"/>
                    </a:rPr>
                    <a:t>Brown </a:t>
                  </a:r>
                </a:p>
                <a:p>
                  <a:r>
                    <a:rPr kumimoji="1" lang="en-US" sz="1400">
                      <a:latin typeface="Arial" charset="0"/>
                    </a:rPr>
                    <a:t>eyes</a:t>
                  </a:r>
                </a:p>
              </p:txBody>
            </p:sp>
            <p:sp>
              <p:nvSpPr>
                <p:cNvPr id="1333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14" y="3442"/>
                  <a:ext cx="751" cy="5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r>
                    <a:rPr kumimoji="1" lang="en-US" sz="1400">
                      <a:latin typeface="Arial" charset="0"/>
                    </a:rPr>
                    <a:t>Long aristae</a:t>
                  </a:r>
                </a:p>
                <a:p>
                  <a:r>
                    <a:rPr kumimoji="1" lang="en-US" sz="1400">
                      <a:latin typeface="Arial" charset="0"/>
                    </a:rPr>
                    <a:t>(appendages</a:t>
                  </a:r>
                </a:p>
                <a:p>
                  <a:r>
                    <a:rPr kumimoji="1" lang="en-US" sz="1400">
                      <a:latin typeface="Arial" charset="0"/>
                    </a:rPr>
                    <a:t>on head) </a:t>
                  </a:r>
                </a:p>
              </p:txBody>
            </p:sp>
            <p:sp>
              <p:nvSpPr>
                <p:cNvPr id="1333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875" y="3472"/>
                  <a:ext cx="381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r>
                    <a:rPr kumimoji="1" lang="en-US" sz="1400">
                      <a:latin typeface="Arial" charset="0"/>
                    </a:rPr>
                    <a:t>Gray </a:t>
                  </a:r>
                </a:p>
                <a:p>
                  <a:r>
                    <a:rPr kumimoji="1" lang="en-US" sz="1400">
                      <a:latin typeface="Arial" charset="0"/>
                    </a:rPr>
                    <a:t>body</a:t>
                  </a:r>
                </a:p>
              </p:txBody>
            </p:sp>
            <p:sp>
              <p:nvSpPr>
                <p:cNvPr id="1333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43" y="3494"/>
                  <a:ext cx="344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r>
                    <a:rPr kumimoji="1" lang="en-US" sz="1400">
                      <a:latin typeface="Arial" charset="0"/>
                    </a:rPr>
                    <a:t>Red</a:t>
                  </a:r>
                </a:p>
                <a:p>
                  <a:r>
                    <a:rPr kumimoji="1" lang="en-US" sz="1400">
                      <a:latin typeface="Arial" charset="0"/>
                    </a:rPr>
                    <a:t>eyes</a:t>
                  </a:r>
                </a:p>
              </p:txBody>
            </p:sp>
            <p:sp>
              <p:nvSpPr>
                <p:cNvPr id="1333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144" y="3485"/>
                  <a:ext cx="466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r>
                    <a:rPr kumimoji="1" lang="en-US" sz="1400">
                      <a:latin typeface="Arial" charset="0"/>
                    </a:rPr>
                    <a:t>Normal</a:t>
                  </a:r>
                </a:p>
                <a:p>
                  <a:r>
                    <a:rPr kumimoji="1" lang="en-US" sz="1400">
                      <a:latin typeface="Arial" charset="0"/>
                    </a:rPr>
                    <a:t>wings</a:t>
                  </a:r>
                </a:p>
              </p:txBody>
            </p:sp>
            <p:sp>
              <p:nvSpPr>
                <p:cNvPr id="1333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768" y="3463"/>
                  <a:ext cx="344" cy="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r>
                    <a:rPr kumimoji="1" lang="en-US" sz="1400">
                      <a:latin typeface="Arial" charset="0"/>
                    </a:rPr>
                    <a:t>Red</a:t>
                  </a:r>
                </a:p>
                <a:p>
                  <a:r>
                    <a:rPr kumimoji="1" lang="en-US" sz="1400">
                      <a:latin typeface="Arial" charset="0"/>
                    </a:rPr>
                    <a:t>eyes</a:t>
                  </a:r>
                </a:p>
              </p:txBody>
            </p:sp>
            <p:sp>
              <p:nvSpPr>
                <p:cNvPr id="1333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126" y="3859"/>
                  <a:ext cx="1246" cy="2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pPr algn="ctr"/>
                  <a:r>
                    <a:rPr kumimoji="1" lang="en-US" sz="1400" b="1">
                      <a:latin typeface="Arial" charset="0"/>
                    </a:rPr>
                    <a:t>Wild-type phenotypes</a:t>
                  </a:r>
                </a:p>
              </p:txBody>
            </p:sp>
            <p:sp>
              <p:nvSpPr>
                <p:cNvPr id="1333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65" y="1196"/>
                  <a:ext cx="174" cy="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pPr algn="ctr"/>
                  <a:r>
                    <a:rPr kumimoji="1" lang="en-US" sz="1400">
                      <a:latin typeface="Arial" charset="0"/>
                    </a:rPr>
                    <a:t>II</a:t>
                  </a:r>
                </a:p>
              </p:txBody>
            </p:sp>
            <p:sp>
              <p:nvSpPr>
                <p:cNvPr id="1333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44" y="1080"/>
                  <a:ext cx="187" cy="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pPr algn="ctr"/>
                  <a:r>
                    <a:rPr kumimoji="1" lang="en-US" sz="1400">
                      <a:latin typeface="Arial" charset="0"/>
                    </a:rPr>
                    <a:t>Y</a:t>
                  </a:r>
                </a:p>
              </p:txBody>
            </p:sp>
            <p:sp>
              <p:nvSpPr>
                <p:cNvPr id="1334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19" y="820"/>
                  <a:ext cx="144" cy="2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pPr algn="ctr"/>
                  <a:r>
                    <a:rPr kumimoji="1" lang="en-US" sz="1400">
                      <a:latin typeface="Arial" charset="0"/>
                    </a:rPr>
                    <a:t>I</a:t>
                  </a:r>
                </a:p>
              </p:txBody>
            </p:sp>
            <p:sp>
              <p:nvSpPr>
                <p:cNvPr id="1334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734" y="1076"/>
                  <a:ext cx="187" cy="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pPr algn="ctr"/>
                  <a:r>
                    <a:rPr kumimoji="1" lang="en-US" sz="1400">
                      <a:latin typeface="Arial" charset="0"/>
                    </a:rPr>
                    <a:t>X</a:t>
                  </a:r>
                </a:p>
              </p:txBody>
            </p:sp>
            <p:sp>
              <p:nvSpPr>
                <p:cNvPr id="1334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73" y="1018"/>
                  <a:ext cx="217" cy="2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pPr algn="ctr"/>
                  <a:r>
                    <a:rPr kumimoji="1" lang="en-US" sz="1400">
                      <a:latin typeface="Arial" charset="0"/>
                    </a:rPr>
                    <a:t>IV</a:t>
                  </a:r>
                </a:p>
              </p:txBody>
            </p:sp>
            <p:sp>
              <p:nvSpPr>
                <p:cNvPr id="1334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099" y="1179"/>
                  <a:ext cx="205" cy="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pPr algn="ctr"/>
                  <a:r>
                    <a:rPr kumimoji="1" lang="en-US" sz="1400">
                      <a:latin typeface="Arial" charset="0"/>
                    </a:rPr>
                    <a:t>III</a:t>
                  </a:r>
                </a:p>
              </p:txBody>
            </p:sp>
            <p:sp>
              <p:nvSpPr>
                <p:cNvPr id="13344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1200" y="1312"/>
                  <a:ext cx="288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1334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608" y="948"/>
                  <a:ext cx="144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1334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748" y="95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13347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688" y="1152"/>
                  <a:ext cx="328" cy="21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13348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700" y="1152"/>
                  <a:ext cx="316" cy="2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1334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920" y="1296"/>
                  <a:ext cx="192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13350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016" y="1296"/>
                  <a:ext cx="96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sp>
            <p:nvSpPr>
              <p:cNvPr id="13320" name="Text Box 34"/>
              <p:cNvSpPr txBox="1">
                <a:spLocks noChangeArrowheads="1"/>
              </p:cNvSpPr>
              <p:nvPr/>
            </p:nvSpPr>
            <p:spPr bwMode="auto">
              <a:xfrm>
                <a:off x="1292" y="2608"/>
                <a:ext cx="174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1400">
                    <a:latin typeface="Arial" charset="0"/>
                  </a:rPr>
                  <a:t>0</a:t>
                </a:r>
              </a:p>
            </p:txBody>
          </p:sp>
          <p:sp>
            <p:nvSpPr>
              <p:cNvPr id="13321" name="Text Box 35"/>
              <p:cNvSpPr txBox="1">
                <a:spLocks noChangeArrowheads="1"/>
              </p:cNvSpPr>
              <p:nvPr/>
            </p:nvSpPr>
            <p:spPr bwMode="auto">
              <a:xfrm>
                <a:off x="2253" y="2623"/>
                <a:ext cx="32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1400">
                    <a:latin typeface="Arial" charset="0"/>
                  </a:rPr>
                  <a:t>48.5</a:t>
                </a:r>
              </a:p>
            </p:txBody>
          </p:sp>
          <p:sp>
            <p:nvSpPr>
              <p:cNvPr id="13322" name="Text Box 36"/>
              <p:cNvSpPr txBox="1">
                <a:spLocks noChangeArrowheads="1"/>
              </p:cNvSpPr>
              <p:nvPr/>
            </p:nvSpPr>
            <p:spPr bwMode="auto">
              <a:xfrm>
                <a:off x="2559" y="2623"/>
                <a:ext cx="32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1400">
                    <a:latin typeface="Arial" charset="0"/>
                  </a:rPr>
                  <a:t>57.5</a:t>
                </a:r>
              </a:p>
            </p:txBody>
          </p:sp>
          <p:sp>
            <p:nvSpPr>
              <p:cNvPr id="13323" name="Text Box 37"/>
              <p:cNvSpPr txBox="1">
                <a:spLocks noChangeArrowheads="1"/>
              </p:cNvSpPr>
              <p:nvPr/>
            </p:nvSpPr>
            <p:spPr bwMode="auto">
              <a:xfrm>
                <a:off x="2929" y="2623"/>
                <a:ext cx="32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1400">
                    <a:latin typeface="Arial" charset="0"/>
                  </a:rPr>
                  <a:t>67.0</a:t>
                </a:r>
              </a:p>
            </p:txBody>
          </p:sp>
          <p:sp>
            <p:nvSpPr>
              <p:cNvPr id="13324" name="Text Box 38"/>
              <p:cNvSpPr txBox="1">
                <a:spLocks noChangeArrowheads="1"/>
              </p:cNvSpPr>
              <p:nvPr/>
            </p:nvSpPr>
            <p:spPr bwMode="auto">
              <a:xfrm>
                <a:off x="3762" y="2627"/>
                <a:ext cx="387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1400">
                    <a:latin typeface="Arial" charset="0"/>
                  </a:rPr>
                  <a:t>104.5</a:t>
                </a:r>
              </a:p>
            </p:txBody>
          </p:sp>
        </p:grpSp>
      </p:grpSp>
      <p:sp>
        <p:nvSpPr>
          <p:cNvPr id="13315" name="Rectangle 45"/>
          <p:cNvSpPr>
            <a:spLocks noChangeArrowheads="1"/>
          </p:cNvSpPr>
          <p:nvPr/>
        </p:nvSpPr>
        <p:spPr bwMode="auto">
          <a:xfrm>
            <a:off x="152400" y="228600"/>
            <a:ext cx="86868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 genetic map = an ordered list of the genetic loci along a particular chromosome</a:t>
            </a:r>
          </a:p>
          <a:p>
            <a:pPr lvl="1"/>
            <a:endParaRPr lang="en-US" sz="2400"/>
          </a:p>
          <a:p>
            <a:r>
              <a:rPr lang="en-US" sz="2400"/>
              <a:t>Many fruit fly genes were mapped initially using recombination frequencies</a:t>
            </a:r>
          </a:p>
          <a:p>
            <a:endParaRPr lang="en-US" sz="2400"/>
          </a:p>
          <a:p>
            <a:r>
              <a:rPr lang="en-US" sz="2400"/>
              <a:t>The farther apart genes </a:t>
            </a:r>
          </a:p>
          <a:p>
            <a:r>
              <a:rPr lang="en-US" sz="2400"/>
              <a:t>are on a chromosome </a:t>
            </a:r>
          </a:p>
          <a:p>
            <a:r>
              <a:rPr lang="en-US" sz="2400"/>
              <a:t>the more likely they are </a:t>
            </a:r>
          </a:p>
          <a:p>
            <a:r>
              <a:rPr lang="en-US" sz="2400"/>
              <a:t>to be separated </a:t>
            </a:r>
          </a:p>
          <a:p>
            <a:r>
              <a:rPr lang="en-US" sz="2400"/>
              <a:t>during crossing over</a:t>
            </a:r>
          </a:p>
          <a:p>
            <a:pPr lvl="1">
              <a:spcBef>
                <a:spcPts val="1500"/>
              </a:spcBef>
              <a:buClr>
                <a:srgbClr val="650011"/>
              </a:buClr>
              <a:buFont typeface="Times" charset="0"/>
              <a:buChar char="•"/>
            </a:pPr>
            <a:endParaRPr lang="en-US" sz="2400"/>
          </a:p>
        </p:txBody>
      </p:sp>
      <p:sp>
        <p:nvSpPr>
          <p:cNvPr id="13316" name="Rectangle 46"/>
          <p:cNvSpPr>
            <a:spLocks noChangeArrowheads="1"/>
          </p:cNvSpPr>
          <p:nvPr/>
        </p:nvSpPr>
        <p:spPr bwMode="auto">
          <a:xfrm>
            <a:off x="3886200" y="6400800"/>
            <a:ext cx="487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  <a:latin typeface="Arial" charset="0"/>
              </a:rPr>
              <a:t>Copyright © 2002 Pearson Education, Inc., publishing as Benjamin Cummings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-2362200" y="228600"/>
            <a:ext cx="11277600" cy="6400800"/>
            <a:chOff x="643" y="1195"/>
            <a:chExt cx="4372" cy="2909"/>
          </a:xfrm>
        </p:grpSpPr>
        <p:sp>
          <p:nvSpPr>
            <p:cNvPr id="14340" name="Text Box 3"/>
            <p:cNvSpPr txBox="1">
              <a:spLocks noChangeArrowheads="1"/>
            </p:cNvSpPr>
            <p:nvPr/>
          </p:nvSpPr>
          <p:spPr bwMode="auto">
            <a:xfrm>
              <a:off x="643" y="3901"/>
              <a:ext cx="7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endParaRPr kumimoji="1" lang="en-US" sz="1600" b="1"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14341" name="Group 4"/>
            <p:cNvGrpSpPr>
              <a:grpSpLocks/>
            </p:cNvGrpSpPr>
            <p:nvPr/>
          </p:nvGrpSpPr>
          <p:grpSpPr bwMode="auto">
            <a:xfrm>
              <a:off x="1652" y="1195"/>
              <a:ext cx="3363" cy="2909"/>
              <a:chOff x="1652" y="1195"/>
              <a:chExt cx="3363" cy="2909"/>
            </a:xfrm>
          </p:grpSpPr>
          <p:pic>
            <p:nvPicPr>
              <p:cNvPr id="14342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6" y="1249"/>
                <a:ext cx="2457" cy="2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3" name="Text Box 6"/>
              <p:cNvSpPr txBox="1">
                <a:spLocks noChangeArrowheads="1"/>
              </p:cNvSpPr>
              <p:nvPr/>
            </p:nvSpPr>
            <p:spPr bwMode="auto">
              <a:xfrm>
                <a:off x="1652" y="1267"/>
                <a:ext cx="26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800" b="1">
                    <a:latin typeface="Arial" charset="0"/>
                  </a:rPr>
                  <a:t>Testcross</a:t>
                </a:r>
              </a:p>
              <a:p>
                <a:r>
                  <a:rPr kumimoji="1" lang="en-US" sz="800" b="1">
                    <a:latin typeface="Arial" charset="0"/>
                  </a:rPr>
                  <a:t>parents</a:t>
                </a:r>
              </a:p>
            </p:txBody>
          </p:sp>
          <p:sp>
            <p:nvSpPr>
              <p:cNvPr id="14344" name="Text Box 7"/>
              <p:cNvSpPr txBox="1">
                <a:spLocks noChangeArrowheads="1"/>
              </p:cNvSpPr>
              <p:nvPr/>
            </p:nvSpPr>
            <p:spPr bwMode="auto">
              <a:xfrm>
                <a:off x="2034" y="1239"/>
                <a:ext cx="308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800">
                    <a:latin typeface="Arial" charset="0"/>
                  </a:rPr>
                  <a:t>Gray body,</a:t>
                </a:r>
              </a:p>
              <a:p>
                <a:r>
                  <a:rPr kumimoji="1" lang="en-US" sz="800">
                    <a:latin typeface="Arial" charset="0"/>
                  </a:rPr>
                  <a:t>normal wings</a:t>
                </a:r>
              </a:p>
              <a:p>
                <a:r>
                  <a:rPr kumimoji="1" lang="en-US" sz="800">
                    <a:latin typeface="Arial" charset="0"/>
                  </a:rPr>
                  <a:t>(F</a:t>
                </a:r>
                <a:r>
                  <a:rPr kumimoji="1" lang="en-US" sz="800" baseline="-25000">
                    <a:latin typeface="Arial" charset="0"/>
                  </a:rPr>
                  <a:t>1</a:t>
                </a:r>
                <a:r>
                  <a:rPr kumimoji="1" lang="en-US" sz="800">
                    <a:latin typeface="Arial" charset="0"/>
                  </a:rPr>
                  <a:t> dihybrid)</a:t>
                </a:r>
              </a:p>
            </p:txBody>
          </p:sp>
          <p:sp>
            <p:nvSpPr>
              <p:cNvPr id="14345" name="Text Box 8"/>
              <p:cNvSpPr txBox="1">
                <a:spLocks noChangeArrowheads="1"/>
              </p:cNvSpPr>
              <p:nvPr/>
            </p:nvSpPr>
            <p:spPr bwMode="auto">
              <a:xfrm>
                <a:off x="2784" y="1195"/>
                <a:ext cx="109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</a:t>
                </a:r>
                <a:r>
                  <a:rPr kumimoji="1" lang="en-US" sz="800" i="1" baseline="30000">
                    <a:latin typeface="Arial" charset="0"/>
                  </a:rPr>
                  <a:t>+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46" name="Text Box 9"/>
              <p:cNvSpPr txBox="1">
                <a:spLocks noChangeArrowheads="1"/>
              </p:cNvSpPr>
              <p:nvPr/>
            </p:nvSpPr>
            <p:spPr bwMode="auto">
              <a:xfrm>
                <a:off x="2872" y="1195"/>
                <a:ext cx="129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vg</a:t>
                </a:r>
                <a:r>
                  <a:rPr kumimoji="1" lang="en-US" sz="800" i="1" baseline="30000">
                    <a:latin typeface="Arial" charset="0"/>
                  </a:rPr>
                  <a:t>+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47" name="Text Box 10"/>
              <p:cNvSpPr txBox="1">
                <a:spLocks noChangeArrowheads="1"/>
              </p:cNvSpPr>
              <p:nvPr/>
            </p:nvSpPr>
            <p:spPr bwMode="auto">
              <a:xfrm>
                <a:off x="2795" y="1363"/>
                <a:ext cx="95" cy="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48" name="Text Box 11"/>
              <p:cNvSpPr txBox="1">
                <a:spLocks noChangeArrowheads="1"/>
              </p:cNvSpPr>
              <p:nvPr/>
            </p:nvSpPr>
            <p:spPr bwMode="auto">
              <a:xfrm>
                <a:off x="2884" y="1363"/>
                <a:ext cx="115" cy="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vg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49" name="Text Box 12"/>
              <p:cNvSpPr txBox="1">
                <a:spLocks noChangeArrowheads="1"/>
              </p:cNvSpPr>
              <p:nvPr/>
            </p:nvSpPr>
            <p:spPr bwMode="auto">
              <a:xfrm>
                <a:off x="2327" y="1447"/>
                <a:ext cx="324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800">
                    <a:latin typeface="Arial" charset="0"/>
                  </a:rPr>
                  <a:t>Replication of</a:t>
                </a:r>
              </a:p>
              <a:p>
                <a:r>
                  <a:rPr kumimoji="1" lang="en-US" sz="800">
                    <a:latin typeface="Arial" charset="0"/>
                  </a:rPr>
                  <a:t>chromosomes</a:t>
                </a:r>
              </a:p>
            </p:txBody>
          </p:sp>
          <p:sp>
            <p:nvSpPr>
              <p:cNvPr id="14350" name="Text Box 13"/>
              <p:cNvSpPr txBox="1">
                <a:spLocks noChangeArrowheads="1"/>
              </p:cNvSpPr>
              <p:nvPr/>
            </p:nvSpPr>
            <p:spPr bwMode="auto">
              <a:xfrm>
                <a:off x="2807" y="1612"/>
                <a:ext cx="109" cy="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</a:t>
                </a:r>
                <a:r>
                  <a:rPr kumimoji="1" lang="en-US" sz="800" i="1" baseline="30000">
                    <a:latin typeface="Arial" charset="0"/>
                  </a:rPr>
                  <a:t>+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51" name="Text Box 14"/>
              <p:cNvSpPr txBox="1">
                <a:spLocks noChangeArrowheads="1"/>
              </p:cNvSpPr>
              <p:nvPr/>
            </p:nvSpPr>
            <p:spPr bwMode="auto">
              <a:xfrm>
                <a:off x="2878" y="1584"/>
                <a:ext cx="114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vg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52" name="Text Box 15"/>
              <p:cNvSpPr txBox="1">
                <a:spLocks noChangeArrowheads="1"/>
              </p:cNvSpPr>
              <p:nvPr/>
            </p:nvSpPr>
            <p:spPr bwMode="auto">
              <a:xfrm>
                <a:off x="2798" y="1741"/>
                <a:ext cx="110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</a:t>
                </a:r>
                <a:r>
                  <a:rPr kumimoji="1" lang="en-US" sz="800" i="1" baseline="30000">
                    <a:latin typeface="Arial" charset="0"/>
                  </a:rPr>
                  <a:t>+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53" name="Text Box 16"/>
              <p:cNvSpPr txBox="1">
                <a:spLocks noChangeArrowheads="1"/>
              </p:cNvSpPr>
              <p:nvPr/>
            </p:nvSpPr>
            <p:spPr bwMode="auto">
              <a:xfrm>
                <a:off x="2866" y="1762"/>
                <a:ext cx="130" cy="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vg</a:t>
                </a:r>
                <a:r>
                  <a:rPr kumimoji="1" lang="en-US" sz="800" i="1" baseline="30000">
                    <a:latin typeface="Arial" charset="0"/>
                  </a:rPr>
                  <a:t>+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54" name="Text Box 17"/>
              <p:cNvSpPr txBox="1">
                <a:spLocks noChangeArrowheads="1"/>
              </p:cNvSpPr>
              <p:nvPr/>
            </p:nvSpPr>
            <p:spPr bwMode="auto">
              <a:xfrm>
                <a:off x="2789" y="1977"/>
                <a:ext cx="95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55" name="Text Box 18"/>
              <p:cNvSpPr txBox="1">
                <a:spLocks noChangeArrowheads="1"/>
              </p:cNvSpPr>
              <p:nvPr/>
            </p:nvSpPr>
            <p:spPr bwMode="auto">
              <a:xfrm>
                <a:off x="2871" y="1816"/>
                <a:ext cx="115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vg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56" name="Text Box 19"/>
              <p:cNvSpPr txBox="1">
                <a:spLocks noChangeArrowheads="1"/>
              </p:cNvSpPr>
              <p:nvPr/>
            </p:nvSpPr>
            <p:spPr bwMode="auto">
              <a:xfrm>
                <a:off x="2861" y="1991"/>
                <a:ext cx="115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vg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57" name="Text Box 20"/>
              <p:cNvSpPr txBox="1">
                <a:spLocks noChangeArrowheads="1"/>
              </p:cNvSpPr>
              <p:nvPr/>
            </p:nvSpPr>
            <p:spPr bwMode="auto">
              <a:xfrm>
                <a:off x="1762" y="2019"/>
                <a:ext cx="499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800" b="1">
                    <a:latin typeface="Arial" charset="0"/>
                  </a:rPr>
                  <a:t>Meiosis I:</a:t>
                </a:r>
                <a:r>
                  <a:rPr kumimoji="1" lang="en-US" sz="800">
                    <a:latin typeface="Arial" charset="0"/>
                  </a:rPr>
                  <a:t> Crossing</a:t>
                </a:r>
              </a:p>
              <a:p>
                <a:r>
                  <a:rPr kumimoji="1" lang="en-US" sz="800">
                    <a:latin typeface="Arial" charset="0"/>
                  </a:rPr>
                  <a:t>over between </a:t>
                </a:r>
                <a:r>
                  <a:rPr kumimoji="1" lang="en-US" sz="800" i="1">
                    <a:latin typeface="Arial" charset="0"/>
                  </a:rPr>
                  <a:t>b</a:t>
                </a:r>
                <a:r>
                  <a:rPr kumimoji="1" lang="en-US" sz="800">
                    <a:latin typeface="Arial" charset="0"/>
                  </a:rPr>
                  <a:t> and </a:t>
                </a:r>
                <a:r>
                  <a:rPr kumimoji="1" lang="en-US" sz="800" i="1">
                    <a:latin typeface="Arial" charset="0"/>
                  </a:rPr>
                  <a:t>vg</a:t>
                </a:r>
              </a:p>
              <a:p>
                <a:r>
                  <a:rPr kumimoji="1" lang="en-US" sz="800">
                    <a:latin typeface="Arial" charset="0"/>
                  </a:rPr>
                  <a:t>loci produces new allele</a:t>
                </a:r>
              </a:p>
              <a:p>
                <a:r>
                  <a:rPr kumimoji="1" lang="en-US" sz="800">
                    <a:latin typeface="Arial" charset="0"/>
                  </a:rPr>
                  <a:t>combinations.</a:t>
                </a:r>
              </a:p>
            </p:txBody>
          </p:sp>
          <p:sp>
            <p:nvSpPr>
              <p:cNvPr id="14358" name="Text Box 21"/>
              <p:cNvSpPr txBox="1">
                <a:spLocks noChangeArrowheads="1"/>
              </p:cNvSpPr>
              <p:nvPr/>
            </p:nvSpPr>
            <p:spPr bwMode="auto">
              <a:xfrm>
                <a:off x="1758" y="2460"/>
                <a:ext cx="495" cy="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800" b="1">
                    <a:latin typeface="Arial" charset="0"/>
                  </a:rPr>
                  <a:t>Meiosis II:</a:t>
                </a:r>
                <a:r>
                  <a:rPr kumimoji="1" lang="en-US" sz="800">
                    <a:latin typeface="Arial" charset="0"/>
                  </a:rPr>
                  <a:t> Segregation</a:t>
                </a:r>
              </a:p>
              <a:p>
                <a:r>
                  <a:rPr kumimoji="1" lang="en-US" sz="800">
                    <a:latin typeface="Arial" charset="0"/>
                  </a:rPr>
                  <a:t>of chromatids produces</a:t>
                </a:r>
              </a:p>
              <a:p>
                <a:r>
                  <a:rPr kumimoji="1" lang="en-US" sz="800">
                    <a:latin typeface="Arial" charset="0"/>
                  </a:rPr>
                  <a:t>recombinant gametes</a:t>
                </a:r>
              </a:p>
              <a:p>
                <a:r>
                  <a:rPr kumimoji="1" lang="en-US" sz="800">
                    <a:latin typeface="Arial" charset="0"/>
                  </a:rPr>
                  <a:t>with the new allele</a:t>
                </a:r>
              </a:p>
              <a:p>
                <a:r>
                  <a:rPr kumimoji="1" lang="en-US" sz="800">
                    <a:latin typeface="Arial" charset="0"/>
                  </a:rPr>
                  <a:t>combinations.</a:t>
                </a:r>
              </a:p>
            </p:txBody>
          </p:sp>
          <p:sp>
            <p:nvSpPr>
              <p:cNvPr id="14359" name="Text Box 22"/>
              <p:cNvSpPr txBox="1">
                <a:spLocks noChangeArrowheads="1"/>
              </p:cNvSpPr>
              <p:nvPr/>
            </p:nvSpPr>
            <p:spPr bwMode="auto">
              <a:xfrm>
                <a:off x="3301" y="1312"/>
                <a:ext cx="106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1200" b="1">
                    <a:latin typeface="Arial" charset="0"/>
                    <a:sym typeface="Symbol" pitchFamily="18" charset="2"/>
                  </a:rPr>
                  <a:t></a:t>
                </a:r>
                <a:endParaRPr kumimoji="1" lang="en-US" sz="1200">
                  <a:latin typeface="Arial" charset="0"/>
                </a:endParaRPr>
              </a:p>
            </p:txBody>
          </p:sp>
          <p:sp>
            <p:nvSpPr>
              <p:cNvPr id="14360" name="Text Box 23"/>
              <p:cNvSpPr txBox="1">
                <a:spLocks noChangeArrowheads="1"/>
              </p:cNvSpPr>
              <p:nvPr/>
            </p:nvSpPr>
            <p:spPr bwMode="auto">
              <a:xfrm>
                <a:off x="2956" y="2641"/>
                <a:ext cx="30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800">
                    <a:latin typeface="Arial" charset="0"/>
                  </a:rPr>
                  <a:t>Recombinant</a:t>
                </a:r>
              </a:p>
              <a:p>
                <a:r>
                  <a:rPr kumimoji="1" lang="en-US" sz="800">
                    <a:latin typeface="Arial" charset="0"/>
                  </a:rPr>
                  <a:t>chromosome</a:t>
                </a:r>
              </a:p>
            </p:txBody>
          </p:sp>
          <p:sp>
            <p:nvSpPr>
              <p:cNvPr id="14361" name="Line 24"/>
              <p:cNvSpPr>
                <a:spLocks noChangeShapeType="1"/>
              </p:cNvSpPr>
              <p:nvPr/>
            </p:nvSpPr>
            <p:spPr bwMode="auto">
              <a:xfrm flipH="1">
                <a:off x="2905" y="2803"/>
                <a:ext cx="204" cy="2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4362" name="Line 25"/>
              <p:cNvSpPr>
                <a:spLocks noChangeShapeType="1"/>
              </p:cNvSpPr>
              <p:nvPr/>
            </p:nvSpPr>
            <p:spPr bwMode="auto">
              <a:xfrm>
                <a:off x="3104" y="2798"/>
                <a:ext cx="95" cy="24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4363" name="Text Box 26"/>
              <p:cNvSpPr txBox="1">
                <a:spLocks noChangeArrowheads="1"/>
              </p:cNvSpPr>
              <p:nvPr/>
            </p:nvSpPr>
            <p:spPr bwMode="auto">
              <a:xfrm>
                <a:off x="2372" y="2963"/>
                <a:ext cx="166" cy="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</a:t>
                </a:r>
                <a:r>
                  <a:rPr kumimoji="1" lang="en-US" sz="800" i="1" baseline="30000">
                    <a:latin typeface="Arial" charset="0"/>
                  </a:rPr>
                  <a:t>+</a:t>
                </a:r>
                <a:r>
                  <a:rPr kumimoji="1" lang="en-US" sz="800" i="1">
                    <a:latin typeface="Arial" charset="0"/>
                  </a:rPr>
                  <a:t>vg</a:t>
                </a:r>
                <a:r>
                  <a:rPr kumimoji="1" lang="en-US" sz="800" i="1" baseline="30000">
                    <a:latin typeface="Arial" charset="0"/>
                  </a:rPr>
                  <a:t>+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64" name="Text Box 27"/>
              <p:cNvSpPr txBox="1">
                <a:spLocks noChangeArrowheads="1"/>
              </p:cNvSpPr>
              <p:nvPr/>
            </p:nvSpPr>
            <p:spPr bwMode="auto">
              <a:xfrm>
                <a:off x="2634" y="2963"/>
                <a:ext cx="171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 </a:t>
                </a:r>
                <a:r>
                  <a:rPr lang="en-US" sz="800">
                    <a:latin typeface="Arial" charset="0"/>
                  </a:rPr>
                  <a:t>  </a:t>
                </a:r>
                <a:r>
                  <a:rPr kumimoji="1" lang="en-US" sz="800" i="1">
                    <a:latin typeface="Arial" charset="0"/>
                  </a:rPr>
                  <a:t>vg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65" name="Text Box 28"/>
              <p:cNvSpPr txBox="1">
                <a:spLocks noChangeArrowheads="1"/>
              </p:cNvSpPr>
              <p:nvPr/>
            </p:nvSpPr>
            <p:spPr bwMode="auto">
              <a:xfrm>
                <a:off x="2941" y="2967"/>
                <a:ext cx="163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</a:t>
                </a:r>
                <a:r>
                  <a:rPr kumimoji="1" lang="en-US" sz="800" i="1" baseline="30000">
                    <a:latin typeface="Arial" charset="0"/>
                  </a:rPr>
                  <a:t>+</a:t>
                </a:r>
                <a:r>
                  <a:rPr kumimoji="1" lang="en-US" sz="800" i="1">
                    <a:latin typeface="Arial" charset="0"/>
                  </a:rPr>
                  <a:t> vg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66" name="Text Box 29"/>
              <p:cNvSpPr txBox="1">
                <a:spLocks noChangeArrowheads="1"/>
              </p:cNvSpPr>
              <p:nvPr/>
            </p:nvSpPr>
            <p:spPr bwMode="auto">
              <a:xfrm>
                <a:off x="3205" y="2963"/>
                <a:ext cx="174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  vg</a:t>
                </a:r>
                <a:r>
                  <a:rPr kumimoji="1" lang="en-US" sz="800" i="1" baseline="30000">
                    <a:latin typeface="Arial" charset="0"/>
                  </a:rPr>
                  <a:t>+</a:t>
                </a:r>
              </a:p>
            </p:txBody>
          </p:sp>
          <p:sp>
            <p:nvSpPr>
              <p:cNvPr id="14367" name="Text Box 30"/>
              <p:cNvSpPr txBox="1">
                <a:spLocks noChangeArrowheads="1"/>
              </p:cNvSpPr>
              <p:nvPr/>
            </p:nvSpPr>
            <p:spPr bwMode="auto">
              <a:xfrm>
                <a:off x="3789" y="3059"/>
                <a:ext cx="160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  vg</a:t>
                </a:r>
                <a:endParaRPr kumimoji="1" lang="en-US" sz="800" i="1" baseline="30000">
                  <a:latin typeface="Arial" charset="0"/>
                </a:endParaRPr>
              </a:p>
            </p:txBody>
          </p:sp>
          <p:sp>
            <p:nvSpPr>
              <p:cNvPr id="14368" name="Text Box 31"/>
              <p:cNvSpPr txBox="1">
                <a:spLocks noChangeArrowheads="1"/>
              </p:cNvSpPr>
              <p:nvPr/>
            </p:nvSpPr>
            <p:spPr bwMode="auto">
              <a:xfrm>
                <a:off x="3880" y="2854"/>
                <a:ext cx="190" cy="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>
                    <a:latin typeface="Arial" charset="0"/>
                  </a:rPr>
                  <a:t>Sperm</a:t>
                </a:r>
              </a:p>
            </p:txBody>
          </p:sp>
          <p:sp>
            <p:nvSpPr>
              <p:cNvPr id="14369" name="Text Box 32"/>
              <p:cNvSpPr txBox="1">
                <a:spLocks noChangeArrowheads="1"/>
              </p:cNvSpPr>
              <p:nvPr/>
            </p:nvSpPr>
            <p:spPr bwMode="auto">
              <a:xfrm>
                <a:off x="3797" y="1197"/>
                <a:ext cx="171" cy="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 </a:t>
                </a:r>
                <a:r>
                  <a:rPr lang="en-US" sz="800">
                    <a:latin typeface="Arial" charset="0"/>
                  </a:rPr>
                  <a:t>  </a:t>
                </a:r>
                <a:r>
                  <a:rPr kumimoji="1" lang="en-US" sz="800" i="1">
                    <a:latin typeface="Arial" charset="0"/>
                  </a:rPr>
                  <a:t>vg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70" name="Text Box 33"/>
              <p:cNvSpPr txBox="1">
                <a:spLocks noChangeArrowheads="1"/>
              </p:cNvSpPr>
              <p:nvPr/>
            </p:nvSpPr>
            <p:spPr bwMode="auto">
              <a:xfrm>
                <a:off x="3803" y="1366"/>
                <a:ext cx="171" cy="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 </a:t>
                </a:r>
                <a:r>
                  <a:rPr lang="en-US" sz="800">
                    <a:latin typeface="Arial" charset="0"/>
                  </a:rPr>
                  <a:t>  </a:t>
                </a:r>
                <a:r>
                  <a:rPr kumimoji="1" lang="en-US" sz="800" i="1">
                    <a:latin typeface="Arial" charset="0"/>
                  </a:rPr>
                  <a:t>vg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71" name="Text Box 34"/>
              <p:cNvSpPr txBox="1">
                <a:spLocks noChangeArrowheads="1"/>
              </p:cNvSpPr>
              <p:nvPr/>
            </p:nvSpPr>
            <p:spPr bwMode="auto">
              <a:xfrm>
                <a:off x="3823" y="1459"/>
                <a:ext cx="324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800">
                    <a:latin typeface="Arial" charset="0"/>
                  </a:rPr>
                  <a:t>Replication of</a:t>
                </a:r>
              </a:p>
              <a:p>
                <a:r>
                  <a:rPr kumimoji="1" lang="en-US" sz="800">
                    <a:latin typeface="Arial" charset="0"/>
                  </a:rPr>
                  <a:t>chromosomes</a:t>
                </a:r>
              </a:p>
            </p:txBody>
          </p:sp>
          <p:sp>
            <p:nvSpPr>
              <p:cNvPr id="14372" name="Text Box 35"/>
              <p:cNvSpPr txBox="1">
                <a:spLocks noChangeArrowheads="1"/>
              </p:cNvSpPr>
              <p:nvPr/>
            </p:nvSpPr>
            <p:spPr bwMode="auto">
              <a:xfrm>
                <a:off x="3868" y="1583"/>
                <a:ext cx="115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vg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73" name="Text Box 36"/>
              <p:cNvSpPr txBox="1">
                <a:spLocks noChangeArrowheads="1"/>
              </p:cNvSpPr>
              <p:nvPr/>
            </p:nvSpPr>
            <p:spPr bwMode="auto">
              <a:xfrm>
                <a:off x="3861" y="1762"/>
                <a:ext cx="115" cy="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vg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74" name="Text Box 37"/>
              <p:cNvSpPr txBox="1">
                <a:spLocks noChangeArrowheads="1"/>
              </p:cNvSpPr>
              <p:nvPr/>
            </p:nvSpPr>
            <p:spPr bwMode="auto">
              <a:xfrm>
                <a:off x="3804" y="1608"/>
                <a:ext cx="95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75" name="Text Box 38"/>
              <p:cNvSpPr txBox="1">
                <a:spLocks noChangeArrowheads="1"/>
              </p:cNvSpPr>
              <p:nvPr/>
            </p:nvSpPr>
            <p:spPr bwMode="auto">
              <a:xfrm>
                <a:off x="3793" y="1734"/>
                <a:ext cx="95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76" name="Text Box 39"/>
              <p:cNvSpPr txBox="1">
                <a:spLocks noChangeArrowheads="1"/>
              </p:cNvSpPr>
              <p:nvPr/>
            </p:nvSpPr>
            <p:spPr bwMode="auto">
              <a:xfrm>
                <a:off x="3792" y="1862"/>
                <a:ext cx="94" cy="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77" name="Text Box 40"/>
              <p:cNvSpPr txBox="1">
                <a:spLocks noChangeArrowheads="1"/>
              </p:cNvSpPr>
              <p:nvPr/>
            </p:nvSpPr>
            <p:spPr bwMode="auto">
              <a:xfrm>
                <a:off x="3862" y="1819"/>
                <a:ext cx="115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vg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78" name="Text Box 41"/>
              <p:cNvSpPr txBox="1">
                <a:spLocks noChangeArrowheads="1"/>
              </p:cNvSpPr>
              <p:nvPr/>
            </p:nvSpPr>
            <p:spPr bwMode="auto">
              <a:xfrm>
                <a:off x="3803" y="2001"/>
                <a:ext cx="171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 </a:t>
                </a:r>
                <a:r>
                  <a:rPr lang="en-US" sz="800">
                    <a:latin typeface="Arial" charset="0"/>
                  </a:rPr>
                  <a:t>  </a:t>
                </a:r>
                <a:r>
                  <a:rPr kumimoji="1" lang="en-US" sz="800" i="1">
                    <a:latin typeface="Arial" charset="0"/>
                  </a:rPr>
                  <a:t>vg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79" name="Text Box 42"/>
              <p:cNvSpPr txBox="1">
                <a:spLocks noChangeArrowheads="1"/>
              </p:cNvSpPr>
              <p:nvPr/>
            </p:nvSpPr>
            <p:spPr bwMode="auto">
              <a:xfrm>
                <a:off x="3921" y="2399"/>
                <a:ext cx="447" cy="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800" b="1">
                    <a:latin typeface="Arial" charset="0"/>
                  </a:rPr>
                  <a:t>Meiosis I and II:</a:t>
                </a:r>
              </a:p>
              <a:p>
                <a:r>
                  <a:rPr kumimoji="1" lang="en-US" sz="800">
                    <a:latin typeface="Arial" charset="0"/>
                  </a:rPr>
                  <a:t>Even if crossing over</a:t>
                </a:r>
              </a:p>
              <a:p>
                <a:r>
                  <a:rPr kumimoji="1" lang="en-US" sz="800">
                    <a:latin typeface="Arial" charset="0"/>
                  </a:rPr>
                  <a:t>occurs, no new allele</a:t>
                </a:r>
              </a:p>
              <a:p>
                <a:r>
                  <a:rPr kumimoji="1" lang="en-US" sz="800">
                    <a:latin typeface="Arial" charset="0"/>
                  </a:rPr>
                  <a:t>combinations are</a:t>
                </a:r>
              </a:p>
              <a:p>
                <a:r>
                  <a:rPr kumimoji="1" lang="en-US" sz="800">
                    <a:latin typeface="Arial" charset="0"/>
                  </a:rPr>
                  <a:t>produced.</a:t>
                </a:r>
              </a:p>
            </p:txBody>
          </p:sp>
          <p:sp>
            <p:nvSpPr>
              <p:cNvPr id="14380" name="Text Box 43"/>
              <p:cNvSpPr txBox="1">
                <a:spLocks noChangeArrowheads="1"/>
              </p:cNvSpPr>
              <p:nvPr/>
            </p:nvSpPr>
            <p:spPr bwMode="auto">
              <a:xfrm>
                <a:off x="2218" y="2849"/>
                <a:ext cx="146" cy="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>
                    <a:latin typeface="Arial" charset="0"/>
                  </a:rPr>
                  <a:t>Ova</a:t>
                </a:r>
              </a:p>
            </p:txBody>
          </p:sp>
          <p:sp>
            <p:nvSpPr>
              <p:cNvPr id="14381" name="Text Box 44"/>
              <p:cNvSpPr txBox="1">
                <a:spLocks noChangeArrowheads="1"/>
              </p:cNvSpPr>
              <p:nvPr/>
            </p:nvSpPr>
            <p:spPr bwMode="auto">
              <a:xfrm>
                <a:off x="1825" y="3025"/>
                <a:ext cx="242" cy="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b="1">
                    <a:latin typeface="Arial" charset="0"/>
                  </a:rPr>
                  <a:t>Gametes</a:t>
                </a:r>
              </a:p>
            </p:txBody>
          </p:sp>
          <p:sp>
            <p:nvSpPr>
              <p:cNvPr id="14382" name="Text Box 45"/>
              <p:cNvSpPr txBox="1">
                <a:spLocks noChangeArrowheads="1"/>
              </p:cNvSpPr>
              <p:nvPr/>
            </p:nvSpPr>
            <p:spPr bwMode="auto">
              <a:xfrm>
                <a:off x="1790" y="3606"/>
                <a:ext cx="26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800" b="1">
                    <a:latin typeface="Arial" charset="0"/>
                  </a:rPr>
                  <a:t>Testcross</a:t>
                </a:r>
              </a:p>
              <a:p>
                <a:r>
                  <a:rPr kumimoji="1" lang="en-US" sz="800" b="1">
                    <a:latin typeface="Arial" charset="0"/>
                  </a:rPr>
                  <a:t>offspring</a:t>
                </a:r>
              </a:p>
            </p:txBody>
          </p:sp>
          <p:sp>
            <p:nvSpPr>
              <p:cNvPr id="14383" name="Text Box 46"/>
              <p:cNvSpPr txBox="1">
                <a:spLocks noChangeArrowheads="1"/>
              </p:cNvSpPr>
              <p:nvPr/>
            </p:nvSpPr>
            <p:spPr bwMode="auto">
              <a:xfrm>
                <a:off x="2253" y="3601"/>
                <a:ext cx="190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>
                    <a:latin typeface="Arial" charset="0"/>
                  </a:rPr>
                  <a:t>Sperm</a:t>
                </a:r>
              </a:p>
            </p:txBody>
          </p:sp>
          <p:sp>
            <p:nvSpPr>
              <p:cNvPr id="14384" name="Text Box 47"/>
              <p:cNvSpPr txBox="1">
                <a:spLocks noChangeArrowheads="1"/>
              </p:cNvSpPr>
              <p:nvPr/>
            </p:nvSpPr>
            <p:spPr bwMode="auto">
              <a:xfrm>
                <a:off x="2541" y="3407"/>
                <a:ext cx="179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</a:t>
                </a:r>
                <a:r>
                  <a:rPr kumimoji="1" lang="en-US" sz="800" i="1" baseline="30000">
                    <a:latin typeface="Arial" charset="0"/>
                  </a:rPr>
                  <a:t>+  </a:t>
                </a:r>
                <a:r>
                  <a:rPr kumimoji="1" lang="en-US" sz="800" i="1">
                    <a:latin typeface="Arial" charset="0"/>
                  </a:rPr>
                  <a:t>vg</a:t>
                </a:r>
                <a:r>
                  <a:rPr kumimoji="1" lang="en-US" sz="800" i="1" baseline="30000">
                    <a:latin typeface="Arial" charset="0"/>
                  </a:rPr>
                  <a:t>+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85" name="Text Box 48"/>
              <p:cNvSpPr txBox="1">
                <a:spLocks noChangeArrowheads="1"/>
              </p:cNvSpPr>
              <p:nvPr/>
            </p:nvSpPr>
            <p:spPr bwMode="auto">
              <a:xfrm>
                <a:off x="2847" y="3411"/>
                <a:ext cx="158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</a:t>
                </a:r>
                <a:r>
                  <a:rPr kumimoji="1" lang="en-US" sz="800" i="1" baseline="30000">
                    <a:latin typeface="Arial" charset="0"/>
                  </a:rPr>
                  <a:t>   </a:t>
                </a:r>
                <a:r>
                  <a:rPr kumimoji="1" lang="en-US" sz="800" i="1">
                    <a:latin typeface="Arial" charset="0"/>
                  </a:rPr>
                  <a:t>vg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86" name="Text Box 49"/>
              <p:cNvSpPr txBox="1">
                <a:spLocks noChangeArrowheads="1"/>
              </p:cNvSpPr>
              <p:nvPr/>
            </p:nvSpPr>
            <p:spPr bwMode="auto">
              <a:xfrm>
                <a:off x="3143" y="3408"/>
                <a:ext cx="173" cy="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</a:t>
                </a:r>
                <a:r>
                  <a:rPr kumimoji="1" lang="en-US" sz="800" i="1" baseline="30000">
                    <a:latin typeface="Arial" charset="0"/>
                  </a:rPr>
                  <a:t>+   </a:t>
                </a:r>
                <a:r>
                  <a:rPr kumimoji="1" lang="en-US" sz="800" i="1">
                    <a:latin typeface="Arial" charset="0"/>
                  </a:rPr>
                  <a:t>vg</a:t>
                </a:r>
                <a:endParaRPr kumimoji="1" lang="en-US" sz="800">
                  <a:latin typeface="Arial" charset="0"/>
                </a:endParaRPr>
              </a:p>
            </p:txBody>
          </p:sp>
          <p:sp>
            <p:nvSpPr>
              <p:cNvPr id="14387" name="Text Box 50"/>
              <p:cNvSpPr txBox="1">
                <a:spLocks noChangeArrowheads="1"/>
              </p:cNvSpPr>
              <p:nvPr/>
            </p:nvSpPr>
            <p:spPr bwMode="auto">
              <a:xfrm>
                <a:off x="3456" y="3408"/>
                <a:ext cx="172" cy="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</a:t>
                </a:r>
                <a:r>
                  <a:rPr kumimoji="1" lang="en-US" sz="800" i="1" baseline="30000">
                    <a:latin typeface="Arial" charset="0"/>
                  </a:rPr>
                  <a:t>   </a:t>
                </a:r>
                <a:r>
                  <a:rPr kumimoji="1" lang="en-US" sz="800" i="1">
                    <a:latin typeface="Arial" charset="0"/>
                  </a:rPr>
                  <a:t>vg</a:t>
                </a:r>
                <a:r>
                  <a:rPr kumimoji="1" lang="en-US" sz="800" i="1" baseline="30000">
                    <a:latin typeface="Arial" charset="0"/>
                  </a:rPr>
                  <a:t>+</a:t>
                </a:r>
              </a:p>
            </p:txBody>
          </p:sp>
          <p:sp>
            <p:nvSpPr>
              <p:cNvPr id="14388" name="Text Box 51"/>
              <p:cNvSpPr txBox="1">
                <a:spLocks noChangeArrowheads="1"/>
              </p:cNvSpPr>
              <p:nvPr/>
            </p:nvSpPr>
            <p:spPr bwMode="auto">
              <a:xfrm>
                <a:off x="2489" y="3582"/>
                <a:ext cx="283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700">
                    <a:latin typeface="Arial" charset="0"/>
                  </a:rPr>
                  <a:t>965</a:t>
                </a:r>
              </a:p>
              <a:p>
                <a:pPr algn="ctr"/>
                <a:r>
                  <a:rPr kumimoji="1" lang="en-US" sz="700">
                    <a:latin typeface="Arial" charset="0"/>
                  </a:rPr>
                  <a:t>Wild type</a:t>
                </a:r>
              </a:p>
              <a:p>
                <a:pPr algn="ctr"/>
                <a:r>
                  <a:rPr kumimoji="1" lang="en-US" sz="700">
                    <a:latin typeface="Arial" charset="0"/>
                  </a:rPr>
                  <a:t>(gray-normal)</a:t>
                </a:r>
              </a:p>
            </p:txBody>
          </p:sp>
          <p:sp>
            <p:nvSpPr>
              <p:cNvPr id="14389" name="Text Box 52"/>
              <p:cNvSpPr txBox="1">
                <a:spLocks noChangeArrowheads="1"/>
              </p:cNvSpPr>
              <p:nvPr/>
            </p:nvSpPr>
            <p:spPr bwMode="auto">
              <a:xfrm>
                <a:off x="2602" y="3745"/>
                <a:ext cx="171" cy="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700" i="1">
                    <a:latin typeface="Arial" charset="0"/>
                  </a:rPr>
                  <a:t>b</a:t>
                </a:r>
                <a:r>
                  <a:rPr kumimoji="1" lang="en-US" sz="700" i="1" baseline="30000">
                    <a:latin typeface="Arial" charset="0"/>
                  </a:rPr>
                  <a:t>+  </a:t>
                </a:r>
                <a:r>
                  <a:rPr kumimoji="1" lang="en-US" sz="700" i="1">
                    <a:latin typeface="Arial" charset="0"/>
                  </a:rPr>
                  <a:t>vg</a:t>
                </a:r>
                <a:r>
                  <a:rPr kumimoji="1" lang="en-US" sz="700" i="1" baseline="30000">
                    <a:latin typeface="Arial" charset="0"/>
                  </a:rPr>
                  <a:t>+</a:t>
                </a:r>
                <a:endParaRPr kumimoji="1" lang="en-US" sz="700">
                  <a:latin typeface="Arial" charset="0"/>
                </a:endParaRPr>
              </a:p>
            </p:txBody>
          </p:sp>
          <p:sp>
            <p:nvSpPr>
              <p:cNvPr id="14390" name="Text Box 53"/>
              <p:cNvSpPr txBox="1">
                <a:spLocks noChangeArrowheads="1"/>
              </p:cNvSpPr>
              <p:nvPr/>
            </p:nvSpPr>
            <p:spPr bwMode="auto">
              <a:xfrm>
                <a:off x="2598" y="3891"/>
                <a:ext cx="162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700" i="1">
                    <a:latin typeface="Arial" charset="0"/>
                  </a:rPr>
                  <a:t>b  </a:t>
                </a:r>
                <a:r>
                  <a:rPr kumimoji="1" lang="en-US" sz="700" i="1" baseline="30000">
                    <a:latin typeface="Arial" charset="0"/>
                  </a:rPr>
                  <a:t>  </a:t>
                </a:r>
                <a:r>
                  <a:rPr kumimoji="1" lang="en-US" sz="700" i="1">
                    <a:latin typeface="Arial" charset="0"/>
                  </a:rPr>
                  <a:t>vg</a:t>
                </a:r>
                <a:endParaRPr kumimoji="1" lang="en-US" sz="700">
                  <a:latin typeface="Arial" charset="0"/>
                </a:endParaRPr>
              </a:p>
            </p:txBody>
          </p:sp>
          <p:sp>
            <p:nvSpPr>
              <p:cNvPr id="14391" name="Text Box 54"/>
              <p:cNvSpPr txBox="1">
                <a:spLocks noChangeArrowheads="1"/>
              </p:cNvSpPr>
              <p:nvPr/>
            </p:nvSpPr>
            <p:spPr bwMode="auto">
              <a:xfrm>
                <a:off x="2901" y="3891"/>
                <a:ext cx="163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700" i="1">
                    <a:latin typeface="Arial" charset="0"/>
                  </a:rPr>
                  <a:t>b  </a:t>
                </a:r>
                <a:r>
                  <a:rPr kumimoji="1" lang="en-US" sz="700" i="1" baseline="30000">
                    <a:latin typeface="Arial" charset="0"/>
                  </a:rPr>
                  <a:t>  </a:t>
                </a:r>
                <a:r>
                  <a:rPr kumimoji="1" lang="en-US" sz="700" i="1">
                    <a:latin typeface="Arial" charset="0"/>
                  </a:rPr>
                  <a:t>vg</a:t>
                </a:r>
                <a:endParaRPr kumimoji="1" lang="en-US" sz="700">
                  <a:latin typeface="Arial" charset="0"/>
                </a:endParaRPr>
              </a:p>
            </p:txBody>
          </p:sp>
          <p:sp>
            <p:nvSpPr>
              <p:cNvPr id="14392" name="Text Box 55"/>
              <p:cNvSpPr txBox="1">
                <a:spLocks noChangeArrowheads="1"/>
              </p:cNvSpPr>
              <p:nvPr/>
            </p:nvSpPr>
            <p:spPr bwMode="auto">
              <a:xfrm>
                <a:off x="3205" y="3891"/>
                <a:ext cx="162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700" i="1">
                    <a:latin typeface="Arial" charset="0"/>
                  </a:rPr>
                  <a:t>b  </a:t>
                </a:r>
                <a:r>
                  <a:rPr kumimoji="1" lang="en-US" sz="700" i="1" baseline="30000">
                    <a:latin typeface="Arial" charset="0"/>
                  </a:rPr>
                  <a:t>  </a:t>
                </a:r>
                <a:r>
                  <a:rPr kumimoji="1" lang="en-US" sz="700" i="1">
                    <a:latin typeface="Arial" charset="0"/>
                  </a:rPr>
                  <a:t>vg</a:t>
                </a:r>
                <a:endParaRPr kumimoji="1" lang="en-US" sz="700">
                  <a:latin typeface="Arial" charset="0"/>
                </a:endParaRPr>
              </a:p>
            </p:txBody>
          </p:sp>
          <p:sp>
            <p:nvSpPr>
              <p:cNvPr id="14393" name="Text Box 56"/>
              <p:cNvSpPr txBox="1">
                <a:spLocks noChangeArrowheads="1"/>
              </p:cNvSpPr>
              <p:nvPr/>
            </p:nvSpPr>
            <p:spPr bwMode="auto">
              <a:xfrm>
                <a:off x="3507" y="3891"/>
                <a:ext cx="162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700" i="1">
                    <a:latin typeface="Arial" charset="0"/>
                  </a:rPr>
                  <a:t>b  </a:t>
                </a:r>
                <a:r>
                  <a:rPr kumimoji="1" lang="en-US" sz="700" i="1" baseline="30000">
                    <a:latin typeface="Arial" charset="0"/>
                  </a:rPr>
                  <a:t>  </a:t>
                </a:r>
                <a:r>
                  <a:rPr kumimoji="1" lang="en-US" sz="700" i="1">
                    <a:latin typeface="Arial" charset="0"/>
                  </a:rPr>
                  <a:t>vg</a:t>
                </a:r>
                <a:endParaRPr kumimoji="1" lang="en-US" sz="700">
                  <a:latin typeface="Arial" charset="0"/>
                </a:endParaRPr>
              </a:p>
            </p:txBody>
          </p:sp>
          <p:sp>
            <p:nvSpPr>
              <p:cNvPr id="14394" name="Text Box 57"/>
              <p:cNvSpPr txBox="1">
                <a:spLocks noChangeArrowheads="1"/>
              </p:cNvSpPr>
              <p:nvPr/>
            </p:nvSpPr>
            <p:spPr bwMode="auto">
              <a:xfrm>
                <a:off x="3508" y="3747"/>
                <a:ext cx="177" cy="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700" i="1">
                    <a:latin typeface="Arial" charset="0"/>
                  </a:rPr>
                  <a:t>b  </a:t>
                </a:r>
                <a:r>
                  <a:rPr kumimoji="1" lang="en-US" sz="700" i="1" baseline="30000">
                    <a:latin typeface="Arial" charset="0"/>
                  </a:rPr>
                  <a:t>  </a:t>
                </a:r>
                <a:r>
                  <a:rPr kumimoji="1" lang="en-US" sz="700" i="1">
                    <a:latin typeface="Arial" charset="0"/>
                  </a:rPr>
                  <a:t>vg</a:t>
                </a:r>
                <a:r>
                  <a:rPr lang="en-US" sz="700" baseline="30000">
                    <a:latin typeface="Arial" charset="0"/>
                  </a:rPr>
                  <a:t>+</a:t>
                </a:r>
                <a:endParaRPr kumimoji="1" lang="en-US" sz="700">
                  <a:latin typeface="Arial" charset="0"/>
                </a:endParaRPr>
              </a:p>
            </p:txBody>
          </p:sp>
          <p:sp>
            <p:nvSpPr>
              <p:cNvPr id="14395" name="Text Box 58"/>
              <p:cNvSpPr txBox="1">
                <a:spLocks noChangeArrowheads="1"/>
              </p:cNvSpPr>
              <p:nvPr/>
            </p:nvSpPr>
            <p:spPr bwMode="auto">
              <a:xfrm>
                <a:off x="3207" y="3751"/>
                <a:ext cx="171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700" i="1">
                    <a:latin typeface="Arial" charset="0"/>
                  </a:rPr>
                  <a:t>b</a:t>
                </a:r>
                <a:r>
                  <a:rPr lang="en-US" sz="700" baseline="30000">
                    <a:latin typeface="Arial" charset="0"/>
                  </a:rPr>
                  <a:t>+</a:t>
                </a:r>
                <a:r>
                  <a:rPr kumimoji="1" lang="en-US" sz="700" i="1" baseline="30000">
                    <a:latin typeface="Arial" charset="0"/>
                  </a:rPr>
                  <a:t>  </a:t>
                </a:r>
                <a:r>
                  <a:rPr kumimoji="1" lang="en-US" sz="700" i="1">
                    <a:latin typeface="Arial" charset="0"/>
                  </a:rPr>
                  <a:t>vg</a:t>
                </a:r>
                <a:r>
                  <a:rPr lang="en-US" sz="700" baseline="30000">
                    <a:latin typeface="Arial" charset="0"/>
                  </a:rPr>
                  <a:t>+</a:t>
                </a:r>
              </a:p>
            </p:txBody>
          </p:sp>
          <p:sp>
            <p:nvSpPr>
              <p:cNvPr id="14396" name="Text Box 59"/>
              <p:cNvSpPr txBox="1">
                <a:spLocks noChangeArrowheads="1"/>
              </p:cNvSpPr>
              <p:nvPr/>
            </p:nvSpPr>
            <p:spPr bwMode="auto">
              <a:xfrm>
                <a:off x="2895" y="3747"/>
                <a:ext cx="177" cy="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700" i="1">
                    <a:latin typeface="Arial" charset="0"/>
                  </a:rPr>
                  <a:t>b  </a:t>
                </a:r>
                <a:r>
                  <a:rPr kumimoji="1" lang="en-US" sz="700" i="1" baseline="30000">
                    <a:latin typeface="Arial" charset="0"/>
                  </a:rPr>
                  <a:t>  </a:t>
                </a:r>
                <a:r>
                  <a:rPr kumimoji="1" lang="en-US" sz="700" i="1">
                    <a:latin typeface="Arial" charset="0"/>
                  </a:rPr>
                  <a:t>vg</a:t>
                </a:r>
                <a:r>
                  <a:rPr lang="en-US" sz="700" baseline="30000">
                    <a:latin typeface="Arial" charset="0"/>
                  </a:rPr>
                  <a:t>+</a:t>
                </a:r>
                <a:endParaRPr kumimoji="1" lang="en-US" sz="700">
                  <a:latin typeface="Arial" charset="0"/>
                </a:endParaRPr>
              </a:p>
            </p:txBody>
          </p:sp>
          <p:sp>
            <p:nvSpPr>
              <p:cNvPr id="14397" name="Text Box 60"/>
              <p:cNvSpPr txBox="1">
                <a:spLocks noChangeArrowheads="1"/>
              </p:cNvSpPr>
              <p:nvPr/>
            </p:nvSpPr>
            <p:spPr bwMode="auto">
              <a:xfrm>
                <a:off x="2843" y="3580"/>
                <a:ext cx="198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700">
                    <a:latin typeface="Arial" charset="0"/>
                  </a:rPr>
                  <a:t>944</a:t>
                </a:r>
              </a:p>
              <a:p>
                <a:pPr algn="ctr"/>
                <a:r>
                  <a:rPr kumimoji="1" lang="en-US" sz="700">
                    <a:latin typeface="Arial" charset="0"/>
                  </a:rPr>
                  <a:t>Black-</a:t>
                </a:r>
              </a:p>
              <a:p>
                <a:pPr algn="ctr"/>
                <a:r>
                  <a:rPr kumimoji="1" lang="en-US" sz="700">
                    <a:latin typeface="Arial" charset="0"/>
                  </a:rPr>
                  <a:t>vestigial</a:t>
                </a:r>
              </a:p>
            </p:txBody>
          </p:sp>
          <p:sp>
            <p:nvSpPr>
              <p:cNvPr id="14398" name="Text Box 61"/>
              <p:cNvSpPr txBox="1">
                <a:spLocks noChangeArrowheads="1"/>
              </p:cNvSpPr>
              <p:nvPr/>
            </p:nvSpPr>
            <p:spPr bwMode="auto">
              <a:xfrm>
                <a:off x="3128" y="3582"/>
                <a:ext cx="198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700">
                    <a:latin typeface="Arial" charset="0"/>
                  </a:rPr>
                  <a:t>206</a:t>
                </a:r>
              </a:p>
              <a:p>
                <a:pPr algn="ctr"/>
                <a:r>
                  <a:rPr kumimoji="1" lang="en-US" sz="700">
                    <a:latin typeface="Arial" charset="0"/>
                  </a:rPr>
                  <a:t>Gray-</a:t>
                </a:r>
              </a:p>
              <a:p>
                <a:pPr algn="ctr"/>
                <a:r>
                  <a:rPr kumimoji="1" lang="en-US" sz="700">
                    <a:latin typeface="Arial" charset="0"/>
                  </a:rPr>
                  <a:t>vestigial</a:t>
                </a:r>
              </a:p>
            </p:txBody>
          </p:sp>
          <p:sp>
            <p:nvSpPr>
              <p:cNvPr id="14399" name="Text Box 62"/>
              <p:cNvSpPr txBox="1">
                <a:spLocks noChangeArrowheads="1"/>
              </p:cNvSpPr>
              <p:nvPr/>
            </p:nvSpPr>
            <p:spPr bwMode="auto">
              <a:xfrm>
                <a:off x="3464" y="3585"/>
                <a:ext cx="179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700">
                    <a:latin typeface="Arial" charset="0"/>
                  </a:rPr>
                  <a:t>185</a:t>
                </a:r>
              </a:p>
              <a:p>
                <a:pPr algn="ctr"/>
                <a:r>
                  <a:rPr kumimoji="1" lang="en-US" sz="700">
                    <a:latin typeface="Arial" charset="0"/>
                  </a:rPr>
                  <a:t>Black-</a:t>
                </a:r>
              </a:p>
              <a:p>
                <a:pPr algn="ctr"/>
                <a:r>
                  <a:rPr kumimoji="1" lang="en-US" sz="700">
                    <a:latin typeface="Arial" charset="0"/>
                  </a:rPr>
                  <a:t>normal</a:t>
                </a:r>
              </a:p>
            </p:txBody>
          </p:sp>
          <p:sp>
            <p:nvSpPr>
              <p:cNvPr id="14400" name="Text Box 63"/>
              <p:cNvSpPr txBox="1">
                <a:spLocks noChangeArrowheads="1"/>
              </p:cNvSpPr>
              <p:nvPr/>
            </p:nvSpPr>
            <p:spPr bwMode="auto">
              <a:xfrm>
                <a:off x="3657" y="3681"/>
                <a:ext cx="304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700">
                    <a:latin typeface="Arial" charset="0"/>
                  </a:rPr>
                  <a:t>Recombination</a:t>
                </a:r>
              </a:p>
              <a:p>
                <a:r>
                  <a:rPr kumimoji="1" lang="en-US" sz="700">
                    <a:latin typeface="Arial" charset="0"/>
                  </a:rPr>
                  <a:t>frequency</a:t>
                </a:r>
              </a:p>
            </p:txBody>
          </p:sp>
          <p:sp>
            <p:nvSpPr>
              <p:cNvPr id="14401" name="Text Box 64"/>
              <p:cNvSpPr txBox="1">
                <a:spLocks noChangeArrowheads="1"/>
              </p:cNvSpPr>
              <p:nvPr/>
            </p:nvSpPr>
            <p:spPr bwMode="auto">
              <a:xfrm>
                <a:off x="4075" y="3701"/>
                <a:ext cx="102" cy="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>
                    <a:latin typeface="Arial" charset="0"/>
                  </a:rPr>
                  <a:t>=</a:t>
                </a:r>
                <a:endParaRPr kumimoji="1" lang="en-US" sz="2500">
                  <a:latin typeface="Arial" charset="0"/>
                </a:endParaRPr>
              </a:p>
            </p:txBody>
          </p:sp>
          <p:sp>
            <p:nvSpPr>
              <p:cNvPr id="14402" name="Text Box 65"/>
              <p:cNvSpPr txBox="1">
                <a:spLocks noChangeArrowheads="1"/>
              </p:cNvSpPr>
              <p:nvPr/>
            </p:nvSpPr>
            <p:spPr bwMode="auto">
              <a:xfrm>
                <a:off x="4220" y="3675"/>
                <a:ext cx="350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700">
                    <a:latin typeface="Arial" charset="0"/>
                  </a:rPr>
                  <a:t>391 recombinants</a:t>
                </a:r>
              </a:p>
            </p:txBody>
          </p:sp>
          <p:sp>
            <p:nvSpPr>
              <p:cNvPr id="14403" name="Text Box 66"/>
              <p:cNvSpPr txBox="1">
                <a:spLocks noChangeArrowheads="1"/>
              </p:cNvSpPr>
              <p:nvPr/>
            </p:nvSpPr>
            <p:spPr bwMode="auto">
              <a:xfrm>
                <a:off x="4208" y="3757"/>
                <a:ext cx="380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700">
                    <a:latin typeface="Arial" charset="0"/>
                  </a:rPr>
                  <a:t>2,300 total offspring</a:t>
                </a:r>
              </a:p>
            </p:txBody>
          </p:sp>
          <p:sp>
            <p:nvSpPr>
              <p:cNvPr id="14404" name="Text Box 67"/>
              <p:cNvSpPr txBox="1">
                <a:spLocks noChangeArrowheads="1"/>
              </p:cNvSpPr>
              <p:nvPr/>
            </p:nvSpPr>
            <p:spPr bwMode="auto">
              <a:xfrm>
                <a:off x="4639" y="3696"/>
                <a:ext cx="100" cy="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b="1">
                    <a:latin typeface="Arial" charset="0"/>
                    <a:sym typeface="Symbol" pitchFamily="18" charset="2"/>
                  </a:rPr>
                  <a:t></a:t>
                </a:r>
                <a:endParaRPr kumimoji="1" lang="en-US">
                  <a:latin typeface="Arial" charset="0"/>
                </a:endParaRPr>
              </a:p>
            </p:txBody>
          </p:sp>
          <p:sp>
            <p:nvSpPr>
              <p:cNvPr id="14405" name="Text Box 68"/>
              <p:cNvSpPr txBox="1">
                <a:spLocks noChangeArrowheads="1"/>
              </p:cNvSpPr>
              <p:nvPr/>
            </p:nvSpPr>
            <p:spPr bwMode="auto">
              <a:xfrm>
                <a:off x="4774" y="3718"/>
                <a:ext cx="241" cy="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700">
                    <a:latin typeface="Arial" charset="0"/>
                  </a:rPr>
                  <a:t>100 = 17%</a:t>
                </a:r>
              </a:p>
            </p:txBody>
          </p:sp>
          <p:sp>
            <p:nvSpPr>
              <p:cNvPr id="14406" name="Text Box 69"/>
              <p:cNvSpPr txBox="1">
                <a:spLocks noChangeArrowheads="1"/>
              </p:cNvSpPr>
              <p:nvPr/>
            </p:nvSpPr>
            <p:spPr bwMode="auto">
              <a:xfrm>
                <a:off x="2539" y="4000"/>
                <a:ext cx="477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>
                    <a:latin typeface="Arial" charset="0"/>
                  </a:rPr>
                  <a:t>Parental-type offspring</a:t>
                </a:r>
              </a:p>
            </p:txBody>
          </p:sp>
          <p:sp>
            <p:nvSpPr>
              <p:cNvPr id="14407" name="Text Box 70"/>
              <p:cNvSpPr txBox="1">
                <a:spLocks noChangeArrowheads="1"/>
              </p:cNvSpPr>
              <p:nvPr/>
            </p:nvSpPr>
            <p:spPr bwMode="auto">
              <a:xfrm>
                <a:off x="3216" y="4005"/>
                <a:ext cx="474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>
                    <a:latin typeface="Arial" charset="0"/>
                  </a:rPr>
                  <a:t>Recombinant offspring</a:t>
                </a:r>
              </a:p>
            </p:txBody>
          </p:sp>
          <p:sp>
            <p:nvSpPr>
              <p:cNvPr id="14408" name="Text Box 71"/>
              <p:cNvSpPr txBox="1">
                <a:spLocks noChangeArrowheads="1"/>
              </p:cNvSpPr>
              <p:nvPr/>
            </p:nvSpPr>
            <p:spPr bwMode="auto">
              <a:xfrm>
                <a:off x="3666" y="3409"/>
                <a:ext cx="146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>
                    <a:latin typeface="Arial" charset="0"/>
                  </a:rPr>
                  <a:t>Ova</a:t>
                </a:r>
              </a:p>
            </p:txBody>
          </p:sp>
          <p:sp>
            <p:nvSpPr>
              <p:cNvPr id="14409" name="Text Box 72"/>
              <p:cNvSpPr txBox="1">
                <a:spLocks noChangeArrowheads="1"/>
              </p:cNvSpPr>
              <p:nvPr/>
            </p:nvSpPr>
            <p:spPr bwMode="auto">
              <a:xfrm>
                <a:off x="2269" y="3784"/>
                <a:ext cx="160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  vg</a:t>
                </a:r>
              </a:p>
            </p:txBody>
          </p:sp>
          <p:sp>
            <p:nvSpPr>
              <p:cNvPr id="14410" name="Text Box 73"/>
              <p:cNvSpPr txBox="1">
                <a:spLocks noChangeArrowheads="1"/>
              </p:cNvSpPr>
              <p:nvPr/>
            </p:nvSpPr>
            <p:spPr bwMode="auto">
              <a:xfrm>
                <a:off x="3981" y="1226"/>
                <a:ext cx="354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800">
                    <a:latin typeface="Arial" charset="0"/>
                  </a:rPr>
                  <a:t>Black body,</a:t>
                </a:r>
                <a:br>
                  <a:rPr kumimoji="1" lang="en-US" sz="800">
                    <a:latin typeface="Arial" charset="0"/>
                  </a:rPr>
                </a:br>
                <a:r>
                  <a:rPr kumimoji="1" lang="en-US" sz="800">
                    <a:latin typeface="Arial" charset="0"/>
                  </a:rPr>
                  <a:t>vestigial wings</a:t>
                </a:r>
                <a:br>
                  <a:rPr kumimoji="1" lang="en-US" sz="800">
                    <a:latin typeface="Arial" charset="0"/>
                  </a:rPr>
                </a:br>
                <a:r>
                  <a:rPr kumimoji="1" lang="en-US" sz="800">
                    <a:latin typeface="Arial" charset="0"/>
                  </a:rPr>
                  <a:t>(double mutant)</a:t>
                </a:r>
              </a:p>
            </p:txBody>
          </p:sp>
          <p:sp>
            <p:nvSpPr>
              <p:cNvPr id="14411" name="Text Box 74"/>
              <p:cNvSpPr txBox="1">
                <a:spLocks noChangeArrowheads="1"/>
              </p:cNvSpPr>
              <p:nvPr/>
            </p:nvSpPr>
            <p:spPr bwMode="auto">
              <a:xfrm>
                <a:off x="2789" y="1857"/>
                <a:ext cx="95" cy="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800" i="1">
                    <a:latin typeface="Arial" charset="0"/>
                  </a:rPr>
                  <a:t>b</a:t>
                </a:r>
                <a:endParaRPr kumimoji="1" lang="en-US" sz="800">
                  <a:latin typeface="Arial" charset="0"/>
                </a:endParaRPr>
              </a:p>
            </p:txBody>
          </p:sp>
        </p:grpSp>
      </p:grpSp>
      <p:sp>
        <p:nvSpPr>
          <p:cNvPr id="14339" name="Rectangle 83"/>
          <p:cNvSpPr>
            <a:spLocks noChangeArrowheads="1"/>
          </p:cNvSpPr>
          <p:nvPr/>
        </p:nvSpPr>
        <p:spPr bwMode="auto">
          <a:xfrm>
            <a:off x="152400" y="64008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6"/>
          <p:cNvSpPr>
            <a:spLocks noChangeArrowheads="1"/>
          </p:cNvSpPr>
          <p:nvPr/>
        </p:nvSpPr>
        <p:spPr bwMode="auto">
          <a:xfrm>
            <a:off x="228600" y="228600"/>
            <a:ext cx="89154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chemeClr val="accent2"/>
                </a:solidFill>
              </a:rPr>
              <a:t>Linkage Mapping: Using Recombination Data</a:t>
            </a:r>
            <a:r>
              <a:rPr lang="en-US"/>
              <a:t> </a:t>
            </a:r>
          </a:p>
          <a:p>
            <a:pPr>
              <a:buFontTx/>
              <a:buChar char="•"/>
            </a:pPr>
            <a:r>
              <a:rPr lang="en-US" sz="2400"/>
              <a:t>Cross true breeding parents of different phenotypes</a:t>
            </a:r>
          </a:p>
          <a:p>
            <a:pPr>
              <a:spcBef>
                <a:spcPts val="1500"/>
              </a:spcBef>
              <a:buClr>
                <a:srgbClr val="650011"/>
              </a:buClr>
              <a:buFontTx/>
              <a:buChar char="•"/>
            </a:pPr>
            <a:r>
              <a:rPr lang="en-US" sz="2400"/>
              <a:t>Cross heterozygous F</a:t>
            </a:r>
            <a:r>
              <a:rPr lang="en-US" sz="2400" baseline="-25000"/>
              <a:t>1</a:t>
            </a:r>
            <a:r>
              <a:rPr lang="en-US" sz="2400"/>
              <a:t> organisms </a:t>
            </a:r>
            <a:br>
              <a:rPr lang="en-US" sz="2400"/>
            </a:br>
            <a:r>
              <a:rPr lang="en-US" sz="2400"/>
              <a:t>   with pure breeding recessives </a:t>
            </a:r>
            <a:br>
              <a:rPr lang="en-US" sz="2400"/>
            </a:br>
            <a:r>
              <a:rPr lang="en-US" sz="2400"/>
              <a:t>    (like a TEST CROSS)</a:t>
            </a:r>
          </a:p>
          <a:p>
            <a:pPr>
              <a:spcBef>
                <a:spcPts val="1500"/>
              </a:spcBef>
              <a:buClr>
                <a:srgbClr val="650011"/>
              </a:buClr>
              <a:buFontTx/>
              <a:buChar char="•"/>
            </a:pPr>
            <a:r>
              <a:rPr lang="en-US" sz="2400"/>
              <a:t> Count recombinants </a:t>
            </a:r>
            <a:br>
              <a:rPr lang="en-US" sz="2400"/>
            </a:br>
            <a:r>
              <a:rPr lang="en-US" sz="2400"/>
              <a:t> (ones that look different </a:t>
            </a:r>
            <a:br>
              <a:rPr lang="en-US" sz="2400"/>
            </a:br>
            <a:r>
              <a:rPr lang="en-US" sz="2400"/>
              <a:t>   from parental phenotype)</a:t>
            </a:r>
          </a:p>
          <a:p>
            <a:pPr>
              <a:spcBef>
                <a:spcPts val="1500"/>
              </a:spcBef>
              <a:buClr>
                <a:srgbClr val="650011"/>
              </a:buClr>
            </a:pPr>
            <a:endParaRPr lang="en-US" sz="2400"/>
          </a:p>
        </p:txBody>
      </p:sp>
      <p:pic>
        <p:nvPicPr>
          <p:cNvPr id="15363" name="Picture 58" descr="recomb freq p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0767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9" descr="calc recomb fr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8800"/>
            <a:ext cx="6238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6"/>
          <p:cNvSpPr>
            <a:spLocks noChangeArrowheads="1"/>
          </p:cNvSpPr>
          <p:nvPr/>
        </p:nvSpPr>
        <p:spPr bwMode="auto">
          <a:xfrm>
            <a:off x="152400" y="152400"/>
            <a:ext cx="717391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500"/>
              </a:spcBef>
              <a:buClr>
                <a:srgbClr val="650011"/>
              </a:buClr>
            </a:pPr>
            <a:r>
              <a:rPr lang="en-US" sz="2800">
                <a:solidFill>
                  <a:schemeClr val="accent2"/>
                </a:solidFill>
              </a:rPr>
              <a:t>The Chromosomal Basis of Sex </a:t>
            </a:r>
          </a:p>
          <a:p>
            <a:pPr>
              <a:spcBef>
                <a:spcPts val="1500"/>
              </a:spcBef>
              <a:buClr>
                <a:srgbClr val="650011"/>
              </a:buClr>
            </a:pPr>
            <a:r>
              <a:rPr lang="en-US" sz="2400"/>
              <a:t>SEX DETERMINATION in humans and other mammals</a:t>
            </a:r>
            <a:br>
              <a:rPr lang="en-US" sz="2400"/>
            </a:br>
            <a:r>
              <a:rPr lang="en-US" sz="2400"/>
              <a:t>There are two varieties of sex chromosomes, X and Y</a:t>
            </a:r>
          </a:p>
        </p:txBody>
      </p:sp>
      <p:pic>
        <p:nvPicPr>
          <p:cNvPr id="16387" name="Picture 28" descr="xy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90725"/>
            <a:ext cx="86677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700088" y="1524000"/>
            <a:ext cx="6919912" cy="5011738"/>
            <a:chOff x="504" y="1249"/>
            <a:chExt cx="3776" cy="2877"/>
          </a:xfrm>
        </p:grpSpPr>
        <p:sp>
          <p:nvSpPr>
            <p:cNvPr id="17412" name="Text Box 5"/>
            <p:cNvSpPr txBox="1">
              <a:spLocks noChangeArrowheads="1"/>
            </p:cNvSpPr>
            <p:nvPr/>
          </p:nvSpPr>
          <p:spPr bwMode="auto">
            <a:xfrm>
              <a:off x="504" y="3933"/>
              <a:ext cx="10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endParaRPr kumimoji="1" lang="en-US" sz="1600" b="1"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1741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1249"/>
              <a:ext cx="2796" cy="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 Box 7"/>
            <p:cNvSpPr txBox="1">
              <a:spLocks noChangeArrowheads="1"/>
            </p:cNvSpPr>
            <p:nvPr/>
          </p:nvSpPr>
          <p:spPr bwMode="auto">
            <a:xfrm>
              <a:off x="2631" y="1407"/>
              <a:ext cx="291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kumimoji="1" lang="en-US" sz="1400">
                  <a:latin typeface="Arial" charset="0"/>
                  <a:sym typeface="Symbol" pitchFamily="18" charset="2"/>
                </a:rPr>
                <a:t>22 +</a:t>
              </a:r>
            </a:p>
            <a:p>
              <a:pPr algn="ctr"/>
              <a:r>
                <a:rPr kumimoji="1" lang="en-US" sz="1400">
                  <a:latin typeface="Arial" charset="0"/>
                  <a:sym typeface="Symbol" pitchFamily="18" charset="2"/>
                </a:rPr>
                <a:t>XX</a:t>
              </a:r>
            </a:p>
          </p:txBody>
        </p:sp>
        <p:sp>
          <p:nvSpPr>
            <p:cNvPr id="17415" name="Text Box 8"/>
            <p:cNvSpPr txBox="1">
              <a:spLocks noChangeArrowheads="1"/>
            </p:cNvSpPr>
            <p:nvPr/>
          </p:nvSpPr>
          <p:spPr bwMode="auto">
            <a:xfrm>
              <a:off x="3622" y="1407"/>
              <a:ext cx="29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kumimoji="1" lang="en-US" sz="1400">
                  <a:latin typeface="Arial" charset="0"/>
                  <a:sym typeface="Symbol" pitchFamily="18" charset="2"/>
                </a:rPr>
                <a:t>22 +</a:t>
              </a:r>
            </a:p>
            <a:p>
              <a:pPr algn="ctr"/>
              <a:r>
                <a:rPr kumimoji="1" lang="en-US" sz="1400">
                  <a:latin typeface="Arial" charset="0"/>
                  <a:sym typeface="Symbol" pitchFamily="18" charset="2"/>
                </a:rPr>
                <a:t>X</a:t>
              </a:r>
            </a:p>
          </p:txBody>
        </p:sp>
        <p:sp>
          <p:nvSpPr>
            <p:cNvPr id="17416" name="Text Box 9"/>
            <p:cNvSpPr txBox="1">
              <a:spLocks noChangeArrowheads="1"/>
            </p:cNvSpPr>
            <p:nvPr/>
          </p:nvSpPr>
          <p:spPr bwMode="auto">
            <a:xfrm>
              <a:off x="3606" y="2368"/>
              <a:ext cx="291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kumimoji="1" lang="en-US" sz="1400">
                  <a:latin typeface="Arial" charset="0"/>
                  <a:sym typeface="Symbol" pitchFamily="18" charset="2"/>
                </a:rPr>
                <a:t>76 +</a:t>
              </a:r>
            </a:p>
            <a:p>
              <a:pPr algn="ctr"/>
              <a:r>
                <a:rPr kumimoji="1" lang="en-US" sz="1400">
                  <a:latin typeface="Arial" charset="0"/>
                  <a:sym typeface="Symbol" pitchFamily="18" charset="2"/>
                </a:rPr>
                <a:t>ZZ</a:t>
              </a:r>
            </a:p>
          </p:txBody>
        </p:sp>
        <p:sp>
          <p:nvSpPr>
            <p:cNvPr id="17417" name="Text Box 10"/>
            <p:cNvSpPr txBox="1">
              <a:spLocks noChangeArrowheads="1"/>
            </p:cNvSpPr>
            <p:nvPr/>
          </p:nvSpPr>
          <p:spPr bwMode="auto">
            <a:xfrm>
              <a:off x="2655" y="2383"/>
              <a:ext cx="291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kumimoji="1" lang="en-US" sz="1400">
                  <a:latin typeface="Arial" charset="0"/>
                  <a:sym typeface="Symbol" pitchFamily="18" charset="2"/>
                </a:rPr>
                <a:t>76 +</a:t>
              </a:r>
            </a:p>
            <a:p>
              <a:pPr algn="ctr"/>
              <a:r>
                <a:rPr kumimoji="1" lang="en-US" sz="1400">
                  <a:latin typeface="Arial" charset="0"/>
                  <a:sym typeface="Symbol" pitchFamily="18" charset="2"/>
                </a:rPr>
                <a:t>ZW</a:t>
              </a:r>
            </a:p>
          </p:txBody>
        </p:sp>
        <p:sp>
          <p:nvSpPr>
            <p:cNvPr id="17418" name="Text Box 11"/>
            <p:cNvSpPr txBox="1">
              <a:spLocks noChangeArrowheads="1"/>
            </p:cNvSpPr>
            <p:nvPr/>
          </p:nvSpPr>
          <p:spPr bwMode="auto">
            <a:xfrm>
              <a:off x="3512" y="3331"/>
              <a:ext cx="46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kumimoji="1" lang="en-US" sz="1400">
                  <a:latin typeface="Arial" charset="0"/>
                  <a:sym typeface="Symbol" pitchFamily="18" charset="2"/>
                </a:rPr>
                <a:t>16</a:t>
              </a:r>
            </a:p>
            <a:p>
              <a:pPr algn="ctr"/>
              <a:r>
                <a:rPr kumimoji="1" lang="en-US" sz="1300">
                  <a:latin typeface="Arial" charset="0"/>
                  <a:sym typeface="Symbol" pitchFamily="18" charset="2"/>
                </a:rPr>
                <a:t>(Haploid)</a:t>
              </a:r>
              <a:endParaRPr kumimoji="1" lang="en-US" sz="140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7419" name="Text Box 12"/>
            <p:cNvSpPr txBox="1">
              <a:spLocks noChangeArrowheads="1"/>
            </p:cNvSpPr>
            <p:nvPr/>
          </p:nvSpPr>
          <p:spPr bwMode="auto">
            <a:xfrm>
              <a:off x="2565" y="3341"/>
              <a:ext cx="43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kumimoji="1" lang="en-US" sz="1400">
                  <a:latin typeface="Arial" charset="0"/>
                  <a:sym typeface="Symbol" pitchFamily="18" charset="2"/>
                </a:rPr>
                <a:t>16</a:t>
              </a:r>
            </a:p>
            <a:p>
              <a:pPr algn="ctr"/>
              <a:r>
                <a:rPr kumimoji="1" lang="en-US" sz="1300">
                  <a:latin typeface="Arial" charset="0"/>
                  <a:sym typeface="Symbol" pitchFamily="18" charset="2"/>
                </a:rPr>
                <a:t>(Diploid)</a:t>
              </a:r>
              <a:endParaRPr kumimoji="1" lang="en-US" sz="140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17420" name="Rectangle 13"/>
            <p:cNvSpPr>
              <a:spLocks noChangeArrowheads="1"/>
            </p:cNvSpPr>
            <p:nvPr/>
          </p:nvSpPr>
          <p:spPr bwMode="auto">
            <a:xfrm>
              <a:off x="1394" y="1959"/>
              <a:ext cx="111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1600" b="1">
                  <a:latin typeface="Arial" charset="0"/>
                  <a:sym typeface="Symbol" pitchFamily="18" charset="2"/>
                </a:rPr>
                <a:t>(b) The X–0 system</a:t>
              </a:r>
            </a:p>
          </p:txBody>
        </p:sp>
        <p:sp>
          <p:nvSpPr>
            <p:cNvPr id="17421" name="Rectangle 14"/>
            <p:cNvSpPr>
              <a:spLocks noChangeArrowheads="1"/>
            </p:cNvSpPr>
            <p:nvPr/>
          </p:nvSpPr>
          <p:spPr bwMode="auto">
            <a:xfrm>
              <a:off x="1397" y="2957"/>
              <a:ext cx="114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1600" b="1">
                  <a:latin typeface="Arial" charset="0"/>
                  <a:sym typeface="Symbol" pitchFamily="18" charset="2"/>
                </a:rPr>
                <a:t>(c) The Z–W system</a:t>
              </a:r>
            </a:p>
          </p:txBody>
        </p:sp>
        <p:sp>
          <p:nvSpPr>
            <p:cNvPr id="17422" name="Rectangle 15"/>
            <p:cNvSpPr>
              <a:spLocks noChangeArrowheads="1"/>
            </p:cNvSpPr>
            <p:nvPr/>
          </p:nvSpPr>
          <p:spPr bwMode="auto">
            <a:xfrm>
              <a:off x="1432" y="3925"/>
              <a:ext cx="161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1600" b="1">
                  <a:latin typeface="Arial" charset="0"/>
                  <a:sym typeface="Symbol" pitchFamily="18" charset="2"/>
                </a:rPr>
                <a:t>(d) The haplo-diploid system</a:t>
              </a:r>
            </a:p>
          </p:txBody>
        </p:sp>
      </p:grpSp>
      <p:sp>
        <p:nvSpPr>
          <p:cNvPr id="17411" name="Rectangle 22"/>
          <p:cNvSpPr>
            <a:spLocks noChangeArrowheads="1"/>
          </p:cNvSpPr>
          <p:nvPr/>
        </p:nvSpPr>
        <p:spPr bwMode="auto">
          <a:xfrm>
            <a:off x="228600" y="2286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Different systems of sex determination</a:t>
            </a:r>
          </a:p>
          <a:p>
            <a:pPr lvl="1"/>
            <a:r>
              <a:rPr lang="en-US" sz="3600"/>
              <a:t>are found in other organisms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>
            <p:ph type="body" sz="half" idx="2"/>
          </p:nvPr>
        </p:nvSpPr>
        <p:spPr bwMode="auto">
          <a:xfrm>
            <a:off x="228600" y="1066800"/>
            <a:ext cx="83820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indent="-350838">
              <a:tabLst/>
            </a:pPr>
            <a:r>
              <a:rPr lang="en-US" sz="2600" smtClean="0"/>
              <a:t>The sex chromosomes</a:t>
            </a:r>
          </a:p>
          <a:p>
            <a:pPr marL="990600" lvl="1" indent="-449263">
              <a:tabLst/>
            </a:pPr>
            <a:r>
              <a:rPr lang="en-US" sz="2200" smtClean="0"/>
              <a:t>Have genes for many characters unrelated to sex</a:t>
            </a:r>
          </a:p>
          <a:p>
            <a:pPr marL="350838" indent="-350838">
              <a:tabLst/>
            </a:pPr>
            <a:r>
              <a:rPr lang="en-US" sz="2600" smtClean="0"/>
              <a:t>A gene located on either sex chromosome</a:t>
            </a:r>
          </a:p>
          <a:p>
            <a:pPr marL="990600" lvl="1" indent="-449263">
              <a:tabLst/>
            </a:pPr>
            <a:r>
              <a:rPr lang="en-US" sz="2200" smtClean="0"/>
              <a:t>Is called a sex-linked gene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228600" y="155575"/>
            <a:ext cx="624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accent2"/>
                </a:solidFill>
              </a:rPr>
              <a:t>Inheritance of Sex-Linked Genes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blee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9600"/>
            <a:ext cx="17684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color blin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210343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matt M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0" y="6613525"/>
            <a:ext cx="5597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CC0099"/>
                </a:solidFill>
                <a:latin typeface="Arial" charset="0"/>
              </a:rPr>
              <a:t>http://gizmodo.com/gadgets/peripherals/samsung-develops-lcd-for-colorblind-036306.php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304800" y="914400"/>
            <a:ext cx="84582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Recessive genes carried on the X chromosome</a:t>
            </a:r>
          </a:p>
          <a:p>
            <a:endParaRPr lang="en-US" sz="3200"/>
          </a:p>
          <a:p>
            <a:r>
              <a:rPr lang="en-US" sz="3200"/>
              <a:t>Red-green colorblindness, hemophilia, an Duchenne muscular dystropy are examples of X-linked traits.</a:t>
            </a: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457200" y="228600"/>
            <a:ext cx="321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accent2"/>
                </a:solidFill>
              </a:rPr>
              <a:t>X-Linked Genes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sz="3600" b="1">
                <a:latin typeface="Times New Roman" pitchFamily="18" charset="0"/>
              </a:rPr>
              <a:t>What’s the pattern:</a:t>
            </a:r>
          </a:p>
          <a:p>
            <a:pPr eaLnBrk="1" hangingPunct="1"/>
            <a:r>
              <a:rPr lang="en-US" sz="3600" b="1">
                <a:latin typeface="Times New Roman" pitchFamily="18" charset="0"/>
              </a:rPr>
              <a:t>  </a:t>
            </a:r>
            <a:r>
              <a:rPr lang="en-US" sz="3200" b="1">
                <a:latin typeface="Times New Roman" pitchFamily="18" charset="0"/>
              </a:rPr>
              <a:t>Y linked traits show up only in MALES</a:t>
            </a:r>
          </a:p>
          <a:p>
            <a:pPr eaLnBrk="1" hangingPunct="1"/>
            <a:endParaRPr lang="en-US" sz="3200" b="1">
              <a:latin typeface="Times New Roman" pitchFamily="18" charset="0"/>
            </a:endParaRPr>
          </a:p>
          <a:p>
            <a:pPr eaLnBrk="1" hangingPunct="1"/>
            <a:r>
              <a:rPr lang="en-US" sz="3200" b="1">
                <a:latin typeface="Times New Roman" pitchFamily="18" charset="0"/>
              </a:rPr>
              <a:t>  X Linked recessive traits</a:t>
            </a:r>
            <a:br>
              <a:rPr lang="en-US" sz="3200" b="1">
                <a:latin typeface="Times New Roman" pitchFamily="18" charset="0"/>
              </a:rPr>
            </a:br>
            <a:r>
              <a:rPr lang="en-US" sz="3200" b="1">
                <a:latin typeface="Times New Roman" pitchFamily="18" charset="0"/>
              </a:rPr>
              <a:t>	Show up more frequently in males</a:t>
            </a:r>
          </a:p>
          <a:p>
            <a:pPr eaLnBrk="1" hangingPunct="1"/>
            <a:r>
              <a:rPr lang="en-US" sz="3200" b="1">
                <a:latin typeface="Times New Roman" pitchFamily="18" charset="0"/>
              </a:rPr>
              <a:t>	    because they have no back up</a:t>
            </a:r>
          </a:p>
          <a:p>
            <a:pPr eaLnBrk="1" hangingPunct="1"/>
            <a:r>
              <a:rPr lang="en-US" sz="3200" b="1">
                <a:latin typeface="Times New Roman" pitchFamily="18" charset="0"/>
              </a:rPr>
              <a:t>	Females need two recessive alleles to 			show the trait.</a:t>
            </a:r>
          </a:p>
          <a:p>
            <a:pPr eaLnBrk="1" hangingPunct="1"/>
            <a:r>
              <a:rPr lang="en-US" sz="3200" b="1">
                <a:latin typeface="Times New Roman" pitchFamily="18" charset="0"/>
              </a:rPr>
              <a:t>	Females can be carriers 	</a:t>
            </a:r>
          </a:p>
          <a:p>
            <a:pPr eaLnBrk="1" hangingPunct="1"/>
            <a:r>
              <a:rPr lang="en-US" sz="3200" b="1">
                <a:latin typeface="Times New Roman" pitchFamily="18" charset="0"/>
              </a:rPr>
              <a:t>	Male can never be carriers of X linked 	recessive traits, but they can be carriers for 	autosomal recessive traits.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"/>
            <a:ext cx="8305800" cy="1031875"/>
          </a:xfrm>
          <a:noFill/>
        </p:spPr>
        <p:txBody>
          <a:bodyPr>
            <a:spAutoFit/>
          </a:bodyPr>
          <a:lstStyle/>
          <a:p>
            <a:pPr>
              <a:buClr>
                <a:srgbClr val="339933"/>
              </a:buClr>
            </a:pPr>
            <a:r>
              <a:rPr lang="en-US" altLang="en-US" sz="2800" smtClean="0">
                <a:solidFill>
                  <a:srgbClr val="000000"/>
                </a:solidFill>
              </a:rPr>
              <a:t>PRADER-WILLI Syndrome</a:t>
            </a:r>
          </a:p>
          <a:p>
            <a:pPr>
              <a:buClr>
                <a:srgbClr val="339933"/>
              </a:buClr>
              <a:buFontTx/>
              <a:buNone/>
            </a:pPr>
            <a:endParaRPr lang="en-US" altLang="en-US" sz="2800" smtClean="0">
              <a:solidFill>
                <a:srgbClr val="000000"/>
              </a:solidFill>
            </a:endParaRPr>
          </a:p>
        </p:txBody>
      </p:sp>
      <p:pic>
        <p:nvPicPr>
          <p:cNvPr id="3075" name="Picture 6" descr="victo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22431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victo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21574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660525" y="3622675"/>
            <a:ext cx="512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400"/>
              <a:t>Victor Age 1		        Victor Age 2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517525" y="4156075"/>
            <a:ext cx="75390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400"/>
              <a:t>Born floppy and pale</a:t>
            </a:r>
            <a:br>
              <a:rPr lang="en-US" sz="2400"/>
            </a:br>
            <a:r>
              <a:rPr lang="en-US" sz="2400"/>
              <a:t>At first refuse to nurse, but later eat until they become obese</a:t>
            </a:r>
          </a:p>
          <a:p>
            <a:r>
              <a:rPr lang="en-US" sz="2400"/>
              <a:t>Tiny hands and feet</a:t>
            </a:r>
            <a:br>
              <a:rPr lang="en-US" sz="2400"/>
            </a:br>
            <a:r>
              <a:rPr lang="en-US" sz="2400"/>
              <a:t>Underdeveloped sex organs</a:t>
            </a:r>
          </a:p>
          <a:p>
            <a:r>
              <a:rPr lang="en-US" sz="2400"/>
              <a:t>Mildly retarded</a:t>
            </a:r>
          </a:p>
          <a:p>
            <a:r>
              <a:rPr lang="en-US" sz="2400"/>
              <a:t>Spectacular temper tantrums especially if refused food</a:t>
            </a:r>
          </a:p>
          <a:p>
            <a:r>
              <a:rPr lang="en-US" sz="2400"/>
              <a:t>Exceptional proficiency with Jig-saw puzzles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4724400"/>
            <a:ext cx="7924800" cy="1447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b="1" smtClean="0">
                <a:latin typeface="Comic Sans MS" pitchFamily="66" charset="0"/>
              </a:rPr>
              <a:t>The X chromosome in males . . .</a:t>
            </a:r>
          </a:p>
          <a:p>
            <a:pPr>
              <a:buFontTx/>
              <a:buNone/>
            </a:pPr>
            <a:r>
              <a:rPr lang="en-US" b="1" smtClean="0">
                <a:latin typeface="Comic Sans MS" pitchFamily="66" charset="0"/>
              </a:rPr>
              <a:t>        flies WITHOUT a copilot!</a:t>
            </a:r>
          </a:p>
          <a:p>
            <a:pPr>
              <a:buFontTx/>
              <a:buNone/>
            </a:pPr>
            <a:endParaRPr lang="en-US" b="1" smtClean="0">
              <a:latin typeface="Comic Sans MS" pitchFamily="66" charset="0"/>
            </a:endParaRPr>
          </a:p>
        </p:txBody>
      </p:sp>
      <p:pic>
        <p:nvPicPr>
          <p:cNvPr id="21507" name="Picture 3" descr="pi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8903" b="7927"/>
          <a:stretch>
            <a:fillRect/>
          </a:stretch>
        </p:blipFill>
        <p:spPr bwMode="auto">
          <a:xfrm>
            <a:off x="457200" y="304800"/>
            <a:ext cx="71628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Alterations of Chromosome Structure</a:t>
            </a:r>
            <a:endParaRPr lang="en-US" b="1" smtClean="0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>
            <p:ph type="body" sz="half" idx="2"/>
          </p:nvPr>
        </p:nvSpPr>
        <p:spPr bwMode="auto">
          <a:xfrm>
            <a:off x="457200" y="1600200"/>
            <a:ext cx="8305800" cy="5029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3800" smtClean="0"/>
              <a:t>Breakage of a chromosome can lead to four types of changes in chromosome structure</a:t>
            </a:r>
          </a:p>
          <a:p>
            <a:pPr lvl="1"/>
            <a:r>
              <a:rPr lang="en-US" sz="3400" smtClean="0"/>
              <a:t>Deletion</a:t>
            </a:r>
          </a:p>
          <a:p>
            <a:pPr lvl="1"/>
            <a:r>
              <a:rPr lang="en-US" sz="3400" smtClean="0"/>
              <a:t>Duplication</a:t>
            </a:r>
          </a:p>
          <a:p>
            <a:pPr lvl="1"/>
            <a:r>
              <a:rPr lang="en-US" sz="3400" smtClean="0"/>
              <a:t>Inversion</a:t>
            </a:r>
          </a:p>
          <a:p>
            <a:pPr lvl="1"/>
            <a:r>
              <a:rPr lang="en-US" sz="3400" smtClean="0"/>
              <a:t>Translocation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>
            <p:ph type="body" sz="half" idx="2"/>
          </p:nvPr>
        </p:nvSpPr>
        <p:spPr bwMode="auto">
          <a:xfrm>
            <a:off x="304800" y="381000"/>
            <a:ext cx="8534400" cy="397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  <a:buFontTx/>
              <a:buNone/>
            </a:pPr>
            <a:r>
              <a:rPr lang="en-US" altLang="en-US" sz="2600" smtClean="0">
                <a:solidFill>
                  <a:srgbClr val="000000"/>
                </a:solidFill>
              </a:rPr>
              <a:t>A </a:t>
            </a:r>
            <a:r>
              <a:rPr lang="en-US" altLang="en-US" sz="2600" b="1" smtClean="0">
                <a:solidFill>
                  <a:srgbClr val="000000"/>
                </a:solidFill>
              </a:rPr>
              <a:t>deletion</a:t>
            </a:r>
            <a:r>
              <a:rPr lang="en-US" altLang="en-US" sz="2600" smtClean="0">
                <a:solidFill>
                  <a:srgbClr val="000000"/>
                </a:solidFill>
              </a:rPr>
              <a:t> occurs when a chromosome fragment lacking a centromere is lost during cell division.</a:t>
            </a:r>
          </a:p>
          <a:p>
            <a:pPr lvl="1">
              <a:buClr>
                <a:srgbClr val="339933"/>
              </a:buClr>
            </a:pPr>
            <a:r>
              <a:rPr lang="en-US" altLang="en-US" sz="2200" smtClean="0">
                <a:solidFill>
                  <a:srgbClr val="000000"/>
                </a:solidFill>
              </a:rPr>
              <a:t>This chromosome will be missing certain genes.</a:t>
            </a:r>
          </a:p>
          <a:p>
            <a:pPr lvl="1">
              <a:buClr>
                <a:srgbClr val="339933"/>
              </a:buClr>
            </a:pPr>
            <a:endParaRPr lang="en-US" altLang="en-US" sz="2200" smtClean="0">
              <a:solidFill>
                <a:srgbClr val="000000"/>
              </a:solidFill>
            </a:endParaRPr>
          </a:p>
          <a:p>
            <a:pPr lvl="1">
              <a:buClr>
                <a:srgbClr val="339933"/>
              </a:buClr>
              <a:buFont typeface="Times" charset="0"/>
              <a:buNone/>
            </a:pPr>
            <a:endParaRPr lang="en-US" altLang="en-US" sz="2200" smtClean="0">
              <a:solidFill>
                <a:srgbClr val="000000"/>
              </a:solidFill>
            </a:endParaRPr>
          </a:p>
          <a:p>
            <a:pPr lvl="1">
              <a:buClr>
                <a:srgbClr val="339933"/>
              </a:buClr>
            </a:pPr>
            <a:endParaRPr lang="en-US" altLang="en-US" sz="2200" smtClean="0">
              <a:solidFill>
                <a:srgbClr val="000000"/>
              </a:solidFill>
            </a:endParaRPr>
          </a:p>
          <a:p>
            <a:pPr>
              <a:buClr>
                <a:srgbClr val="339933"/>
              </a:buClr>
            </a:pPr>
            <a:r>
              <a:rPr lang="en-US" altLang="en-US" sz="2600" smtClean="0">
                <a:solidFill>
                  <a:srgbClr val="000000"/>
                </a:solidFill>
              </a:rPr>
              <a:t>A </a:t>
            </a:r>
            <a:r>
              <a:rPr lang="en-US" altLang="en-US" sz="2600" b="1" smtClean="0">
                <a:solidFill>
                  <a:srgbClr val="000000"/>
                </a:solidFill>
              </a:rPr>
              <a:t>duplication</a:t>
            </a:r>
            <a:r>
              <a:rPr lang="en-US" altLang="en-US" sz="2600" smtClean="0">
                <a:solidFill>
                  <a:srgbClr val="000000"/>
                </a:solidFill>
              </a:rPr>
              <a:t> occurs when a fragment becomes attached as an extra segment to a sister chromatid.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81000" y="6172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>
                <a:solidFill>
                  <a:srgbClr val="993366"/>
                </a:solidFill>
                <a:latin typeface="Arial" charset="0"/>
              </a:rPr>
              <a:t>Images from: Biology; Campbell and Reese; Pearson Education, Inc., publishing as Benjamin Cummings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0" t="15581" b="64113"/>
          <a:stretch>
            <a:fillRect/>
          </a:stretch>
        </p:blipFill>
        <p:spPr bwMode="auto">
          <a:xfrm>
            <a:off x="1447800" y="4572000"/>
            <a:ext cx="61341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457200" y="6400800"/>
            <a:ext cx="2928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Slide from: Slide show by Dr. Chuck Downing</a:t>
            </a:r>
          </a:p>
        </p:txBody>
      </p:sp>
      <p:pic>
        <p:nvPicPr>
          <p:cNvPr id="2355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0" b="82687"/>
          <a:stretch>
            <a:fillRect/>
          </a:stretch>
        </p:blipFill>
        <p:spPr bwMode="auto">
          <a:xfrm>
            <a:off x="1371600" y="1981200"/>
            <a:ext cx="5981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ChangeArrowheads="1"/>
          </p:cNvSpPr>
          <p:nvPr>
            <p:ph type="body" sz="half" idx="2"/>
          </p:nvPr>
        </p:nvSpPr>
        <p:spPr bwMode="auto">
          <a:xfrm>
            <a:off x="304800" y="381000"/>
            <a:ext cx="8077200" cy="402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</a:pPr>
            <a:r>
              <a:rPr lang="en-US" altLang="en-US" sz="2600" smtClean="0">
                <a:solidFill>
                  <a:srgbClr val="000000"/>
                </a:solidFill>
              </a:rPr>
              <a:t>An </a:t>
            </a:r>
            <a:r>
              <a:rPr lang="en-US" altLang="en-US" sz="2600" b="1" smtClean="0">
                <a:solidFill>
                  <a:srgbClr val="000000"/>
                </a:solidFill>
              </a:rPr>
              <a:t>inversion</a:t>
            </a:r>
            <a:r>
              <a:rPr lang="en-US" altLang="en-US" sz="2600" smtClean="0">
                <a:solidFill>
                  <a:srgbClr val="000000"/>
                </a:solidFill>
              </a:rPr>
              <a:t> occurs when a chromosomal fragment reattaches to the original chromosome but in the reverse orientation.</a:t>
            </a:r>
          </a:p>
          <a:p>
            <a:pPr>
              <a:buClr>
                <a:srgbClr val="339933"/>
              </a:buClr>
            </a:pPr>
            <a:endParaRPr lang="en-US" altLang="en-US" sz="2600" smtClean="0">
              <a:solidFill>
                <a:srgbClr val="000000"/>
              </a:solidFill>
            </a:endParaRPr>
          </a:p>
          <a:p>
            <a:pPr>
              <a:buClr>
                <a:srgbClr val="339933"/>
              </a:buClr>
            </a:pPr>
            <a:endParaRPr lang="en-US" altLang="en-US" sz="2600" smtClean="0">
              <a:solidFill>
                <a:srgbClr val="000000"/>
              </a:solidFill>
            </a:endParaRPr>
          </a:p>
          <a:p>
            <a:pPr>
              <a:buClr>
                <a:srgbClr val="339933"/>
              </a:buClr>
              <a:buFontTx/>
              <a:buNone/>
            </a:pPr>
            <a:endParaRPr lang="en-US" altLang="en-US" sz="2600" smtClean="0">
              <a:solidFill>
                <a:srgbClr val="000000"/>
              </a:solidFill>
            </a:endParaRPr>
          </a:p>
          <a:p>
            <a:pPr>
              <a:buClr>
                <a:srgbClr val="339933"/>
              </a:buClr>
            </a:pPr>
            <a:r>
              <a:rPr lang="en-US" altLang="en-US" sz="2600" smtClean="0">
                <a:solidFill>
                  <a:srgbClr val="000000"/>
                </a:solidFill>
              </a:rPr>
              <a:t>In </a:t>
            </a:r>
            <a:r>
              <a:rPr lang="en-US" altLang="en-US" sz="2600" b="1" smtClean="0">
                <a:solidFill>
                  <a:srgbClr val="000000"/>
                </a:solidFill>
              </a:rPr>
              <a:t>translocation</a:t>
            </a:r>
            <a:r>
              <a:rPr lang="en-US" altLang="en-US" sz="2600" smtClean="0">
                <a:solidFill>
                  <a:srgbClr val="000000"/>
                </a:solidFill>
              </a:rPr>
              <a:t>, a chromosomal fragment joins a nonhomologous chromosome.</a:t>
            </a:r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5" t="35648" b="43924"/>
          <a:stretch>
            <a:fillRect/>
          </a:stretch>
        </p:blipFill>
        <p:spPr bwMode="auto">
          <a:xfrm>
            <a:off x="1295400" y="1828800"/>
            <a:ext cx="571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81000" y="6308725"/>
            <a:ext cx="64865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Slide from: Slide show by Dr. Chuck Downing</a:t>
            </a:r>
          </a:p>
          <a:p>
            <a:r>
              <a:rPr lang="en-US" b="1">
                <a:solidFill>
                  <a:srgbClr val="993366"/>
                </a:solidFill>
                <a:latin typeface="Arial" charset="0"/>
              </a:rPr>
              <a:t>Images from: Biology; Campbell and Reese; Pearson Education, Inc., publishing as Benjamin Cummings</a:t>
            </a:r>
          </a:p>
          <a:p>
            <a:endParaRPr lang="en-US" b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4581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5" t="56076" b="5348"/>
          <a:stretch>
            <a:fillRect/>
          </a:stretch>
        </p:blipFill>
        <p:spPr bwMode="auto">
          <a:xfrm>
            <a:off x="1600200" y="4495800"/>
            <a:ext cx="57150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17"/>
          <p:cNvSpPr>
            <a:spLocks noChangeArrowheads="1"/>
          </p:cNvSpPr>
          <p:nvPr/>
        </p:nvSpPr>
        <p:spPr bwMode="auto">
          <a:xfrm>
            <a:off x="7162800" y="5562600"/>
            <a:ext cx="1655763" cy="82232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3399"/>
                </a:solidFill>
                <a:hlinkClick r:id="rId3"/>
              </a:rPr>
              <a:t>See a Video</a:t>
            </a:r>
            <a:br>
              <a:rPr lang="en-US" sz="2400">
                <a:solidFill>
                  <a:srgbClr val="FF3399"/>
                </a:solidFill>
                <a:hlinkClick r:id="rId3"/>
              </a:rPr>
            </a:br>
            <a:endParaRPr lang="en-US" sz="2400">
              <a:solidFill>
                <a:srgbClr val="FF3399"/>
              </a:solidFill>
            </a:endParaRPr>
          </a:p>
        </p:txBody>
      </p:sp>
      <p:sp>
        <p:nvSpPr>
          <p:cNvPr id="24583" name="Rectangle 18"/>
          <p:cNvSpPr>
            <a:spLocks noChangeArrowheads="1"/>
          </p:cNvSpPr>
          <p:nvPr/>
        </p:nvSpPr>
        <p:spPr bwMode="auto">
          <a:xfrm>
            <a:off x="7162800" y="1600200"/>
            <a:ext cx="1665288" cy="83185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3399"/>
                </a:solidFill>
                <a:latin typeface="Times New Roman" pitchFamily="18" charset="0"/>
                <a:hlinkClick r:id="rId3"/>
              </a:rPr>
              <a:t>See a Video</a:t>
            </a:r>
            <a:br>
              <a:rPr lang="en-US" sz="2400">
                <a:solidFill>
                  <a:srgbClr val="FF3399"/>
                </a:solidFill>
                <a:latin typeface="Times New Roman" pitchFamily="18" charset="0"/>
                <a:hlinkClick r:id="rId3"/>
              </a:rPr>
            </a:br>
            <a:endParaRPr lang="en-US" sz="2400">
              <a:solidFill>
                <a:srgbClr val="FF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"/>
          <p:cNvGrpSpPr>
            <a:grpSpLocks/>
          </p:cNvGrpSpPr>
          <p:nvPr/>
        </p:nvGrpSpPr>
        <p:grpSpPr bwMode="auto">
          <a:xfrm>
            <a:off x="533400" y="3843338"/>
            <a:ext cx="8318500" cy="3014662"/>
            <a:chOff x="279" y="1799"/>
            <a:chExt cx="5240" cy="1899"/>
          </a:xfrm>
        </p:grpSpPr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565" y="3486"/>
              <a:ext cx="1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endParaRPr kumimoji="1" lang="en-US" sz="1600" b="1"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25606" name="Group 6"/>
            <p:cNvGrpSpPr>
              <a:grpSpLocks/>
            </p:cNvGrpSpPr>
            <p:nvPr/>
          </p:nvGrpSpPr>
          <p:grpSpPr bwMode="auto">
            <a:xfrm>
              <a:off x="279" y="1799"/>
              <a:ext cx="5240" cy="1609"/>
              <a:chOff x="256" y="1209"/>
              <a:chExt cx="5240" cy="1609"/>
            </a:xfrm>
          </p:grpSpPr>
          <p:pic>
            <p:nvPicPr>
              <p:cNvPr id="25607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" y="1209"/>
                <a:ext cx="5240" cy="1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8" name="Text Box 8"/>
              <p:cNvSpPr txBox="1">
                <a:spLocks noChangeArrowheads="1"/>
              </p:cNvSpPr>
              <p:nvPr/>
            </p:nvSpPr>
            <p:spPr bwMode="auto">
              <a:xfrm>
                <a:off x="457" y="1654"/>
                <a:ext cx="10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1200">
                    <a:latin typeface="Arial" charset="0"/>
                  </a:rPr>
                  <a:t>Normal chromosome 9</a:t>
                </a:r>
              </a:p>
            </p:txBody>
          </p:sp>
          <p:sp>
            <p:nvSpPr>
              <p:cNvPr id="25609" name="Text Box 9"/>
              <p:cNvSpPr txBox="1">
                <a:spLocks noChangeArrowheads="1"/>
              </p:cNvSpPr>
              <p:nvPr/>
            </p:nvSpPr>
            <p:spPr bwMode="auto">
              <a:xfrm>
                <a:off x="2396" y="1728"/>
                <a:ext cx="65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1200">
                    <a:latin typeface="Arial" charset="0"/>
                  </a:rPr>
                  <a:t>Reciprocal</a:t>
                </a:r>
              </a:p>
              <a:p>
                <a:pPr algn="ctr"/>
                <a:r>
                  <a:rPr kumimoji="1" lang="en-US" sz="1200">
                    <a:latin typeface="Arial" charset="0"/>
                  </a:rPr>
                  <a:t>translocation</a:t>
                </a:r>
              </a:p>
            </p:txBody>
          </p:sp>
          <p:sp>
            <p:nvSpPr>
              <p:cNvPr id="25610" name="Text Box 10"/>
              <p:cNvSpPr txBox="1">
                <a:spLocks noChangeArrowheads="1"/>
              </p:cNvSpPr>
              <p:nvPr/>
            </p:nvSpPr>
            <p:spPr bwMode="auto">
              <a:xfrm>
                <a:off x="3774" y="1648"/>
                <a:ext cx="132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1200">
                    <a:latin typeface="Arial" charset="0"/>
                  </a:rPr>
                  <a:t>Translocated chromosome 9</a:t>
                </a:r>
              </a:p>
            </p:txBody>
          </p:sp>
          <p:sp>
            <p:nvSpPr>
              <p:cNvPr id="25611" name="AutoShape 11"/>
              <p:cNvSpPr>
                <a:spLocks/>
              </p:cNvSpPr>
              <p:nvPr/>
            </p:nvSpPr>
            <p:spPr bwMode="auto">
              <a:xfrm>
                <a:off x="4338" y="2261"/>
                <a:ext cx="111" cy="317"/>
              </a:xfrm>
              <a:prstGeom prst="rightBrace">
                <a:avLst>
                  <a:gd name="adj1" fmla="val 23799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5612" name="Text Box 12"/>
              <p:cNvSpPr txBox="1">
                <a:spLocks noChangeArrowheads="1"/>
              </p:cNvSpPr>
              <p:nvPr/>
            </p:nvSpPr>
            <p:spPr bwMode="auto">
              <a:xfrm>
                <a:off x="4445" y="2276"/>
                <a:ext cx="6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1200">
                    <a:latin typeface="Arial" charset="0"/>
                  </a:rPr>
                  <a:t>Philadelphia</a:t>
                </a:r>
              </a:p>
              <a:p>
                <a:r>
                  <a:rPr kumimoji="1" lang="en-US" sz="1200">
                    <a:latin typeface="Arial" charset="0"/>
                  </a:rPr>
                  <a:t>chromosome</a:t>
                </a:r>
              </a:p>
            </p:txBody>
          </p:sp>
          <p:sp>
            <p:nvSpPr>
              <p:cNvPr id="25613" name="Text Box 13"/>
              <p:cNvSpPr txBox="1">
                <a:spLocks noChangeArrowheads="1"/>
              </p:cNvSpPr>
              <p:nvPr/>
            </p:nvSpPr>
            <p:spPr bwMode="auto">
              <a:xfrm>
                <a:off x="527" y="2626"/>
                <a:ext cx="11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1200">
                    <a:latin typeface="Arial" charset="0"/>
                  </a:rPr>
                  <a:t>Normal chromosome 22</a:t>
                </a:r>
              </a:p>
            </p:txBody>
          </p:sp>
          <p:sp>
            <p:nvSpPr>
              <p:cNvPr id="25614" name="Text Box 14"/>
              <p:cNvSpPr txBox="1">
                <a:spLocks noChangeArrowheads="1"/>
              </p:cNvSpPr>
              <p:nvPr/>
            </p:nvSpPr>
            <p:spPr bwMode="auto">
              <a:xfrm>
                <a:off x="3830" y="2645"/>
                <a:ext cx="138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1200">
                    <a:latin typeface="Arial" charset="0"/>
                  </a:rPr>
                  <a:t>Translocated chromosome 22</a:t>
                </a:r>
              </a:p>
            </p:txBody>
          </p:sp>
        </p:grpSp>
      </p:grpSp>
      <p:sp>
        <p:nvSpPr>
          <p:cNvPr id="25603" name="Rectangle 15"/>
          <p:cNvSpPr>
            <a:spLocks noChangeArrowheads="1"/>
          </p:cNvSpPr>
          <p:nvPr/>
        </p:nvSpPr>
        <p:spPr bwMode="auto">
          <a:xfrm>
            <a:off x="304800" y="228600"/>
            <a:ext cx="8839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</a:rPr>
              <a:t>Chromosomal </a:t>
            </a:r>
            <a:r>
              <a:rPr lang="en-US" altLang="en-US" sz="2400" b="1">
                <a:solidFill>
                  <a:srgbClr val="000000"/>
                </a:solidFill>
              </a:rPr>
              <a:t>translocations</a:t>
            </a:r>
            <a:r>
              <a:rPr lang="en-US" altLang="en-US" sz="2400">
                <a:solidFill>
                  <a:srgbClr val="000000"/>
                </a:solidFill>
              </a:rPr>
              <a:t> between nonhomologous chromosome are also associated with human disorders.</a:t>
            </a:r>
          </a:p>
          <a:p>
            <a:endParaRPr lang="en-US" altLang="en-US" sz="2400">
              <a:solidFill>
                <a:srgbClr val="000000"/>
              </a:solidFill>
            </a:endParaRPr>
          </a:p>
          <a:p>
            <a:r>
              <a:rPr lang="en-US" altLang="en-US" sz="2400">
                <a:solidFill>
                  <a:srgbClr val="000000"/>
                </a:solidFill>
              </a:rPr>
              <a:t>Chromosomal translocations have been implicated in certain cancers, including </a:t>
            </a:r>
            <a:r>
              <a:rPr lang="en-US" altLang="en-US" sz="2400" i="1">
                <a:solidFill>
                  <a:srgbClr val="000000"/>
                </a:solidFill>
              </a:rPr>
              <a:t>chronic myelogenous leukemia</a:t>
            </a:r>
            <a:r>
              <a:rPr lang="en-US" altLang="en-US" sz="2400">
                <a:solidFill>
                  <a:srgbClr val="000000"/>
                </a:solidFill>
              </a:rPr>
              <a:t> (</a:t>
            </a:r>
            <a:r>
              <a:rPr lang="en-US" altLang="en-US" sz="2400" i="1">
                <a:solidFill>
                  <a:srgbClr val="000000"/>
                </a:solidFill>
              </a:rPr>
              <a:t>CML</a:t>
            </a:r>
            <a:r>
              <a:rPr lang="en-US" altLang="en-US" sz="2400">
                <a:solidFill>
                  <a:srgbClr val="000000"/>
                </a:solidFill>
              </a:rPr>
              <a:t>).</a:t>
            </a:r>
          </a:p>
          <a:p>
            <a:pPr lvl="1"/>
            <a:endParaRPr lang="en-US" altLang="en-US" sz="2400">
              <a:solidFill>
                <a:srgbClr val="000000"/>
              </a:solidFill>
            </a:endParaRPr>
          </a:p>
          <a:p>
            <a:pPr lvl="1"/>
            <a:r>
              <a:rPr lang="en-US" altLang="en-US" sz="2400">
                <a:solidFill>
                  <a:srgbClr val="000000"/>
                </a:solidFill>
              </a:rPr>
              <a:t>CML occurs when a fragment of chromosome 22 switches places 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with a small fragment from the tip of chromosome 9.</a:t>
            </a:r>
          </a:p>
        </p:txBody>
      </p:sp>
      <p:sp>
        <p:nvSpPr>
          <p:cNvPr id="25604" name="Rectangle 25"/>
          <p:cNvSpPr>
            <a:spLocks noChangeArrowheads="1"/>
          </p:cNvSpPr>
          <p:nvPr/>
        </p:nvSpPr>
        <p:spPr bwMode="auto">
          <a:xfrm>
            <a:off x="2971800" y="6611938"/>
            <a:ext cx="3838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  <a:latin typeface="Arial" charset="0"/>
              </a:rPr>
              <a:t>http://www.antigenics.com/diseases/images/philly_chrom.gif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ChangeArrowheads="1"/>
          </p:cNvSpPr>
          <p:nvPr>
            <p:ph type="body" sz="half" idx="2"/>
          </p:nvPr>
        </p:nvSpPr>
        <p:spPr bwMode="auto">
          <a:xfrm>
            <a:off x="152400" y="228600"/>
            <a:ext cx="8763000" cy="128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  <a:buFontTx/>
              <a:buNone/>
            </a:pPr>
            <a:r>
              <a:rPr lang="en-US" altLang="en-US" sz="2600" smtClean="0">
                <a:solidFill>
                  <a:srgbClr val="000000"/>
                </a:solidFill>
              </a:rPr>
              <a:t>Some individuals with Down syndrome have the normal number of chromosomes but have all or part of a third chromosome 21 attached to another chromosome by translocation. </a:t>
            </a:r>
          </a:p>
        </p:txBody>
      </p:sp>
      <p:pic>
        <p:nvPicPr>
          <p:cNvPr id="26627" name="Picture 6" descr="180px-Down_syndrome_trans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457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1371600" y="6400800"/>
            <a:ext cx="6288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  <a:latin typeface="Arial" charset="0"/>
              </a:rPr>
              <a:t>http://content.answers.com/main/content/wp/en/thumb/f/f5/180px-Down_syndrome_translocation.png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04800" y="1447800"/>
            <a:ext cx="845820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/>
              <a:t>Cri du chat</a:t>
            </a:r>
            <a:endParaRPr lang="en-US" sz="3200"/>
          </a:p>
          <a:p>
            <a:pPr lvl="1"/>
            <a:r>
              <a:rPr lang="en-US" sz="3200"/>
              <a:t>Is a disorder caused by </a:t>
            </a:r>
          </a:p>
          <a:p>
            <a:pPr lvl="1"/>
            <a:r>
              <a:rPr lang="en-US" sz="3200"/>
              <a:t>a deletion in chromosome #5</a:t>
            </a:r>
          </a:p>
          <a:p>
            <a:pPr lvl="1"/>
            <a:endParaRPr lang="en-US" sz="3200"/>
          </a:p>
          <a:p>
            <a:pPr lvl="1">
              <a:buFontTx/>
              <a:buChar char="•"/>
            </a:pPr>
            <a:r>
              <a:rPr lang="en-US" sz="3200"/>
              <a:t>Mental retardation</a:t>
            </a:r>
          </a:p>
          <a:p>
            <a:pPr lvl="1">
              <a:buFontTx/>
              <a:buChar char="•"/>
            </a:pPr>
            <a:r>
              <a:rPr lang="en-US" sz="3200"/>
              <a:t>Small head</a:t>
            </a:r>
          </a:p>
          <a:p>
            <a:pPr lvl="1">
              <a:buFontTx/>
              <a:buChar char="•"/>
            </a:pPr>
            <a:r>
              <a:rPr lang="en-US" sz="3200"/>
              <a:t>Unusual facial features</a:t>
            </a:r>
          </a:p>
          <a:p>
            <a:pPr lvl="1">
              <a:buFontTx/>
              <a:buChar char="•"/>
            </a:pPr>
            <a:r>
              <a:rPr lang="en-US" sz="3200"/>
              <a:t> “cat cry”</a:t>
            </a:r>
          </a:p>
          <a:p>
            <a:pPr lvl="1"/>
            <a:endParaRPr lang="en-US" sz="3200"/>
          </a:p>
        </p:txBody>
      </p:sp>
      <p:pic>
        <p:nvPicPr>
          <p:cNvPr id="27651" name="Picture 7" descr="cri-du-c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32146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4800600" y="6400800"/>
            <a:ext cx="3938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  <a:latin typeface="Arial" charset="0"/>
              </a:rPr>
              <a:t>http://www.morfosa.org/medweb/patologi/bilder/cri-du-chat.gif</a:t>
            </a:r>
          </a:p>
        </p:txBody>
      </p:sp>
      <p:sp>
        <p:nvSpPr>
          <p:cNvPr id="27653" name="Rectangle 16"/>
          <p:cNvSpPr>
            <a:spLocks noChangeArrowheads="1"/>
          </p:cNvSpPr>
          <p:nvPr/>
        </p:nvSpPr>
        <p:spPr bwMode="auto">
          <a:xfrm>
            <a:off x="152400" y="2286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en-US" sz="3200">
                <a:solidFill>
                  <a:srgbClr val="000000"/>
                </a:solidFill>
              </a:rPr>
              <a:t>Duplications and translocations are typically harmful.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ChangeArrowheads="1"/>
          </p:cNvSpPr>
          <p:nvPr>
            <p:ph type="body" sz="half" idx="2"/>
          </p:nvPr>
        </p:nvSpPr>
        <p:spPr bwMode="auto">
          <a:xfrm>
            <a:off x="457200" y="228600"/>
            <a:ext cx="8458200" cy="297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Clr>
                <a:srgbClr val="339933"/>
              </a:buClr>
            </a:pPr>
            <a:r>
              <a:rPr lang="en-US" altLang="en-US" sz="2600" smtClean="0">
                <a:solidFill>
                  <a:srgbClr val="000000"/>
                </a:solidFill>
              </a:rPr>
              <a:t>The frequency of aneuploid zygotes may be quite high in humans, most of these alterations are so disastrous that the embryos are </a:t>
            </a:r>
            <a:r>
              <a:rPr lang="en-US" altLang="en-US" sz="2600" b="1" smtClean="0">
                <a:solidFill>
                  <a:srgbClr val="000000"/>
                </a:solidFill>
              </a:rPr>
              <a:t>spontaneously aborted </a:t>
            </a:r>
            <a:r>
              <a:rPr lang="en-US" altLang="en-US" sz="2600" smtClean="0">
                <a:solidFill>
                  <a:srgbClr val="000000"/>
                </a:solidFill>
              </a:rPr>
              <a:t>long before birth.</a:t>
            </a:r>
          </a:p>
          <a:p>
            <a:pPr>
              <a:lnSpc>
                <a:spcPct val="90000"/>
              </a:lnSpc>
              <a:buClr>
                <a:srgbClr val="339933"/>
              </a:buClr>
            </a:pPr>
            <a:r>
              <a:rPr lang="en-US" altLang="en-US" sz="2600" smtClean="0">
                <a:solidFill>
                  <a:srgbClr val="000000"/>
                </a:solidFill>
              </a:rPr>
              <a:t>Certain aneuploid conditions upset the balance less, leading to survival to birth and beyond.</a:t>
            </a:r>
          </a:p>
          <a:p>
            <a:pPr>
              <a:lnSpc>
                <a:spcPct val="90000"/>
              </a:lnSpc>
              <a:buClr>
                <a:srgbClr val="339933"/>
              </a:buClr>
            </a:pPr>
            <a:r>
              <a:rPr lang="en-US" altLang="en-US" sz="2600" smtClean="0">
                <a:solidFill>
                  <a:srgbClr val="000000"/>
                </a:solidFill>
              </a:rPr>
              <a:t>These individuals have a set of symptoms - a </a:t>
            </a:r>
            <a:r>
              <a:rPr lang="en-US" altLang="en-US" sz="2600" b="1" smtClean="0">
                <a:solidFill>
                  <a:srgbClr val="000000"/>
                </a:solidFill>
              </a:rPr>
              <a:t>syndrome</a:t>
            </a:r>
            <a:r>
              <a:rPr lang="en-US" altLang="en-US" sz="2600" smtClean="0">
                <a:solidFill>
                  <a:srgbClr val="000000"/>
                </a:solidFill>
              </a:rPr>
              <a:t> - characteristic of the type of aneuploidy.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3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3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3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3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3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nondisj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34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304800" y="1555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600" b="1">
              <a:solidFill>
                <a:schemeClr val="accent2"/>
              </a:solidFill>
            </a:endParaRPr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304800" y="228600"/>
            <a:ext cx="838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Nondisjunction –</a:t>
            </a:r>
          </a:p>
          <a:p>
            <a:r>
              <a:rPr lang="en-US" sz="2400" b="1">
                <a:solidFill>
                  <a:schemeClr val="accent2"/>
                </a:solidFill>
              </a:rPr>
              <a:t>Failure of homologous chromosomes OR</a:t>
            </a:r>
            <a:br>
              <a:rPr lang="en-US" sz="2400" b="1">
                <a:solidFill>
                  <a:schemeClr val="accent2"/>
                </a:solidFill>
              </a:rPr>
            </a:br>
            <a:r>
              <a:rPr lang="en-US" sz="2400" b="1">
                <a:solidFill>
                  <a:schemeClr val="accent2"/>
                </a:solidFill>
              </a:rPr>
              <a:t>chromatids to separate at anaphase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228600" y="228600"/>
            <a:ext cx="3517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Nondisjunction</a:t>
            </a:r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228600" y="1143000"/>
            <a:ext cx="8610600" cy="51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/>
              <a:t>Results in chromosomal aberration in which one or more chromosomes have extra or missing copies=  ANEUPLOIDY </a:t>
            </a:r>
          </a:p>
          <a:p>
            <a:endParaRPr lang="en-US" sz="2800" b="1"/>
          </a:p>
          <a:p>
            <a:r>
              <a:rPr lang="en-US" sz="2800" b="1"/>
              <a:t>Cell with only 1 copy of a chromosome instead of 2 </a:t>
            </a:r>
          </a:p>
          <a:p>
            <a:r>
              <a:rPr lang="en-US" sz="2800" b="1"/>
              <a:t>	= MONOSOMY</a:t>
            </a:r>
          </a:p>
          <a:p>
            <a:endParaRPr lang="en-US" sz="2800" b="1"/>
          </a:p>
          <a:p>
            <a:r>
              <a:rPr lang="en-US" sz="2800" b="1"/>
              <a:t>Cell with 3 copies of a</a:t>
            </a:r>
          </a:p>
          <a:p>
            <a:r>
              <a:rPr lang="en-US" sz="2800" b="1"/>
              <a:t>chromosome instead of 2 </a:t>
            </a:r>
          </a:p>
          <a:p>
            <a:r>
              <a:rPr lang="en-US" sz="2800" b="1"/>
              <a:t>	= TRISOMY</a:t>
            </a:r>
          </a:p>
          <a:p>
            <a:endParaRPr lang="en-US" sz="2800" b="1"/>
          </a:p>
          <a:p>
            <a:endParaRPr lang="en-US" sz="2400" b="1"/>
          </a:p>
        </p:txBody>
      </p:sp>
      <p:pic>
        <p:nvPicPr>
          <p:cNvPr id="30724" name="Picture 11" descr="Nondis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1910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57200"/>
            <a:ext cx="5638800" cy="1143000"/>
          </a:xfrm>
        </p:spPr>
        <p:txBody>
          <a:bodyPr/>
          <a:lstStyle/>
          <a:p>
            <a:r>
              <a:rPr lang="en-US" sz="4000" smtClean="0"/>
              <a:t>ANGELMAN’S SYNDROME</a:t>
            </a:r>
          </a:p>
        </p:txBody>
      </p:sp>
      <p:pic>
        <p:nvPicPr>
          <p:cNvPr id="4099" name="Picture 5" descr="Colin Farrell and son J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9"/>
          <a:stretch>
            <a:fillRect/>
          </a:stretch>
        </p:blipFill>
        <p:spPr bwMode="auto">
          <a:xfrm>
            <a:off x="5562600" y="1828800"/>
            <a:ext cx="2762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715000" y="6613525"/>
            <a:ext cx="3228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3366"/>
                </a:solidFill>
                <a:latin typeface="Arial" charset="0"/>
              </a:rPr>
              <a:t>http://www.usmagazine.com/colin_farrell_and_son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5867400" y="5715000"/>
            <a:ext cx="3027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Colin Farrell’s son has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Angelman’s syndrome</a:t>
            </a:r>
          </a:p>
        </p:txBody>
      </p:sp>
      <p:pic>
        <p:nvPicPr>
          <p:cNvPr id="4102" name="Picture 8" descr="pupp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536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066800" y="2438400"/>
            <a:ext cx="346233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400"/>
              <a:t>Taut, not floppy</a:t>
            </a:r>
          </a:p>
          <a:p>
            <a:r>
              <a:rPr lang="en-US" sz="2400"/>
              <a:t>Thin</a:t>
            </a:r>
          </a:p>
          <a:p>
            <a:r>
              <a:rPr lang="en-US" sz="2400"/>
              <a:t>Hyperactive</a:t>
            </a:r>
          </a:p>
          <a:p>
            <a:r>
              <a:rPr lang="en-US" sz="2400"/>
              <a:t>Insomniac</a:t>
            </a:r>
          </a:p>
          <a:p>
            <a:r>
              <a:rPr lang="en-US" sz="2400"/>
              <a:t>Small head</a:t>
            </a:r>
          </a:p>
          <a:p>
            <a:r>
              <a:rPr lang="en-US" sz="2400"/>
              <a:t>Move jerkily like puppets</a:t>
            </a:r>
          </a:p>
          <a:p>
            <a:r>
              <a:rPr lang="en-US" sz="2400"/>
              <a:t>Happy disposition</a:t>
            </a:r>
          </a:p>
          <a:p>
            <a:r>
              <a:rPr lang="en-US" sz="2400"/>
              <a:t>Severely mentally retarded</a:t>
            </a:r>
          </a:p>
          <a:p>
            <a:endParaRPr lang="en-US" sz="240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0" y="5715000"/>
            <a:ext cx="5389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400"/>
              <a:t>Rarer than Prader-Willi</a:t>
            </a:r>
          </a:p>
          <a:p>
            <a:r>
              <a:rPr lang="en-US" sz="2400"/>
              <a:t>Missing SAME piece of Chromosome #15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nondisjunction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5867400" y="6248400"/>
            <a:ext cx="291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CC0099"/>
                </a:solidFill>
                <a:latin typeface="Arial" charset="0"/>
              </a:rPr>
              <a:t>http://www.tokyo-med.ac.jp/genet/anm/domov.gif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381000" y="6019800"/>
            <a:ext cx="44053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CC0099"/>
                </a:solidFill>
                <a:latin typeface="Arial" charset="0"/>
              </a:rPr>
              <a:t>http://web.udl.es/usuaris/e4650869/docencia/gen_etica/meioferti2.html</a:t>
            </a:r>
          </a:p>
        </p:txBody>
      </p:sp>
      <p:pic>
        <p:nvPicPr>
          <p:cNvPr id="31749" name="Picture 7" descr="meiosisfertilization"/>
          <p:cNvPicPr>
            <a:picLocks noChangeAspect="1" noChangeArrowheads="1" noCrop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443163"/>
            <a:ext cx="2838450" cy="283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304800" y="838200"/>
            <a:ext cx="3954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/>
              <a:t>Normal Meiosis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5029200" y="914400"/>
            <a:ext cx="38496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/>
              <a:t>Nondisjunction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ChangeArrowheads="1"/>
          </p:cNvSpPr>
          <p:nvPr/>
        </p:nvSpPr>
        <p:spPr bwMode="auto">
          <a:xfrm>
            <a:off x="457200" y="304800"/>
            <a:ext cx="5483225" cy="600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Human Abnormalities caused </a:t>
            </a:r>
          </a:p>
          <a:p>
            <a:r>
              <a:rPr lang="en-US" sz="3200" b="1">
                <a:solidFill>
                  <a:schemeClr val="accent2"/>
                </a:solidFill>
              </a:rPr>
              <a:t>by Non-Disjunction</a:t>
            </a:r>
            <a:br>
              <a:rPr lang="en-US" sz="3200" b="1">
                <a:solidFill>
                  <a:schemeClr val="accent2"/>
                </a:solidFill>
              </a:rPr>
            </a:br>
            <a:endParaRPr lang="en-US" sz="3200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3200" b="1">
                <a:solidFill>
                  <a:schemeClr val="accent2"/>
                </a:solidFill>
              </a:rPr>
              <a:t>Down syndrome</a:t>
            </a:r>
          </a:p>
          <a:p>
            <a:endParaRPr lang="en-US" sz="3200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3200" b="1">
                <a:solidFill>
                  <a:schemeClr val="accent2"/>
                </a:solidFill>
              </a:rPr>
              <a:t>Klinefelter syndrome</a:t>
            </a:r>
          </a:p>
          <a:p>
            <a:endParaRPr lang="en-US" sz="3200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3200" b="1">
                <a:solidFill>
                  <a:schemeClr val="accent2"/>
                </a:solidFill>
              </a:rPr>
              <a:t>Turner syndrome</a:t>
            </a:r>
          </a:p>
          <a:p>
            <a:pPr>
              <a:buFontTx/>
              <a:buChar char="•"/>
            </a:pPr>
            <a:endParaRPr lang="en-US" sz="3200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3200" b="1">
                <a:solidFill>
                  <a:schemeClr val="accent2"/>
                </a:solidFill>
              </a:rPr>
              <a:t>Triple XXX female</a:t>
            </a:r>
          </a:p>
          <a:p>
            <a:pPr>
              <a:buFontTx/>
              <a:buChar char="•"/>
            </a:pPr>
            <a:endParaRPr lang="en-US" sz="3200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3200" b="1">
                <a:solidFill>
                  <a:schemeClr val="accent2"/>
                </a:solidFill>
              </a:rPr>
              <a:t>Xyy males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down'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2296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304800" y="304800"/>
            <a:ext cx="824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600" b="1">
                <a:solidFill>
                  <a:schemeClr val="accent2"/>
                </a:solidFill>
                <a:latin typeface="Comic Sans MS" pitchFamily="66" charset="0"/>
              </a:rPr>
              <a:t>DOWN SYNDROME = TRISOMY 21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Down Syndrom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6" r="10001" b="20119"/>
          <a:stretch>
            <a:fillRect/>
          </a:stretch>
        </p:blipFill>
        <p:spPr bwMode="auto">
          <a:xfrm>
            <a:off x="838200" y="990600"/>
            <a:ext cx="22733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10" descr="gech_0001_0002_0_img00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7"/>
          <a:stretch>
            <a:fillRect/>
          </a:stretch>
        </p:blipFill>
        <p:spPr bwMode="auto">
          <a:xfrm>
            <a:off x="5867400" y="3886200"/>
            <a:ext cx="30622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429000" y="914400"/>
            <a:ext cx="5486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Most common chromosomal abnormality (1 in 800 births)</a:t>
            </a:r>
            <a:br>
              <a:rPr lang="en-US" sz="2400" b="1"/>
            </a:br>
            <a:endParaRPr lang="en-US" sz="2400" b="1"/>
          </a:p>
          <a:p>
            <a:r>
              <a:rPr lang="en-US" sz="2400" b="1"/>
              <a:t>Similar facial features</a:t>
            </a:r>
            <a:br>
              <a:rPr lang="en-US" sz="2400" b="1"/>
            </a:br>
            <a:endParaRPr lang="en-US" sz="2400" b="1"/>
          </a:p>
          <a:p>
            <a:r>
              <a:rPr lang="en-US" sz="2400" b="1"/>
              <a:t>Slanted eyes / Protruding tongue</a:t>
            </a:r>
            <a:br>
              <a:rPr lang="en-US" sz="2400" b="1"/>
            </a:br>
            <a:r>
              <a:rPr lang="en-US" sz="2400" b="1"/>
              <a:t/>
            </a:r>
            <a:br>
              <a:rPr lang="en-US" sz="2400" b="1"/>
            </a:br>
            <a:r>
              <a:rPr lang="en-US" sz="2400" b="1"/>
              <a:t>Mild to severe mental retardation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685800" y="228600"/>
            <a:ext cx="601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Down syndrome (Trisomy 21)</a:t>
            </a:r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4419600" y="6613525"/>
            <a:ext cx="4587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  <a:latin typeface="Arial" charset="0"/>
              </a:rPr>
              <a:t>http://www.healthofchildren.com/images/gech_0001_0002_0_img0096.jpg</a:t>
            </a:r>
          </a:p>
        </p:txBody>
      </p:sp>
      <p:sp>
        <p:nvSpPr>
          <p:cNvPr id="34823" name="Rectangle 11"/>
          <p:cNvSpPr>
            <a:spLocks noChangeArrowheads="1"/>
          </p:cNvSpPr>
          <p:nvPr/>
        </p:nvSpPr>
        <p:spPr bwMode="auto">
          <a:xfrm>
            <a:off x="381000" y="4267200"/>
            <a:ext cx="5410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50% have heart defects that need </a:t>
            </a:r>
            <a:br>
              <a:rPr lang="en-US" sz="2400" b="1"/>
            </a:br>
            <a:r>
              <a:rPr lang="en-US" sz="2400" b="1"/>
              <a:t>surgery to repair</a:t>
            </a:r>
          </a:p>
          <a:p>
            <a:endParaRPr lang="en-US" sz="2400" b="1"/>
          </a:p>
          <a:p>
            <a:r>
              <a:rPr lang="en-US" altLang="en-US" sz="2400" b="1">
                <a:solidFill>
                  <a:srgbClr val="000000"/>
                </a:solidFill>
              </a:rPr>
              <a:t>Both older (35+ years) and </a:t>
            </a:r>
            <a:br>
              <a:rPr lang="en-US" altLang="en-US" sz="2400" b="1">
                <a:solidFill>
                  <a:srgbClr val="000000"/>
                </a:solidFill>
              </a:rPr>
            </a:br>
            <a:r>
              <a:rPr lang="en-US" altLang="en-US" sz="2400" b="1">
                <a:solidFill>
                  <a:srgbClr val="000000"/>
                </a:solidFill>
              </a:rPr>
              <a:t>younger (under 16 years) mothers </a:t>
            </a:r>
            <a:br>
              <a:rPr lang="en-US" altLang="en-US" sz="2400" b="1">
                <a:solidFill>
                  <a:srgbClr val="000000"/>
                </a:solidFill>
              </a:rPr>
            </a:br>
            <a:r>
              <a:rPr lang="en-US" altLang="en-US" sz="2400" b="1">
                <a:solidFill>
                  <a:srgbClr val="000000"/>
                </a:solidFill>
              </a:rPr>
              <a:t>are more at risk.</a:t>
            </a:r>
          </a:p>
        </p:txBody>
      </p:sp>
      <p:sp>
        <p:nvSpPr>
          <p:cNvPr id="34824" name="Rectangle 16"/>
          <p:cNvSpPr>
            <a:spLocks noChangeArrowheads="1"/>
          </p:cNvSpPr>
          <p:nvPr/>
        </p:nvSpPr>
        <p:spPr bwMode="auto">
          <a:xfrm>
            <a:off x="1600200" y="990600"/>
            <a:ext cx="1508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http://www.hadsa.org</a:t>
            </a:r>
            <a:r>
              <a:rPr lang="en-US" b="1">
                <a:solidFill>
                  <a:srgbClr val="CC0099"/>
                </a:solidFill>
                <a:latin typeface="Arial" charset="0"/>
              </a:rPr>
              <a:t>/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turner's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4751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04800" y="228600"/>
            <a:ext cx="5702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</a:rPr>
              <a:t>Turner syndrome = X0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5207000" y="0"/>
            <a:ext cx="3937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CC0099"/>
                </a:solidFill>
                <a:latin typeface="Arial" charset="0"/>
              </a:rPr>
              <a:t>http://medgen.genetics.utah.edu/photographs/diseases/high/611.gif</a:t>
            </a:r>
          </a:p>
        </p:txBody>
      </p:sp>
      <p:pic>
        <p:nvPicPr>
          <p:cNvPr id="36867" name="Picture 5" descr="6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2297113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304800" y="0"/>
            <a:ext cx="44211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</a:rPr>
              <a:t>Turner syndrome</a:t>
            </a:r>
          </a:p>
        </p:txBody>
      </p:sp>
      <p:sp>
        <p:nvSpPr>
          <p:cNvPr id="36869" name="Rectangle 10"/>
          <p:cNvSpPr>
            <a:spLocks noChangeArrowheads="1"/>
          </p:cNvSpPr>
          <p:nvPr/>
        </p:nvSpPr>
        <p:spPr bwMode="auto">
          <a:xfrm>
            <a:off x="228600" y="838200"/>
            <a:ext cx="68580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1 in 5000 births</a:t>
            </a:r>
          </a:p>
          <a:p>
            <a:endParaRPr lang="en-US" sz="2400" b="1"/>
          </a:p>
          <a:p>
            <a:r>
              <a:rPr lang="en-US" sz="2400" b="1"/>
              <a:t>Females have only one X chromosome</a:t>
            </a:r>
          </a:p>
          <a:p>
            <a:endParaRPr lang="en-US" sz="2400" b="1"/>
          </a:p>
          <a:p>
            <a:r>
              <a:rPr lang="en-US" sz="2400" b="1"/>
              <a:t>Small size</a:t>
            </a:r>
          </a:p>
          <a:p>
            <a:endParaRPr lang="en-US" sz="2400" b="1"/>
          </a:p>
          <a:p>
            <a:r>
              <a:rPr lang="en-US" sz="2400" b="1"/>
              <a:t>Slightly decreased intelligence</a:t>
            </a:r>
          </a:p>
          <a:p>
            <a:endParaRPr lang="en-US" sz="2400" b="1"/>
          </a:p>
          <a:p>
            <a:r>
              <a:rPr lang="en-US" sz="2400" b="1"/>
              <a:t>35% have heart abnormalities</a:t>
            </a:r>
          </a:p>
          <a:p>
            <a:endParaRPr lang="en-US" sz="2400" b="1"/>
          </a:p>
          <a:p>
            <a:r>
              <a:rPr lang="en-US" sz="2400" b="1"/>
              <a:t>1Hearing loss common</a:t>
            </a:r>
          </a:p>
          <a:p>
            <a:endParaRPr lang="en-US" sz="2400" b="1"/>
          </a:p>
          <a:p>
            <a:r>
              <a:rPr lang="en-US" sz="2400" b="1"/>
              <a:t>Broad chest</a:t>
            </a:r>
          </a:p>
          <a:p>
            <a:endParaRPr lang="en-US" sz="2400" b="1"/>
          </a:p>
          <a:p>
            <a:r>
              <a:rPr lang="en-US" sz="2400" b="1"/>
              <a:t>Reproductive organs don’t develop at puberty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kleinf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5"/>
          <a:stretch>
            <a:fillRect/>
          </a:stretch>
        </p:blipFill>
        <p:spPr bwMode="auto">
          <a:xfrm>
            <a:off x="228600" y="1371600"/>
            <a:ext cx="8610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231775" y="430213"/>
            <a:ext cx="6042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Klinefelter syndrome  XXy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228600" y="1066800"/>
            <a:ext cx="58674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1 in 2000 births live births</a:t>
            </a:r>
          </a:p>
          <a:p>
            <a:endParaRPr lang="en-US" sz="2400" b="1"/>
          </a:p>
          <a:p>
            <a:r>
              <a:rPr lang="en-US" sz="2400" b="1"/>
              <a:t>Males have extra X chromosomes</a:t>
            </a:r>
          </a:p>
          <a:p>
            <a:r>
              <a:rPr lang="en-US" sz="2400" b="1"/>
              <a:t>   (Can be XXy, XXXy, or XXXXy)</a:t>
            </a:r>
          </a:p>
          <a:p>
            <a:endParaRPr lang="en-US" sz="2400" b="1"/>
          </a:p>
          <a:p>
            <a:r>
              <a:rPr lang="en-US" sz="2400" b="1"/>
              <a:t>Taller than average</a:t>
            </a:r>
          </a:p>
          <a:p>
            <a:endParaRPr lang="en-US" sz="2400" b="1"/>
          </a:p>
          <a:p>
            <a:pPr lvl="1"/>
            <a:r>
              <a:rPr lang="en-US" altLang="en-US" sz="2400" b="1">
                <a:solidFill>
                  <a:srgbClr val="000000"/>
                </a:solidFill>
              </a:rPr>
              <a:t>These individuals have male sex organs, but are sterile.</a:t>
            </a:r>
            <a:br>
              <a:rPr lang="en-US" altLang="en-US" sz="2400" b="1">
                <a:solidFill>
                  <a:srgbClr val="000000"/>
                </a:solidFill>
              </a:rPr>
            </a:br>
            <a:endParaRPr lang="en-US" altLang="en-US" sz="2400" b="1">
              <a:solidFill>
                <a:srgbClr val="000000"/>
              </a:solidFill>
            </a:endParaRPr>
          </a:p>
          <a:p>
            <a:pPr lvl="1"/>
            <a:r>
              <a:rPr lang="en-US" altLang="en-US" sz="2400" b="1">
                <a:solidFill>
                  <a:srgbClr val="000000"/>
                </a:solidFill>
              </a:rPr>
              <a:t>There may be feminine characteristics, </a:t>
            </a:r>
            <a:br>
              <a:rPr lang="en-US" altLang="en-US" sz="2400" b="1">
                <a:solidFill>
                  <a:srgbClr val="000000"/>
                </a:solidFill>
              </a:rPr>
            </a:br>
            <a:r>
              <a:rPr lang="en-US" altLang="en-US" sz="2400" b="1">
                <a:solidFill>
                  <a:srgbClr val="000000"/>
                </a:solidFill>
              </a:rPr>
              <a:t>  but their intelligence is normal.</a:t>
            </a:r>
            <a:br>
              <a:rPr lang="en-US" altLang="en-US" sz="2400" b="1">
                <a:solidFill>
                  <a:srgbClr val="000000"/>
                </a:solidFill>
              </a:rPr>
            </a:br>
            <a:endParaRPr lang="en-US" sz="2400" b="1"/>
          </a:p>
          <a:p>
            <a:r>
              <a:rPr lang="en-US" sz="2400" b="1"/>
              <a:t>Usually not discovered until puberty </a:t>
            </a:r>
            <a:br>
              <a:rPr lang="en-US" sz="2400" b="1"/>
            </a:br>
            <a:r>
              <a:rPr lang="en-US" sz="2400" b="1"/>
              <a:t>     when don’t mature like peers</a:t>
            </a:r>
          </a:p>
        </p:txBody>
      </p:sp>
      <p:pic>
        <p:nvPicPr>
          <p:cNvPr id="38915" name="Picture 8" descr="slide0228_image11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5812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9"/>
          <p:cNvSpPr>
            <a:spLocks noChangeArrowheads="1"/>
          </p:cNvSpPr>
          <p:nvPr/>
        </p:nvSpPr>
        <p:spPr bwMode="auto">
          <a:xfrm>
            <a:off x="304800" y="107950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Klinefelter syndrome</a:t>
            </a:r>
          </a:p>
        </p:txBody>
      </p:sp>
      <p:sp>
        <p:nvSpPr>
          <p:cNvPr id="38917" name="Rectangle 10"/>
          <p:cNvSpPr>
            <a:spLocks noChangeArrowheads="1"/>
          </p:cNvSpPr>
          <p:nvPr/>
        </p:nvSpPr>
        <p:spPr bwMode="auto">
          <a:xfrm>
            <a:off x="3657600" y="0"/>
            <a:ext cx="5172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  <a:latin typeface="Arial" charset="0"/>
              </a:rPr>
              <a:t>http://www.akdeniz.edu.tr/tip/histoloji/embrders_dosyalar/slide0228_image1186.jpg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81000"/>
            <a:ext cx="8458200" cy="624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mtClean="0"/>
              <a:t>TRIPLE X syndrome (TRISOMY X)</a:t>
            </a:r>
          </a:p>
          <a:p>
            <a:r>
              <a:rPr lang="en-US" sz="2800" smtClean="0"/>
              <a:t>1 in 1000 females </a:t>
            </a:r>
          </a:p>
          <a:p>
            <a:r>
              <a:rPr lang="en-US" sz="2800" smtClean="0"/>
              <a:t>Tall stature (height) </a:t>
            </a:r>
          </a:p>
          <a:p>
            <a:r>
              <a:rPr lang="en-US" smtClean="0"/>
              <a:t>Normal IQ, but may be 10-15 points below siblings </a:t>
            </a:r>
            <a:endParaRPr lang="en-US" sz="2800" smtClean="0"/>
          </a:p>
          <a:p>
            <a:r>
              <a:rPr lang="en-US" sz="2800" smtClean="0"/>
              <a:t>Learning disabilities (70%): </a:t>
            </a:r>
          </a:p>
          <a:p>
            <a:r>
              <a:rPr lang="en-US" sz="2800" smtClean="0"/>
              <a:t>Speech and language delays (50%) </a:t>
            </a:r>
          </a:p>
          <a:p>
            <a:r>
              <a:rPr lang="en-US" sz="2800" smtClean="0"/>
              <a:t>Delayed motor skills: poor coordination, awkwardness, clumsiness </a:t>
            </a:r>
          </a:p>
          <a:p>
            <a:r>
              <a:rPr lang="en-US" sz="2800" smtClean="0"/>
              <a:t>Behavioral: introverted, </a:t>
            </a:r>
            <a:br>
              <a:rPr lang="en-US" sz="2800" smtClean="0"/>
            </a:br>
            <a:r>
              <a:rPr lang="en-US" sz="2800" smtClean="0"/>
              <a:t>difficulty with interpersonal relationships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28600"/>
            <a:ext cx="82296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mtClean="0"/>
              <a:t>Xyy Males (1 in 1000 males)</a:t>
            </a:r>
          </a:p>
          <a:p>
            <a:pPr>
              <a:buFontTx/>
              <a:buNone/>
            </a:pPr>
            <a:r>
              <a:rPr lang="en-US" smtClean="0"/>
              <a:t>    Causes no unusual physical features or medical problems. </a:t>
            </a:r>
          </a:p>
          <a:p>
            <a:pPr>
              <a:buFontTx/>
              <a:buNone/>
            </a:pPr>
            <a:r>
              <a:rPr lang="en-US" smtClean="0"/>
              <a:t>    Usually taller than average and several centimeters taller than their parents and siblings. </a:t>
            </a:r>
          </a:p>
          <a:p>
            <a:pPr>
              <a:buFontTx/>
              <a:buNone/>
            </a:pPr>
            <a:r>
              <a:rPr lang="en-US" smtClean="0"/>
              <a:t>	Most 47,XYY males have normal sexual development and usually have normal fertility. </a:t>
            </a:r>
          </a:p>
          <a:p>
            <a:pPr>
              <a:buFontTx/>
              <a:buNone/>
            </a:pPr>
            <a:r>
              <a:rPr lang="en-US" smtClean="0"/>
              <a:t>	Usually detected only during genetic analysis for another reason.</a:t>
            </a:r>
          </a:p>
          <a:p>
            <a:pPr>
              <a:buFontTx/>
              <a:buNone/>
            </a:pPr>
            <a:r>
              <a:rPr lang="en-US" smtClean="0"/>
              <a:t>	Increased risk for learning disabilities (50%)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WHAT’S THE DIFFERENCE?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In Prader-Willi missing piece of #15 was from father</a:t>
            </a:r>
          </a:p>
          <a:p>
            <a:endParaRPr lang="en-US" sz="2800" smtClean="0"/>
          </a:p>
          <a:p>
            <a:r>
              <a:rPr lang="en-US" sz="2800" smtClean="0"/>
              <a:t>In Angelman’s, missing piece of #15 was from the mother</a:t>
            </a:r>
          </a:p>
        </p:txBody>
      </p:sp>
      <p:pic>
        <p:nvPicPr>
          <p:cNvPr id="5124" name="Picture 4" descr="couple w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23955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0" y="56388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800"/>
              <a:t>How does a gene “remember” where it came from?</a:t>
            </a:r>
          </a:p>
        </p:txBody>
      </p:sp>
      <p:sp>
        <p:nvSpPr>
          <p:cNvPr id="477190" name="Text Box 6"/>
          <p:cNvSpPr txBox="1">
            <a:spLocks noChangeArrowheads="1"/>
          </p:cNvSpPr>
          <p:nvPr/>
        </p:nvSpPr>
        <p:spPr bwMode="auto">
          <a:xfrm>
            <a:off x="2133600" y="6172200"/>
            <a:ext cx="3481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400">
                <a:solidFill>
                  <a:srgbClr val="993366"/>
                </a:solidFill>
              </a:rPr>
              <a:t>GENOMIC IMPRINTING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>
            <p:ph type="body" sz="half" idx="2"/>
          </p:nvPr>
        </p:nvSpPr>
        <p:spPr bwMode="auto">
          <a:xfrm>
            <a:off x="304800" y="304800"/>
            <a:ext cx="8153400" cy="463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</a:pPr>
            <a:r>
              <a:rPr lang="en-US" altLang="en-US" sz="2600" smtClean="0">
                <a:solidFill>
                  <a:srgbClr val="000000"/>
                </a:solidFill>
              </a:rPr>
              <a:t>Organisms with more than two complete sets of chromosomes, have undergone </a:t>
            </a:r>
            <a:r>
              <a:rPr lang="en-US" altLang="en-US" sz="2600" b="1" smtClean="0">
                <a:solidFill>
                  <a:srgbClr val="000000"/>
                </a:solidFill>
              </a:rPr>
              <a:t>polypoidy</a:t>
            </a:r>
            <a:r>
              <a:rPr lang="en-US" altLang="en-US" sz="2600" smtClean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339933"/>
              </a:buClr>
            </a:pPr>
            <a:r>
              <a:rPr lang="en-US" altLang="en-US" sz="2600" smtClean="0">
                <a:solidFill>
                  <a:srgbClr val="000000"/>
                </a:solidFill>
              </a:rPr>
              <a:t>This may occur when a normal gamete fertilizes another gamete in which there has been nondisjunction of all its chromosomes.</a:t>
            </a:r>
          </a:p>
          <a:p>
            <a:pPr>
              <a:buClr>
                <a:srgbClr val="339933"/>
              </a:buClr>
            </a:pPr>
            <a:r>
              <a:rPr lang="en-US" altLang="en-US" sz="2600" smtClean="0">
                <a:solidFill>
                  <a:srgbClr val="000000"/>
                </a:solidFill>
              </a:rPr>
              <a:t>The resulting zygote would be </a:t>
            </a:r>
            <a:r>
              <a:rPr lang="en-US" altLang="en-US" sz="2600" b="1" i="1" smtClean="0">
                <a:solidFill>
                  <a:srgbClr val="000000"/>
                </a:solidFill>
              </a:rPr>
              <a:t>triploid</a:t>
            </a:r>
            <a:r>
              <a:rPr lang="en-US" altLang="en-US" sz="2600" smtClean="0">
                <a:solidFill>
                  <a:srgbClr val="000000"/>
                </a:solidFill>
              </a:rPr>
              <a:t> (3n).</a:t>
            </a:r>
          </a:p>
          <a:p>
            <a:pPr>
              <a:buClr>
                <a:srgbClr val="339933"/>
              </a:buClr>
            </a:pPr>
            <a:r>
              <a:rPr lang="en-US" altLang="en-US" sz="2600" smtClean="0">
                <a:solidFill>
                  <a:srgbClr val="000000"/>
                </a:solidFill>
              </a:rPr>
              <a:t>Alternatively, if a 2n zygote failed to divide after replicating its chromosomes, a </a:t>
            </a:r>
            <a:r>
              <a:rPr lang="en-US" altLang="en-US" sz="2600" b="1" i="1" smtClean="0">
                <a:solidFill>
                  <a:srgbClr val="000000"/>
                </a:solidFill>
              </a:rPr>
              <a:t>tetraploid</a:t>
            </a:r>
            <a:r>
              <a:rPr lang="en-US" altLang="en-US" sz="2600" smtClean="0">
                <a:solidFill>
                  <a:srgbClr val="000000"/>
                </a:solidFill>
              </a:rPr>
              <a:t> (4n) embryo would result from subsequent successful cycles of mitosis.  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200"/>
              <a:t>Copyright © 2002 Pearson Education, Inc., publishing as Benjamin Cummings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32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32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32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32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32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32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32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32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>
            <p:ph type="body" sz="half" idx="2"/>
          </p:nvPr>
        </p:nvSpPr>
        <p:spPr bwMode="auto">
          <a:xfrm>
            <a:off x="304800" y="228600"/>
            <a:ext cx="8534400" cy="325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</a:pPr>
            <a:r>
              <a:rPr lang="en-US" altLang="en-US" sz="2600" smtClean="0">
                <a:solidFill>
                  <a:srgbClr val="000000"/>
                </a:solidFill>
              </a:rPr>
              <a:t>Polyploidy is relatively common among plants and much less common among animals.</a:t>
            </a:r>
          </a:p>
          <a:p>
            <a:pPr>
              <a:buClr>
                <a:srgbClr val="339933"/>
              </a:buClr>
            </a:pPr>
            <a:r>
              <a:rPr lang="en-US" altLang="en-US" sz="2600" smtClean="0">
                <a:solidFill>
                  <a:srgbClr val="000000"/>
                </a:solidFill>
              </a:rPr>
              <a:t>Polyploids are more nearly normal in phenotype than aneuploids.</a:t>
            </a:r>
          </a:p>
          <a:p>
            <a:pPr>
              <a:buClr>
                <a:srgbClr val="339933"/>
              </a:buClr>
            </a:pPr>
            <a:r>
              <a:rPr lang="en-US" altLang="en-US" sz="2600" smtClean="0">
                <a:solidFill>
                  <a:srgbClr val="000000"/>
                </a:solidFill>
              </a:rPr>
              <a:t>One extra or missing chromosome apparently upsets the genetic balance during development more than does an entire extra set of chromosomes.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200"/>
              <a:t>Copyright © 2002 Pearson Education, Inc., publishing as Benjamin Cummings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1910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homolog alone o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86201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homolog alone o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838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 descr="homolog alone o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8064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" descr="y chromos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7" r="-6964"/>
          <a:stretch>
            <a:fillRect/>
          </a:stretch>
        </p:blipFill>
        <p:spPr bwMode="auto">
          <a:xfrm>
            <a:off x="6400800" y="4724400"/>
            <a:ext cx="609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9"/>
          <p:cNvSpPr>
            <a:spLocks noChangeArrowheads="1"/>
          </p:cNvSpPr>
          <p:nvPr/>
        </p:nvSpPr>
        <p:spPr bwMode="auto">
          <a:xfrm>
            <a:off x="304800" y="304800"/>
            <a:ext cx="84978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If having extra chromosomes causes genetic problems, </a:t>
            </a:r>
          </a:p>
          <a:p>
            <a:r>
              <a:rPr lang="en-US" sz="2800" b="1">
                <a:solidFill>
                  <a:schemeClr val="accent2"/>
                </a:solidFill>
              </a:rPr>
              <a:t>how come having two X chromosomes in females and </a:t>
            </a:r>
          </a:p>
          <a:p>
            <a:r>
              <a:rPr lang="en-US" sz="2800" b="1">
                <a:solidFill>
                  <a:schemeClr val="accent2"/>
                </a:solidFill>
              </a:rPr>
              <a:t>one X in males is not a problem?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X-chromosome Inactivation</a:t>
            </a:r>
          </a:p>
        </p:txBody>
      </p:sp>
      <p:pic>
        <p:nvPicPr>
          <p:cNvPr id="45059" name="Picture 5" descr="barr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29790" r="5556" b="10628"/>
          <a:stretch>
            <a:fillRect/>
          </a:stretch>
        </p:blipFill>
        <p:spPr bwMode="auto">
          <a:xfrm>
            <a:off x="304800" y="1676400"/>
            <a:ext cx="37338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5181600" y="6477000"/>
            <a:ext cx="3351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CC0099"/>
                </a:solidFill>
                <a:latin typeface="Arial" charset="0"/>
              </a:rPr>
              <a:t>http://fig.cox.miami.edu/~cmallery/150/gene/barr.htm</a:t>
            </a:r>
          </a:p>
        </p:txBody>
      </p:sp>
      <p:sp>
        <p:nvSpPr>
          <p:cNvPr id="45061" name="Rectangle 10"/>
          <p:cNvSpPr>
            <a:spLocks noChangeArrowheads="1"/>
          </p:cNvSpPr>
          <p:nvPr/>
        </p:nvSpPr>
        <p:spPr bwMode="auto">
          <a:xfrm>
            <a:off x="4191000" y="1828800"/>
            <a:ext cx="45624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/>
              <a:t>In female cells ONE </a:t>
            </a:r>
            <a:br>
              <a:rPr lang="en-US" sz="2800" b="1"/>
            </a:br>
            <a:r>
              <a:rPr lang="en-US" sz="2800" b="1"/>
              <a:t>X chromosome is randomly switched off</a:t>
            </a:r>
          </a:p>
          <a:p>
            <a:endParaRPr lang="en-US" sz="2800" b="1"/>
          </a:p>
          <a:p>
            <a:r>
              <a:rPr lang="en-US" sz="2800" b="1"/>
              <a:t>It condenses and forms a dense region in the nucleus called a </a:t>
            </a:r>
          </a:p>
          <a:p>
            <a:r>
              <a:rPr lang="en-US" sz="2800" b="1"/>
              <a:t>BARR BODY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28600" y="4448175"/>
            <a:ext cx="50720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</a:rPr>
              <a:t>FEMALE CATS:</a:t>
            </a:r>
            <a:br>
              <a:rPr lang="en-US" sz="3200" b="1">
                <a:latin typeface="Times New Roman" pitchFamily="18" charset="0"/>
              </a:rPr>
            </a:br>
            <a:r>
              <a:rPr lang="en-US" sz="3200" b="1">
                <a:latin typeface="Times New Roman" pitchFamily="18" charset="0"/>
              </a:rPr>
              <a:t>Female cat can have BOTH </a:t>
            </a:r>
          </a:p>
          <a:p>
            <a:pPr eaLnBrk="1" hangingPunct="1"/>
            <a:r>
              <a:rPr lang="en-US" sz="3200" b="1">
                <a:latin typeface="Times New Roman" pitchFamily="18" charset="0"/>
              </a:rPr>
              <a:t>black and orange spots</a:t>
            </a:r>
            <a:endParaRPr lang="en-US" sz="2800" b="1"/>
          </a:p>
        </p:txBody>
      </p:sp>
      <p:pic>
        <p:nvPicPr>
          <p:cNvPr id="46083" name="Picture 6" descr="mystra_cat_white_orange_black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3778250"/>
            <a:ext cx="206375" cy="169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3660775" y="6613525"/>
            <a:ext cx="548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CC0099"/>
                </a:solidFill>
                <a:latin typeface="Arial" charset="0"/>
              </a:rPr>
              <a:t>http://www.islandstrolling.com/mainland/peloponnes/photo/mystra_cat_white_orange_black.jpg</a:t>
            </a:r>
          </a:p>
        </p:txBody>
      </p:sp>
      <p:sp>
        <p:nvSpPr>
          <p:cNvPr id="46085" name="Rectangle 9"/>
          <p:cNvSpPr>
            <a:spLocks noChangeArrowheads="1"/>
          </p:cNvSpPr>
          <p:nvPr/>
        </p:nvSpPr>
        <p:spPr bwMode="auto">
          <a:xfrm>
            <a:off x="3962400" y="304800"/>
            <a:ext cx="51816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/>
              <a:t>In cats the gene that</a:t>
            </a:r>
          </a:p>
          <a:p>
            <a:r>
              <a:rPr lang="en-US" sz="3200" b="1"/>
              <a:t>controls color is carried on the X chromosome</a:t>
            </a:r>
            <a:br>
              <a:rPr lang="en-US" sz="3200" b="1"/>
            </a:br>
            <a:r>
              <a:rPr lang="en-US" sz="3200" b="1"/>
              <a:t/>
            </a:r>
            <a:br>
              <a:rPr lang="en-US" sz="3200" b="1"/>
            </a:br>
            <a:r>
              <a:rPr lang="en-US" sz="3200" b="1"/>
              <a:t>Tortoiseshell cats express different alleles in different cells</a:t>
            </a:r>
          </a:p>
        </p:txBody>
      </p:sp>
      <p:sp>
        <p:nvSpPr>
          <p:cNvPr id="46086" name="Rectangle 10"/>
          <p:cNvSpPr>
            <a:spLocks noChangeArrowheads="1"/>
          </p:cNvSpPr>
          <p:nvPr/>
        </p:nvSpPr>
        <p:spPr bwMode="auto">
          <a:xfrm>
            <a:off x="0" y="0"/>
            <a:ext cx="3552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</a:rPr>
              <a:t>CAT COLOR</a:t>
            </a:r>
          </a:p>
        </p:txBody>
      </p:sp>
      <p:pic>
        <p:nvPicPr>
          <p:cNvPr id="46087" name="Picture 12" descr="Kiisu3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2718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13"/>
          <p:cNvSpPr>
            <a:spLocks noChangeArrowheads="1"/>
          </p:cNvSpPr>
          <p:nvPr/>
        </p:nvSpPr>
        <p:spPr bwMode="auto">
          <a:xfrm>
            <a:off x="152400" y="685800"/>
            <a:ext cx="3889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  <a:latin typeface="Arial" charset="0"/>
              </a:rPr>
              <a:t>http://www.eagle.ca/~roda/RodMerArts/SwallowHill/Kiisu.html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127500" y="1295400"/>
            <a:ext cx="421481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</a:rPr>
              <a:t>MALE cats have only </a:t>
            </a:r>
          </a:p>
          <a:p>
            <a:pPr eaLnBrk="1" hangingPunct="1"/>
            <a:r>
              <a:rPr lang="en-US" sz="3200" b="1">
                <a:latin typeface="Times New Roman" pitchFamily="18" charset="0"/>
              </a:rPr>
              <a:t>one X chromosome, so </a:t>
            </a:r>
            <a:br>
              <a:rPr lang="en-US" sz="3200" b="1">
                <a:latin typeface="Times New Roman" pitchFamily="18" charset="0"/>
              </a:rPr>
            </a:br>
            <a:r>
              <a:rPr lang="en-US" sz="3200" b="1">
                <a:latin typeface="Times New Roman" pitchFamily="18" charset="0"/>
              </a:rPr>
              <a:t>they can only have </a:t>
            </a:r>
          </a:p>
          <a:p>
            <a:pPr eaLnBrk="1" hangingPunct="1"/>
            <a:r>
              <a:rPr lang="en-US" sz="3200" b="1">
                <a:latin typeface="Times New Roman" pitchFamily="18" charset="0"/>
              </a:rPr>
              <a:t>ONE COLOR of spots!</a:t>
            </a:r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228600" y="914400"/>
            <a:ext cx="3282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CC0099"/>
                </a:solidFill>
                <a:latin typeface="Arial" charset="0"/>
              </a:rPr>
              <a:t>http://ascensionparish.net/forum/messages/14/2493.jpg</a:t>
            </a:r>
          </a:p>
        </p:txBody>
      </p:sp>
      <p:pic>
        <p:nvPicPr>
          <p:cNvPr id="47108" name="Picture 7" descr="calicocats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10000" cy="371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365125" y="5130800"/>
            <a:ext cx="84772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sz="3200">
                <a:latin typeface="Comic Sans MS" pitchFamily="66" charset="0"/>
              </a:rPr>
              <a:t>THINK ABOUT IT?</a:t>
            </a:r>
          </a:p>
          <a:p>
            <a:pPr eaLnBrk="1" hangingPunct="1"/>
            <a:r>
              <a:rPr lang="en-US" sz="2800" b="1">
                <a:latin typeface="Comic Sans MS" pitchFamily="66" charset="0"/>
              </a:rPr>
              <a:t>How many colors of spots could a male cat with</a:t>
            </a:r>
          </a:p>
          <a:p>
            <a:pPr eaLnBrk="1" hangingPunct="1"/>
            <a:r>
              <a:rPr lang="en-US" sz="2800" b="1">
                <a:latin typeface="Comic Sans MS" pitchFamily="66" charset="0"/>
              </a:rPr>
              <a:t>Klinefelter syndrome have?</a:t>
            </a:r>
          </a:p>
        </p:txBody>
      </p:sp>
      <p:sp>
        <p:nvSpPr>
          <p:cNvPr id="47110" name="Rectangle 10"/>
          <p:cNvSpPr>
            <a:spLocks noChangeArrowheads="1"/>
          </p:cNvSpPr>
          <p:nvPr/>
        </p:nvSpPr>
        <p:spPr bwMode="auto">
          <a:xfrm>
            <a:off x="304800" y="152400"/>
            <a:ext cx="3552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</a:rPr>
              <a:t>CAT COLOR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>
            <p:ph type="body" sz="half" idx="2"/>
          </p:nvPr>
        </p:nvSpPr>
        <p:spPr bwMode="auto">
          <a:xfrm>
            <a:off x="2895600" y="228600"/>
            <a:ext cx="6248400" cy="425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altLang="en-US" sz="2600" smtClean="0">
                <a:solidFill>
                  <a:srgbClr val="000000"/>
                </a:solidFill>
              </a:rPr>
              <a:t>Prader-Willi syndrome- </a:t>
            </a:r>
            <a:br>
              <a:rPr lang="en-US" altLang="en-US" sz="2600" smtClean="0">
                <a:solidFill>
                  <a:srgbClr val="000000"/>
                </a:solidFill>
              </a:rPr>
            </a:br>
            <a:r>
              <a:rPr lang="en-US" sz="2600" smtClean="0"/>
              <a:t>Born floppy and pale; Mildly retarded;</a:t>
            </a:r>
            <a:br>
              <a:rPr lang="en-US" sz="2600" smtClean="0"/>
            </a:br>
            <a:r>
              <a:rPr lang="en-US" sz="2600" smtClean="0"/>
              <a:t>Obesity;|Tiny hands and feet; Short stature</a:t>
            </a:r>
            <a:br>
              <a:rPr lang="en-US" sz="2600" smtClean="0"/>
            </a:br>
            <a:r>
              <a:rPr lang="en-US" sz="2600" smtClean="0"/>
              <a:t>Underdeveloped sex organs, </a:t>
            </a:r>
            <a:br>
              <a:rPr lang="en-US" sz="2600" smtClean="0"/>
            </a:br>
            <a:r>
              <a:rPr lang="en-US" sz="2600" smtClean="0"/>
              <a:t>Spectacular temper tantrums especially if refused food</a:t>
            </a:r>
            <a:endParaRPr lang="en-US" altLang="en-US" sz="2600" smtClean="0">
              <a:solidFill>
                <a:srgbClr val="000000"/>
              </a:solidFill>
            </a:endParaRPr>
          </a:p>
          <a:p>
            <a:pPr>
              <a:buClr>
                <a:srgbClr val="339933"/>
              </a:buClr>
              <a:buFontTx/>
              <a:buNone/>
            </a:pPr>
            <a:r>
              <a:rPr lang="en-US" altLang="en-US" sz="2600" smtClean="0">
                <a:solidFill>
                  <a:srgbClr val="000000"/>
                </a:solidFill>
              </a:rPr>
              <a:t>Angelman syndrome -</a:t>
            </a:r>
            <a:br>
              <a:rPr lang="en-US" altLang="en-US" sz="2600" smtClean="0">
                <a:solidFill>
                  <a:srgbClr val="000000"/>
                </a:solidFill>
              </a:rPr>
            </a:br>
            <a:r>
              <a:rPr lang="en-US" altLang="en-US" sz="2600" smtClean="0">
                <a:solidFill>
                  <a:srgbClr val="000000"/>
                </a:solidFill>
              </a:rPr>
              <a:t>spontaneous laughter, jerky movements, </a:t>
            </a:r>
            <a:br>
              <a:rPr lang="en-US" altLang="en-US" sz="2600" smtClean="0">
                <a:solidFill>
                  <a:srgbClr val="000000"/>
                </a:solidFill>
              </a:rPr>
            </a:br>
            <a:r>
              <a:rPr lang="en-US" altLang="en-US" sz="2600" smtClean="0">
                <a:solidFill>
                  <a:srgbClr val="000000"/>
                </a:solidFill>
              </a:rPr>
              <a:t>severe retardation; and other motor and mental symptoms.</a:t>
            </a:r>
          </a:p>
        </p:txBody>
      </p:sp>
      <p:pic>
        <p:nvPicPr>
          <p:cNvPr id="48131" name="Picture 11" descr="victo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2431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2" descr="Angel_Header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 r="67857"/>
          <a:stretch>
            <a:fillRect/>
          </a:stretch>
        </p:blipFill>
        <p:spPr bwMode="auto">
          <a:xfrm>
            <a:off x="381000" y="2971800"/>
            <a:ext cx="2362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13"/>
          <p:cNvSpPr>
            <a:spLocks noChangeArrowheads="1"/>
          </p:cNvSpPr>
          <p:nvPr/>
        </p:nvSpPr>
        <p:spPr bwMode="auto">
          <a:xfrm>
            <a:off x="2971800" y="4800600"/>
            <a:ext cx="57324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Both missing same piece of chromosome #15</a:t>
            </a:r>
          </a:p>
          <a:p>
            <a:r>
              <a:rPr lang="en-US" sz="2400"/>
              <a:t>     Prader- Willi- paternal piece missing</a:t>
            </a:r>
            <a:br>
              <a:rPr lang="en-US" sz="2400"/>
            </a:br>
            <a:r>
              <a:rPr lang="en-US" sz="2400"/>
              <a:t>     Angelman – maternal piece missing</a:t>
            </a:r>
          </a:p>
          <a:p>
            <a:r>
              <a:rPr lang="en-US" sz="2400"/>
              <a:t> Difference is due to genomic imprinting</a:t>
            </a:r>
          </a:p>
        </p:txBody>
      </p:sp>
      <p:sp>
        <p:nvSpPr>
          <p:cNvPr id="48134" name="Rectangle 14"/>
          <p:cNvSpPr>
            <a:spLocks noChangeArrowheads="1"/>
          </p:cNvSpPr>
          <p:nvPr/>
        </p:nvSpPr>
        <p:spPr bwMode="auto">
          <a:xfrm>
            <a:off x="457200" y="5791200"/>
            <a:ext cx="2098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  <a:latin typeface="Arial" charset="0"/>
              </a:rPr>
              <a:t>http://www.angelman.org/angel</a:t>
            </a:r>
            <a:r>
              <a:rPr lang="en-US">
                <a:latin typeface="Arial" charset="0"/>
              </a:rPr>
              <a:t>/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5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5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0"/>
          <p:cNvSpPr>
            <a:spLocks noChangeArrowheads="1"/>
          </p:cNvSpPr>
          <p:nvPr/>
        </p:nvSpPr>
        <p:spPr bwMode="auto">
          <a:xfrm>
            <a:off x="228600" y="228600"/>
            <a:ext cx="89154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/>
              <a:t>GENOMIC IMPRINTING</a:t>
            </a:r>
          </a:p>
          <a:p>
            <a:pPr lvl="1"/>
            <a:r>
              <a:rPr lang="en-US" sz="2800" dirty="0"/>
              <a:t>Involves the silencing of certain genes that are “stamped” with an imprint during gamete production so same allele (maternal or paternal) is expressed in all body cells</a:t>
            </a:r>
          </a:p>
          <a:p>
            <a:pPr lvl="1">
              <a:buFontTx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Involves methylation (-CH</a:t>
            </a:r>
            <a:r>
              <a:rPr lang="en-US" sz="2800" baseline="-25000" dirty="0"/>
              <a:t>3</a:t>
            </a:r>
            <a:r>
              <a:rPr lang="en-US" sz="2800" dirty="0"/>
              <a:t>) (turns genes OFF)</a:t>
            </a:r>
          </a:p>
          <a:p>
            <a:pPr lvl="1"/>
            <a:r>
              <a:rPr lang="en-US" sz="2800" dirty="0"/>
              <a:t>or </a:t>
            </a:r>
            <a:r>
              <a:rPr lang="en-US" sz="2800" dirty="0" err="1"/>
              <a:t>demethylation</a:t>
            </a:r>
            <a:r>
              <a:rPr lang="en-US" sz="2800" dirty="0"/>
              <a:t> (turns genes </a:t>
            </a:r>
            <a:r>
              <a:rPr lang="en-US" sz="2800" dirty="0" smtClean="0"/>
              <a:t>on) of </a:t>
            </a:r>
            <a:r>
              <a:rPr lang="en-US" sz="2800" dirty="0"/>
              <a:t>cytosine </a:t>
            </a:r>
            <a:r>
              <a:rPr lang="en-US" sz="2800" dirty="0" smtClean="0"/>
              <a:t>nucleotides</a:t>
            </a:r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49155" name="Picture 48" descr="methylation%5B1%5D-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1529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49"/>
          <p:cNvSpPr>
            <a:spLocks noChangeArrowheads="1"/>
          </p:cNvSpPr>
          <p:nvPr/>
        </p:nvSpPr>
        <p:spPr bwMode="auto">
          <a:xfrm>
            <a:off x="3657600" y="6477000"/>
            <a:ext cx="5053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  <a:latin typeface="Arial" charset="0"/>
              </a:rPr>
              <a:t>http://www.scq.ubc.ca/wp-content/uploads/2006/08/methylation%5B1%5D-GIF.gif</a:t>
            </a:r>
          </a:p>
        </p:txBody>
      </p:sp>
      <p:sp>
        <p:nvSpPr>
          <p:cNvPr id="49157" name="Rectangle 59"/>
          <p:cNvSpPr>
            <a:spLocks noChangeArrowheads="1"/>
          </p:cNvSpPr>
          <p:nvPr/>
        </p:nvSpPr>
        <p:spPr bwMode="auto">
          <a:xfrm>
            <a:off x="4876800" y="3810000"/>
            <a:ext cx="403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</a:rPr>
              <a:t>Several hundred mammalian </a:t>
            </a:r>
          </a:p>
          <a:p>
            <a:r>
              <a:rPr lang="en-US" altLang="en-US" sz="2400">
                <a:solidFill>
                  <a:srgbClr val="000000"/>
                </a:solidFill>
              </a:rPr>
              <a:t>genes, many critical for </a:t>
            </a:r>
          </a:p>
          <a:p>
            <a:r>
              <a:rPr lang="en-US" altLang="en-US" sz="2400">
                <a:solidFill>
                  <a:srgbClr val="000000"/>
                </a:solidFill>
              </a:rPr>
              <a:t>development, may be subject </a:t>
            </a:r>
          </a:p>
          <a:p>
            <a:r>
              <a:rPr lang="en-US" altLang="en-US" sz="2400">
                <a:solidFill>
                  <a:srgbClr val="000000"/>
                </a:solidFill>
              </a:rPr>
              <a:t>to imprinting.</a:t>
            </a: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>
            <p:ph type="body" sz="half" idx="2"/>
          </p:nvPr>
        </p:nvSpPr>
        <p:spPr bwMode="auto">
          <a:xfrm>
            <a:off x="4572000" y="457200"/>
            <a:ext cx="4038600" cy="5235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</a:pPr>
            <a:r>
              <a:rPr lang="en-US" altLang="en-US" sz="2600" smtClean="0">
                <a:solidFill>
                  <a:srgbClr val="000000"/>
                </a:solidFill>
              </a:rPr>
              <a:t>In the new generation, both maternal and paternal imprints are apparently “erased” in gamete-producing cells.</a:t>
            </a:r>
          </a:p>
          <a:p>
            <a:pPr>
              <a:buClr>
                <a:srgbClr val="339933"/>
              </a:buClr>
            </a:pPr>
            <a:r>
              <a:rPr lang="en-US" altLang="en-US" sz="2600" smtClean="0">
                <a:solidFill>
                  <a:srgbClr val="000000"/>
                </a:solidFill>
              </a:rPr>
              <a:t>Then, all chromosomes are reimprinted according to the sex of the individual in which they reside.</a:t>
            </a:r>
          </a:p>
          <a:p>
            <a:pPr>
              <a:buClr>
                <a:srgbClr val="339933"/>
              </a:buClr>
            </a:pPr>
            <a:r>
              <a:rPr lang="en-US" altLang="en-US" sz="2600" smtClean="0">
                <a:solidFill>
                  <a:srgbClr val="000000"/>
                </a:solidFill>
              </a:rPr>
              <a:t>Imprinting is critical for normal development.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200"/>
              <a:t>Copyright © 2002 Pearson Education, Inc., publishing as Benjamin Cummings</a:t>
            </a: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609600" y="228600"/>
            <a:ext cx="357028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8"/>
          <p:cNvSpPr>
            <a:spLocks noChangeArrowheads="1"/>
          </p:cNvSpPr>
          <p:nvPr/>
        </p:nvSpPr>
        <p:spPr bwMode="auto">
          <a:xfrm>
            <a:off x="182563" y="152400"/>
            <a:ext cx="873283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Addition or removal or “methyl tags” may be</a:t>
            </a:r>
            <a:br>
              <a:rPr lang="en-US" sz="3200" dirty="0"/>
            </a:br>
            <a:r>
              <a:rPr lang="en-US" sz="3200" dirty="0"/>
              <a:t>influenced by environment               </a:t>
            </a:r>
          </a:p>
          <a:p>
            <a:pPr>
              <a:defRPr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/>
              <a:t>Twins start with same methyl tags but become </a:t>
            </a:r>
            <a:br>
              <a:rPr lang="en-US" sz="3200" dirty="0"/>
            </a:br>
            <a:r>
              <a:rPr lang="en-US" sz="3200" dirty="0"/>
              <a:t>       more different with age</a:t>
            </a:r>
          </a:p>
          <a:p>
            <a:pPr>
              <a:defRPr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/>
              <a:t>Agouti rats – changing diet of pregnant mom can change expression of genes</a:t>
            </a:r>
            <a:br>
              <a:rPr lang="en-US" sz="3200" dirty="0"/>
            </a:br>
            <a:r>
              <a:rPr lang="en-US" sz="3200" dirty="0"/>
              <a:t>                                                   </a:t>
            </a:r>
          </a:p>
        </p:txBody>
      </p:sp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182563" y="6519863"/>
            <a:ext cx="7924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http://www.precisionnutrition.com/wordpress/wp-content/uploads/2009/12/Figure-3-Agouti-mice.jpg</a:t>
            </a:r>
          </a:p>
        </p:txBody>
      </p:sp>
      <p:pic>
        <p:nvPicPr>
          <p:cNvPr id="51204" name="Picture 41" descr="http://www.precisionnutrition.com/wordpress/wp-content/uploads/2009/12/Figure-3-Agouti-m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08488"/>
            <a:ext cx="32766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2684463" y="4951413"/>
            <a:ext cx="1460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hlinkClick r:id="rId3"/>
              </a:rPr>
              <a:t>VIDEO</a:t>
            </a:r>
            <a:endParaRPr 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oetus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22748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495800" y="6613525"/>
            <a:ext cx="464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993366"/>
                </a:solidFill>
                <a:latin typeface="Comic Sans MS" pitchFamily="66" charset="0"/>
                <a:cs typeface="Times New Roman" pitchFamily="18" charset="0"/>
              </a:rPr>
              <a:t>http://www.biochem.arizona.edu/classes/bioc460/spring/rlm/genetics.jpeg</a:t>
            </a:r>
            <a:endParaRPr lang="en-US" sz="2400"/>
          </a:p>
        </p:txBody>
      </p:sp>
      <p:pic>
        <p:nvPicPr>
          <p:cNvPr id="6148" name="Picture 5" descr="http://rds.yahoo.com/_ylt=A9iby4bGEmpFXbwAqQejzbkF;_ylu=X3oDMTA4NDgyNWN0BHNlYwNwcm9m/SIG=12rguto93/EXP=1164665926/**http%3a/www.biochem.arizona.edu/classes/bioc460/spring/rlm/genetics.jpe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28289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4"/>
          <p:cNvSpPr>
            <a:spLocks noChangeArrowheads="1"/>
          </p:cNvSpPr>
          <p:nvPr/>
        </p:nvSpPr>
        <p:spPr bwMode="auto">
          <a:xfrm>
            <a:off x="457200" y="381000"/>
            <a:ext cx="7315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AP BIOLOGY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Chapter 15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Chromosomal Basis 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of Inheritance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8"/>
          <p:cNvSpPr>
            <a:spLocks noChangeArrowheads="1"/>
          </p:cNvSpPr>
          <p:nvPr/>
        </p:nvSpPr>
        <p:spPr bwMode="auto">
          <a:xfrm>
            <a:off x="182563" y="152400"/>
            <a:ext cx="8732837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SO WHAT?</a:t>
            </a:r>
            <a:br>
              <a:rPr lang="en-US" sz="3200" dirty="0"/>
            </a:br>
            <a:endParaRPr lang="en-US" sz="32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/>
              <a:t>Epigenetic therapy in future ????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/>
              <a:t>Can your choices affect your kids’ and grandkids’ </a:t>
            </a:r>
            <a:r>
              <a:rPr lang="en-US" sz="3200" dirty="0" err="1"/>
              <a:t>epigenome</a:t>
            </a:r>
            <a:r>
              <a:rPr lang="en-US" sz="3200" dirty="0"/>
              <a:t>?</a:t>
            </a:r>
            <a:br>
              <a:rPr lang="en-US" sz="3200" dirty="0"/>
            </a:br>
            <a:endParaRPr lang="en-US" sz="3200" dirty="0"/>
          </a:p>
          <a:p>
            <a:pPr>
              <a:defRPr/>
            </a:pPr>
            <a:endParaRPr lang="en-US" sz="3200" dirty="0"/>
          </a:p>
        </p:txBody>
      </p:sp>
      <p:pic>
        <p:nvPicPr>
          <p:cNvPr id="52227" name="Picture 2" descr="http://emilyscarenhealth.files.wordpress.com/2011/10/20070129_smo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429000"/>
            <a:ext cx="2857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161925" y="6276975"/>
            <a:ext cx="86963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http://www.naturepedic.com/blog/wp-content/uploads/2010/11/BPA_free_logo.jpg</a:t>
            </a:r>
          </a:p>
          <a:p>
            <a:r>
              <a:rPr lang="en-US"/>
              <a:t>http://www.knowabouthealth.com/wp-content/uploads/2010/06/mcdonalds_.jpg</a:t>
            </a:r>
          </a:p>
          <a:p>
            <a:r>
              <a:rPr lang="en-US"/>
              <a:t>http://emilyscarenhealth.wordpress.com/2011/10/04/attention-a-must-read-for-smokers/</a:t>
            </a:r>
          </a:p>
        </p:txBody>
      </p:sp>
      <p:pic>
        <p:nvPicPr>
          <p:cNvPr id="52229" name="Picture 4" descr="http://www.naturepedic.com/blog/wp-content/uploads/2010/11/BPA_free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98875"/>
            <a:ext cx="202406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8" descr="http://www.knowabouthealth.com/wp-content/uploads/2010/06/mcdonalds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576638"/>
            <a:ext cx="3429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>
            <p:ph type="body" sz="half" idx="2"/>
          </p:nvPr>
        </p:nvSpPr>
        <p:spPr bwMode="auto">
          <a:xfrm>
            <a:off x="228600" y="0"/>
            <a:ext cx="8229600" cy="648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  <a:buFontTx/>
              <a:buNone/>
            </a:pPr>
            <a:r>
              <a:rPr lang="en-US" altLang="en-US" sz="2600" b="1" smtClean="0">
                <a:solidFill>
                  <a:srgbClr val="000000"/>
                </a:solidFill>
              </a:rPr>
              <a:t>Fragile X syndrome</a:t>
            </a:r>
            <a:r>
              <a:rPr lang="en-US" altLang="en-US" sz="2600" smtClean="0">
                <a:solidFill>
                  <a:srgbClr val="000000"/>
                </a:solidFill>
              </a:rPr>
              <a:t>, which leads to various degrees of mental retardation, also appears to be subject to genomic imprinting.</a:t>
            </a:r>
          </a:p>
          <a:p>
            <a:pPr lvl="1">
              <a:buClr>
                <a:srgbClr val="339933"/>
              </a:buClr>
            </a:pPr>
            <a:r>
              <a:rPr lang="en-US" altLang="en-US" sz="2200" smtClean="0">
                <a:solidFill>
                  <a:srgbClr val="000000"/>
                </a:solidFill>
              </a:rPr>
              <a:t>This disorder is named for an abnormal X chromosome in which the tip hangs on by a thin thread of DNA.</a:t>
            </a:r>
          </a:p>
          <a:p>
            <a:pPr lvl="1">
              <a:buClr>
                <a:srgbClr val="339933"/>
              </a:buClr>
            </a:pPr>
            <a:endParaRPr lang="en-US" altLang="en-US" sz="2200" smtClean="0">
              <a:solidFill>
                <a:srgbClr val="000000"/>
              </a:solidFill>
            </a:endParaRPr>
          </a:p>
          <a:p>
            <a:pPr lvl="1">
              <a:buClr>
                <a:srgbClr val="339933"/>
              </a:buClr>
            </a:pPr>
            <a:endParaRPr lang="en-US" altLang="en-US" sz="2200" smtClean="0">
              <a:solidFill>
                <a:srgbClr val="000000"/>
              </a:solidFill>
            </a:endParaRPr>
          </a:p>
          <a:p>
            <a:pPr lvl="1">
              <a:buClr>
                <a:srgbClr val="339933"/>
              </a:buClr>
            </a:pPr>
            <a:r>
              <a:rPr lang="en-US" altLang="en-US" sz="2200" smtClean="0">
                <a:solidFill>
                  <a:srgbClr val="000000"/>
                </a:solidFill>
              </a:rPr>
              <a:t>This disorder affects one in every 1,500 males and one in every 2,500 females.</a:t>
            </a:r>
          </a:p>
          <a:p>
            <a:pPr>
              <a:buClr>
                <a:srgbClr val="339933"/>
              </a:buClr>
            </a:pPr>
            <a:r>
              <a:rPr lang="en-US" altLang="en-US" sz="2600" smtClean="0">
                <a:solidFill>
                  <a:srgbClr val="000000"/>
                </a:solidFill>
              </a:rPr>
              <a:t>Inheritance of fragile X is complex, but the syndrome is more common when the abnormal chromosome is inherited from the mother.</a:t>
            </a:r>
          </a:p>
          <a:p>
            <a:pPr lvl="1">
              <a:buClr>
                <a:srgbClr val="339933"/>
              </a:buClr>
            </a:pPr>
            <a:r>
              <a:rPr lang="en-US" altLang="en-US" sz="2200" smtClean="0">
                <a:solidFill>
                  <a:srgbClr val="000000"/>
                </a:solidFill>
              </a:rPr>
              <a:t>This is consistent with the higher frequency in males.</a:t>
            </a:r>
          </a:p>
          <a:p>
            <a:pPr lvl="1">
              <a:buClr>
                <a:srgbClr val="339933"/>
              </a:buClr>
            </a:pPr>
            <a:r>
              <a:rPr lang="en-US" altLang="en-US" sz="2200" smtClean="0">
                <a:solidFill>
                  <a:srgbClr val="000000"/>
                </a:solidFill>
              </a:rPr>
              <a:t>Imprinting by the mother somehow causes it.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524000" y="66294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200"/>
              <a:t>Slide Copyright © 2002 Pearson Education, Inc., publishing as Benjamin Cummings</a:t>
            </a:r>
          </a:p>
        </p:txBody>
      </p:sp>
      <p:sp>
        <p:nvSpPr>
          <p:cNvPr id="53252" name="Rectangle 11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53" name="Rectangle 1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3254" name="Picture 14" descr="Fig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4" b="50000"/>
          <a:stretch>
            <a:fillRect/>
          </a:stretch>
        </p:blipFill>
        <p:spPr bwMode="auto">
          <a:xfrm>
            <a:off x="1676400" y="2209800"/>
            <a:ext cx="5286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Rectangle 15"/>
          <p:cNvSpPr>
            <a:spLocks noChangeArrowheads="1"/>
          </p:cNvSpPr>
          <p:nvPr/>
        </p:nvSpPr>
        <p:spPr bwMode="auto">
          <a:xfrm>
            <a:off x="3429000" y="3124200"/>
            <a:ext cx="5538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  <a:latin typeface="Arial" charset="0"/>
              </a:rPr>
              <a:t>Image from: http://www.lakeforest.edu/images/userImages/eukaryon/Page_6605/Fig-1.jpg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9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9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9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9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9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9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9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9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9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79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79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79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79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79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EXTRANUCLEAR GENES</a:t>
            </a:r>
          </a:p>
        </p:txBody>
      </p:sp>
      <p:pic>
        <p:nvPicPr>
          <p:cNvPr id="542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9892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7"/>
          <p:cNvSpPr>
            <a:spLocks noChangeArrowheads="1"/>
          </p:cNvSpPr>
          <p:nvPr/>
        </p:nvSpPr>
        <p:spPr bwMode="auto">
          <a:xfrm>
            <a:off x="457200" y="1371600"/>
            <a:ext cx="8229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The inheritance of traits controlled by genes present in the chloroplasts or mitochondria</a:t>
            </a:r>
          </a:p>
          <a:p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Depends solely on the maternal parent </a:t>
            </a:r>
            <a:br>
              <a:rPr lang="en-US" sz="2400"/>
            </a:br>
            <a:r>
              <a:rPr lang="en-US" sz="2400"/>
              <a:t>because the zygote’s cytoplasm comes </a:t>
            </a:r>
            <a:br>
              <a:rPr lang="en-US" sz="2400"/>
            </a:br>
            <a:r>
              <a:rPr lang="en-US" sz="2400"/>
              <a:t>from the egg</a:t>
            </a: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441325" y="3927475"/>
            <a:ext cx="4806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400"/>
              <a:t>EX: Variegated leaves result from</a:t>
            </a:r>
            <a:br>
              <a:rPr lang="en-US" sz="2400"/>
            </a:br>
            <a:r>
              <a:rPr lang="en-US" sz="2400"/>
              <a:t>mutations in pigment genes located in</a:t>
            </a:r>
            <a:br>
              <a:rPr lang="en-US" sz="2400"/>
            </a:br>
            <a:r>
              <a:rPr lang="en-US" sz="2400"/>
              <a:t>plastids inherited from mother</a:t>
            </a:r>
          </a:p>
        </p:txBody>
      </p:sp>
      <p:sp>
        <p:nvSpPr>
          <p:cNvPr id="54278" name="Text Box 9"/>
          <p:cNvSpPr txBox="1">
            <a:spLocks noChangeArrowheads="1"/>
          </p:cNvSpPr>
          <p:nvPr/>
        </p:nvSpPr>
        <p:spPr bwMode="auto">
          <a:xfrm>
            <a:off x="1981200" y="6613525"/>
            <a:ext cx="6646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0099"/>
                </a:solidFill>
                <a:latin typeface="Arial" charset="0"/>
              </a:rPr>
              <a:t>Image from Biology; Campbell and Reece; Pearson Prentice Hall publishing as Benjamin Cummings © 2005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EXTRANUCLEAR GENES</a:t>
            </a:r>
          </a:p>
        </p:txBody>
      </p:sp>
      <p:pic>
        <p:nvPicPr>
          <p:cNvPr id="55299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47339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4953000" y="6477000"/>
            <a:ext cx="3916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  <a:latin typeface="Arial" charset="0"/>
              </a:rPr>
              <a:t>http://www.ncl.ac.uk/nnp/research/mrg/advice/inheritance.htm</a:t>
            </a:r>
          </a:p>
        </p:txBody>
      </p:sp>
      <p:sp>
        <p:nvSpPr>
          <p:cNvPr id="55301" name="Rectangle 10"/>
          <p:cNvSpPr>
            <a:spLocks noChangeArrowheads="1"/>
          </p:cNvSpPr>
          <p:nvPr/>
        </p:nvSpPr>
        <p:spPr bwMode="auto">
          <a:xfrm>
            <a:off x="152400" y="1676400"/>
            <a:ext cx="41148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Some diseases affecting the muscular and nervous systems are caused by defects in mitochondrial genes that prevent cells from making enough ATP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smtClean="0">
                <a:solidFill>
                  <a:schemeClr val="accent2"/>
                </a:solidFill>
              </a:rPr>
              <a:t>MITOCHONDRIAL DISEASES are RARE</a:t>
            </a:r>
          </a:p>
        </p:txBody>
      </p:sp>
      <p:sp>
        <p:nvSpPr>
          <p:cNvPr id="56323" name="Rectangle 6"/>
          <p:cNvSpPr>
            <a:spLocks noChangeArrowheads="1"/>
          </p:cNvSpPr>
          <p:nvPr/>
        </p:nvSpPr>
        <p:spPr bwMode="auto">
          <a:xfrm>
            <a:off x="228600" y="1295400"/>
            <a:ext cx="86868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Accumulation of mitochondrial mutations may play role in aging process, diabetes, heart disease, Alzheimer’s</a:t>
            </a:r>
          </a:p>
          <a:p>
            <a:endParaRPr lang="en-US" sz="2800"/>
          </a:p>
          <a:p>
            <a:pPr>
              <a:buFontTx/>
              <a:buChar char="•"/>
            </a:pPr>
            <a:r>
              <a:rPr lang="en-US" sz="2800"/>
              <a:t>EX: mitochondrial myopathy-</a:t>
            </a:r>
          </a:p>
          <a:p>
            <a:pPr lvl="1">
              <a:buFontTx/>
              <a:buChar char="•"/>
            </a:pPr>
            <a:r>
              <a:rPr lang="en-US" sz="2800"/>
              <a:t>weakness, intolerance of exercise, muscle deterioration</a:t>
            </a:r>
          </a:p>
          <a:p>
            <a:pPr lvl="1">
              <a:buFontTx/>
              <a:buChar char="•"/>
            </a:pPr>
            <a:endParaRPr lang="en-US" sz="2800"/>
          </a:p>
          <a:p>
            <a:pPr lvl="1"/>
            <a:endParaRPr lang="en-US" sz="2400"/>
          </a:p>
        </p:txBody>
      </p:sp>
      <p:pic>
        <p:nvPicPr>
          <p:cNvPr id="56324" name="Picture 9" descr="mitochond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7"/>
          <a:stretch>
            <a:fillRect/>
          </a:stretch>
        </p:blipFill>
        <p:spPr bwMode="auto">
          <a:xfrm>
            <a:off x="4191000" y="3581400"/>
            <a:ext cx="43053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10"/>
          <p:cNvSpPr>
            <a:spLocks noChangeArrowheads="1"/>
          </p:cNvSpPr>
          <p:nvPr/>
        </p:nvSpPr>
        <p:spPr bwMode="auto">
          <a:xfrm>
            <a:off x="3505200" y="6613525"/>
            <a:ext cx="5075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  <a:latin typeface="Arial" charset="0"/>
              </a:rPr>
              <a:t>http://employees.csbsju.edu/hjakubowski/classes/ch331/oxphos/mitochondria.gif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>
            <p:ph type="body" sz="half" idx="2"/>
          </p:nvPr>
        </p:nvSpPr>
        <p:spPr bwMode="auto">
          <a:xfrm>
            <a:off x="304800" y="228600"/>
            <a:ext cx="838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indent="-350838">
              <a:tabLst/>
            </a:pPr>
            <a:r>
              <a:rPr lang="en-US" sz="2600" smtClean="0"/>
              <a:t>Concept 15.1: Mendelian inheritance has its physical basis in the behavior of chromosomes</a:t>
            </a:r>
          </a:p>
          <a:p>
            <a:pPr marL="350838" indent="-350838">
              <a:tabLst/>
            </a:pPr>
            <a:r>
              <a:rPr lang="en-US" sz="2600" smtClean="0"/>
              <a:t>Several researchers proposed in the early 1900s that genes are located on chromosomes</a:t>
            </a:r>
          </a:p>
          <a:p>
            <a:pPr marL="350838" indent="-350838">
              <a:tabLst/>
            </a:pPr>
            <a:r>
              <a:rPr lang="en-US" sz="2600" smtClean="0"/>
              <a:t>The behavior of chromosomes during meiosis was said to account for Mendel’s laws of segregation and independent assortment</a:t>
            </a:r>
          </a:p>
        </p:txBody>
      </p:sp>
      <p:pic>
        <p:nvPicPr>
          <p:cNvPr id="7171" name="Picture 10" descr="crossingover movi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-354013" y="0"/>
            <a:ext cx="8507413" cy="6853238"/>
            <a:chOff x="830" y="797"/>
            <a:chExt cx="3716" cy="3265"/>
          </a:xfrm>
        </p:grpSpPr>
        <p:sp>
          <p:nvSpPr>
            <p:cNvPr id="8195" name="Text Box 5"/>
            <p:cNvSpPr txBox="1">
              <a:spLocks noChangeArrowheads="1"/>
            </p:cNvSpPr>
            <p:nvPr/>
          </p:nvSpPr>
          <p:spPr bwMode="auto">
            <a:xfrm>
              <a:off x="830" y="3901"/>
              <a:ext cx="54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kumimoji="1" lang="en-US" sz="1600" b="1">
                  <a:latin typeface="Arial" charset="0"/>
                  <a:sym typeface="Symbol" pitchFamily="18" charset="2"/>
                </a:rPr>
                <a:t>Figure 15.2</a:t>
              </a:r>
            </a:p>
          </p:txBody>
        </p:sp>
        <p:grpSp>
          <p:nvGrpSpPr>
            <p:cNvPr id="8196" name="Group 6"/>
            <p:cNvGrpSpPr>
              <a:grpSpLocks/>
            </p:cNvGrpSpPr>
            <p:nvPr/>
          </p:nvGrpSpPr>
          <p:grpSpPr bwMode="auto">
            <a:xfrm>
              <a:off x="1467" y="797"/>
              <a:ext cx="3079" cy="3240"/>
              <a:chOff x="1467" y="797"/>
              <a:chExt cx="3079" cy="3240"/>
            </a:xfrm>
          </p:grpSpPr>
          <p:pic>
            <p:nvPicPr>
              <p:cNvPr id="8197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5" y="797"/>
                <a:ext cx="3031" cy="3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8" name="Text Box 8"/>
              <p:cNvSpPr txBox="1">
                <a:spLocks noChangeArrowheads="1"/>
              </p:cNvSpPr>
              <p:nvPr/>
            </p:nvSpPr>
            <p:spPr bwMode="auto">
              <a:xfrm>
                <a:off x="2724" y="836"/>
                <a:ext cx="294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600">
                    <a:latin typeface="Arial" charset="0"/>
                  </a:rPr>
                  <a:t>Yellow-round</a:t>
                </a:r>
              </a:p>
              <a:p>
                <a:r>
                  <a:rPr kumimoji="1" lang="en-US" sz="600">
                    <a:latin typeface="Arial" charset="0"/>
                  </a:rPr>
                  <a:t>seeds (</a:t>
                </a:r>
                <a:r>
                  <a:rPr kumimoji="1" lang="en-US" sz="600" i="1">
                    <a:latin typeface="Arial" charset="0"/>
                  </a:rPr>
                  <a:t>YYRR</a:t>
                </a:r>
                <a:r>
                  <a:rPr kumimoji="1" lang="en-US" sz="600">
                    <a:latin typeface="Arial" charset="0"/>
                  </a:rPr>
                  <a:t>)</a:t>
                </a:r>
              </a:p>
            </p:txBody>
          </p:sp>
          <p:sp>
            <p:nvSpPr>
              <p:cNvPr id="8199" name="Text Box 9"/>
              <p:cNvSpPr txBox="1">
                <a:spLocks noChangeArrowheads="1"/>
              </p:cNvSpPr>
              <p:nvPr/>
            </p:nvSpPr>
            <p:spPr bwMode="auto">
              <a:xfrm>
                <a:off x="3447" y="840"/>
                <a:ext cx="308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600">
                    <a:latin typeface="Arial" charset="0"/>
                  </a:rPr>
                  <a:t>Green-wrinkled</a:t>
                </a:r>
              </a:p>
              <a:p>
                <a:r>
                  <a:rPr kumimoji="1" lang="en-US" sz="600">
                    <a:latin typeface="Arial" charset="0"/>
                  </a:rPr>
                  <a:t>seeds (</a:t>
                </a:r>
                <a:r>
                  <a:rPr kumimoji="1" lang="en-US" sz="600" i="1">
                    <a:latin typeface="Arial" charset="0"/>
                  </a:rPr>
                  <a:t>yyrr</a:t>
                </a:r>
                <a:r>
                  <a:rPr kumimoji="1" lang="en-US" sz="600">
                    <a:latin typeface="Arial" charset="0"/>
                  </a:rPr>
                  <a:t>)</a:t>
                </a:r>
              </a:p>
            </p:txBody>
          </p:sp>
          <p:sp>
            <p:nvSpPr>
              <p:cNvPr id="8200" name="Text Box 10"/>
              <p:cNvSpPr txBox="1">
                <a:spLocks noChangeArrowheads="1"/>
              </p:cNvSpPr>
              <p:nvPr/>
            </p:nvSpPr>
            <p:spPr bwMode="auto">
              <a:xfrm>
                <a:off x="2870" y="1221"/>
                <a:ext cx="202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b="1">
                    <a:latin typeface="Arial" charset="0"/>
                  </a:rPr>
                  <a:t>Meiosis</a:t>
                </a:r>
              </a:p>
            </p:txBody>
          </p:sp>
          <p:sp>
            <p:nvSpPr>
              <p:cNvPr id="8201" name="Text Box 11"/>
              <p:cNvSpPr txBox="1">
                <a:spLocks noChangeArrowheads="1"/>
              </p:cNvSpPr>
              <p:nvPr/>
            </p:nvSpPr>
            <p:spPr bwMode="auto">
              <a:xfrm>
                <a:off x="2850" y="1345"/>
                <a:ext cx="266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b="1">
                    <a:latin typeface="Arial" charset="0"/>
                  </a:rPr>
                  <a:t>Fertilization</a:t>
                </a:r>
              </a:p>
            </p:txBody>
          </p:sp>
          <p:sp>
            <p:nvSpPr>
              <p:cNvPr id="8202" name="Text Box 12"/>
              <p:cNvSpPr txBox="1">
                <a:spLocks noChangeArrowheads="1"/>
              </p:cNvSpPr>
              <p:nvPr/>
            </p:nvSpPr>
            <p:spPr bwMode="auto">
              <a:xfrm>
                <a:off x="2237" y="1437"/>
                <a:ext cx="216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>
                    <a:latin typeface="Arial" charset="0"/>
                  </a:rPr>
                  <a:t>Gametes</a:t>
                </a:r>
              </a:p>
            </p:txBody>
          </p:sp>
          <p:sp>
            <p:nvSpPr>
              <p:cNvPr id="8203" name="Text Box 13"/>
              <p:cNvSpPr txBox="1">
                <a:spLocks noChangeArrowheads="1"/>
              </p:cNvSpPr>
              <p:nvPr/>
            </p:nvSpPr>
            <p:spPr bwMode="auto">
              <a:xfrm>
                <a:off x="2955" y="1565"/>
                <a:ext cx="475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600">
                    <a:latin typeface="Arial" charset="0"/>
                  </a:rPr>
                  <a:t>All F</a:t>
                </a:r>
                <a:r>
                  <a:rPr kumimoji="1" lang="en-US" sz="600" baseline="-25000">
                    <a:latin typeface="Arial" charset="0"/>
                  </a:rPr>
                  <a:t>1</a:t>
                </a:r>
                <a:r>
                  <a:rPr kumimoji="1" lang="en-US" sz="600">
                    <a:latin typeface="Arial" charset="0"/>
                  </a:rPr>
                  <a:t> plants produce</a:t>
                </a:r>
              </a:p>
              <a:p>
                <a:r>
                  <a:rPr kumimoji="1" lang="en-US" sz="600">
                    <a:latin typeface="Arial" charset="0"/>
                  </a:rPr>
                  <a:t>yellow-round seeds (</a:t>
                </a:r>
                <a:r>
                  <a:rPr kumimoji="1" lang="en-US" sz="600" i="1">
                    <a:latin typeface="Arial" charset="0"/>
                  </a:rPr>
                  <a:t>YyRr</a:t>
                </a:r>
                <a:r>
                  <a:rPr kumimoji="1" lang="en-US" sz="600">
                    <a:latin typeface="Arial" charset="0"/>
                  </a:rPr>
                  <a:t>)</a:t>
                </a:r>
              </a:p>
            </p:txBody>
          </p:sp>
          <p:sp>
            <p:nvSpPr>
              <p:cNvPr id="8204" name="Text Box 14"/>
              <p:cNvSpPr txBox="1">
                <a:spLocks noChangeArrowheads="1"/>
              </p:cNvSpPr>
              <p:nvPr/>
            </p:nvSpPr>
            <p:spPr bwMode="auto">
              <a:xfrm>
                <a:off x="1540" y="810"/>
                <a:ext cx="287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b="1">
                    <a:latin typeface="Arial" charset="0"/>
                  </a:rPr>
                  <a:t>P Generation</a:t>
                </a:r>
              </a:p>
            </p:txBody>
          </p:sp>
          <p:sp>
            <p:nvSpPr>
              <p:cNvPr id="8205" name="Text Box 15"/>
              <p:cNvSpPr txBox="1">
                <a:spLocks noChangeArrowheads="1"/>
              </p:cNvSpPr>
              <p:nvPr/>
            </p:nvSpPr>
            <p:spPr bwMode="auto">
              <a:xfrm>
                <a:off x="1584" y="1850"/>
                <a:ext cx="298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b="1">
                    <a:latin typeface="Arial" charset="0"/>
                  </a:rPr>
                  <a:t>F</a:t>
                </a:r>
                <a:r>
                  <a:rPr kumimoji="1" lang="en-US" sz="600" b="1" baseline="-25000">
                    <a:latin typeface="Arial" charset="0"/>
                  </a:rPr>
                  <a:t>1</a:t>
                </a:r>
                <a:r>
                  <a:rPr kumimoji="1" lang="en-US" sz="600" b="1">
                    <a:latin typeface="Arial" charset="0"/>
                  </a:rPr>
                  <a:t> Generation</a:t>
                </a:r>
              </a:p>
            </p:txBody>
          </p:sp>
          <p:sp>
            <p:nvSpPr>
              <p:cNvPr id="8206" name="Text Box 16"/>
              <p:cNvSpPr txBox="1">
                <a:spLocks noChangeArrowheads="1"/>
              </p:cNvSpPr>
              <p:nvPr/>
            </p:nvSpPr>
            <p:spPr bwMode="auto">
              <a:xfrm>
                <a:off x="2874" y="2040"/>
                <a:ext cx="203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b="1">
                    <a:latin typeface="Arial" charset="0"/>
                  </a:rPr>
                  <a:t>Meiosis</a:t>
                </a:r>
              </a:p>
            </p:txBody>
          </p:sp>
          <p:sp>
            <p:nvSpPr>
              <p:cNvPr id="8207" name="Text Box 17"/>
              <p:cNvSpPr txBox="1">
                <a:spLocks noChangeArrowheads="1"/>
              </p:cNvSpPr>
              <p:nvPr/>
            </p:nvSpPr>
            <p:spPr bwMode="auto">
              <a:xfrm>
                <a:off x="2778" y="2256"/>
                <a:ext cx="327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>
                    <a:latin typeface="Arial" charset="0"/>
                  </a:rPr>
                  <a:t>Two equally</a:t>
                </a:r>
              </a:p>
              <a:p>
                <a:pPr algn="ctr"/>
                <a:r>
                  <a:rPr kumimoji="1" lang="en-US" sz="600">
                    <a:latin typeface="Arial" charset="0"/>
                  </a:rPr>
                  <a:t>probable</a:t>
                </a:r>
              </a:p>
              <a:p>
                <a:pPr algn="ctr"/>
                <a:r>
                  <a:rPr kumimoji="1" lang="en-US" sz="600">
                    <a:latin typeface="Arial" charset="0"/>
                  </a:rPr>
                  <a:t>arrangements</a:t>
                </a:r>
              </a:p>
              <a:p>
                <a:pPr algn="ctr"/>
                <a:r>
                  <a:rPr kumimoji="1" lang="en-US" sz="600">
                    <a:latin typeface="Arial" charset="0"/>
                  </a:rPr>
                  <a:t>of chromosomes</a:t>
                </a:r>
              </a:p>
              <a:p>
                <a:pPr algn="ctr"/>
                <a:r>
                  <a:rPr kumimoji="1" lang="en-US" sz="600">
                    <a:latin typeface="Arial" charset="0"/>
                  </a:rPr>
                  <a:t>at metaphase I</a:t>
                </a:r>
              </a:p>
            </p:txBody>
          </p:sp>
          <p:sp>
            <p:nvSpPr>
              <p:cNvPr id="8208" name="Text Box 18"/>
              <p:cNvSpPr txBox="1">
                <a:spLocks noChangeArrowheads="1"/>
              </p:cNvSpPr>
              <p:nvPr/>
            </p:nvSpPr>
            <p:spPr bwMode="auto">
              <a:xfrm>
                <a:off x="1663" y="2129"/>
                <a:ext cx="465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b="1">
                    <a:solidFill>
                      <a:schemeClr val="bg1"/>
                    </a:solidFill>
                    <a:latin typeface="Arial" charset="0"/>
                  </a:rPr>
                  <a:t>LAW OF SEGREGATION</a:t>
                </a:r>
              </a:p>
            </p:txBody>
          </p:sp>
          <p:sp>
            <p:nvSpPr>
              <p:cNvPr id="8209" name="Text Box 19"/>
              <p:cNvSpPr txBox="1">
                <a:spLocks noChangeArrowheads="1"/>
              </p:cNvSpPr>
              <p:nvPr/>
            </p:nvSpPr>
            <p:spPr bwMode="auto">
              <a:xfrm>
                <a:off x="3537" y="2133"/>
                <a:ext cx="701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600" b="1">
                    <a:solidFill>
                      <a:schemeClr val="bg1"/>
                    </a:solidFill>
                    <a:latin typeface="Arial" charset="0"/>
                  </a:rPr>
                  <a:t>LAW OF INDEPENDENT ASSORTMENT</a:t>
                </a:r>
              </a:p>
            </p:txBody>
          </p:sp>
          <p:sp>
            <p:nvSpPr>
              <p:cNvPr id="8210" name="Text Box 20"/>
              <p:cNvSpPr txBox="1">
                <a:spLocks noChangeArrowheads="1"/>
              </p:cNvSpPr>
              <p:nvPr/>
            </p:nvSpPr>
            <p:spPr bwMode="auto">
              <a:xfrm>
                <a:off x="2804" y="2648"/>
                <a:ext cx="250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>
                    <a:latin typeface="Arial" charset="0"/>
                  </a:rPr>
                  <a:t>Anaphase I</a:t>
                </a:r>
              </a:p>
            </p:txBody>
          </p:sp>
          <p:sp>
            <p:nvSpPr>
              <p:cNvPr id="8211" name="Text Box 21"/>
              <p:cNvSpPr txBox="1">
                <a:spLocks noChangeArrowheads="1"/>
              </p:cNvSpPr>
              <p:nvPr/>
            </p:nvSpPr>
            <p:spPr bwMode="auto">
              <a:xfrm>
                <a:off x="2842" y="3006"/>
                <a:ext cx="273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>
                    <a:latin typeface="Arial" charset="0"/>
                  </a:rPr>
                  <a:t>Metaphase II</a:t>
                </a:r>
              </a:p>
            </p:txBody>
          </p:sp>
          <p:sp>
            <p:nvSpPr>
              <p:cNvPr id="8212" name="Text Box 22"/>
              <p:cNvSpPr txBox="1">
                <a:spLocks noChangeArrowheads="1"/>
              </p:cNvSpPr>
              <p:nvPr/>
            </p:nvSpPr>
            <p:spPr bwMode="auto">
              <a:xfrm>
                <a:off x="2680" y="3720"/>
                <a:ext cx="591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b="1">
                    <a:latin typeface="Arial" charset="0"/>
                  </a:rPr>
                  <a:t>Fertilization among the F</a:t>
                </a:r>
                <a:r>
                  <a:rPr kumimoji="1" lang="en-US" sz="600" b="1" baseline="-25000">
                    <a:latin typeface="Arial" charset="0"/>
                  </a:rPr>
                  <a:t>1</a:t>
                </a:r>
                <a:r>
                  <a:rPr kumimoji="1" lang="en-US" sz="600" b="1">
                    <a:latin typeface="Arial" charset="0"/>
                  </a:rPr>
                  <a:t> plants</a:t>
                </a:r>
              </a:p>
            </p:txBody>
          </p:sp>
          <p:sp>
            <p:nvSpPr>
              <p:cNvPr id="8213" name="Text Box 23"/>
              <p:cNvSpPr txBox="1">
                <a:spLocks noChangeArrowheads="1"/>
              </p:cNvSpPr>
              <p:nvPr/>
            </p:nvSpPr>
            <p:spPr bwMode="auto">
              <a:xfrm>
                <a:off x="2530" y="3906"/>
                <a:ext cx="99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>
                    <a:latin typeface="Arial" charset="0"/>
                  </a:rPr>
                  <a:t>9</a:t>
                </a:r>
              </a:p>
            </p:txBody>
          </p:sp>
          <p:sp>
            <p:nvSpPr>
              <p:cNvPr id="8214" name="Text Box 24"/>
              <p:cNvSpPr txBox="1">
                <a:spLocks noChangeArrowheads="1"/>
              </p:cNvSpPr>
              <p:nvPr/>
            </p:nvSpPr>
            <p:spPr bwMode="auto">
              <a:xfrm>
                <a:off x="2729" y="3906"/>
                <a:ext cx="117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>
                    <a:latin typeface="Arial" charset="0"/>
                  </a:rPr>
                  <a:t>: 3</a:t>
                </a:r>
              </a:p>
            </p:txBody>
          </p:sp>
          <p:sp>
            <p:nvSpPr>
              <p:cNvPr id="8215" name="Text Box 25"/>
              <p:cNvSpPr txBox="1">
                <a:spLocks noChangeArrowheads="1"/>
              </p:cNvSpPr>
              <p:nvPr/>
            </p:nvSpPr>
            <p:spPr bwMode="auto">
              <a:xfrm>
                <a:off x="2939" y="3916"/>
                <a:ext cx="117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>
                    <a:latin typeface="Arial" charset="0"/>
                  </a:rPr>
                  <a:t>: 3</a:t>
                </a:r>
              </a:p>
            </p:txBody>
          </p:sp>
          <p:sp>
            <p:nvSpPr>
              <p:cNvPr id="8216" name="Text Box 26"/>
              <p:cNvSpPr txBox="1">
                <a:spLocks noChangeArrowheads="1"/>
              </p:cNvSpPr>
              <p:nvPr/>
            </p:nvSpPr>
            <p:spPr bwMode="auto">
              <a:xfrm>
                <a:off x="3109" y="3916"/>
                <a:ext cx="117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>
                    <a:latin typeface="Arial" charset="0"/>
                  </a:rPr>
                  <a:t>: 1</a:t>
                </a:r>
              </a:p>
            </p:txBody>
          </p:sp>
          <p:sp>
            <p:nvSpPr>
              <p:cNvPr id="8217" name="Text Box 27"/>
              <p:cNvSpPr txBox="1">
                <a:spLocks noChangeArrowheads="1"/>
              </p:cNvSpPr>
              <p:nvPr/>
            </p:nvSpPr>
            <p:spPr bwMode="auto">
              <a:xfrm>
                <a:off x="1953" y="3545"/>
                <a:ext cx="99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>
                    <a:latin typeface="Arial" charset="0"/>
                  </a:rPr>
                  <a:t>1</a:t>
                </a:r>
              </a:p>
              <a:p>
                <a:pPr algn="ctr"/>
                <a:r>
                  <a:rPr kumimoji="1" lang="en-US" sz="600">
                    <a:latin typeface="Arial" charset="0"/>
                  </a:rPr>
                  <a:t>4</a:t>
                </a:r>
              </a:p>
            </p:txBody>
          </p:sp>
          <p:sp>
            <p:nvSpPr>
              <p:cNvPr id="8218" name="Text Box 28"/>
              <p:cNvSpPr txBox="1">
                <a:spLocks noChangeArrowheads="1"/>
              </p:cNvSpPr>
              <p:nvPr/>
            </p:nvSpPr>
            <p:spPr bwMode="auto">
              <a:xfrm>
                <a:off x="2578" y="3548"/>
                <a:ext cx="100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>
                    <a:latin typeface="Arial" charset="0"/>
                  </a:rPr>
                  <a:t>1</a:t>
                </a:r>
              </a:p>
              <a:p>
                <a:pPr algn="ctr"/>
                <a:r>
                  <a:rPr kumimoji="1" lang="en-US" sz="600">
                    <a:latin typeface="Arial" charset="0"/>
                  </a:rPr>
                  <a:t>4</a:t>
                </a:r>
              </a:p>
            </p:txBody>
          </p:sp>
          <p:sp>
            <p:nvSpPr>
              <p:cNvPr id="8219" name="Text Box 29"/>
              <p:cNvSpPr txBox="1">
                <a:spLocks noChangeArrowheads="1"/>
              </p:cNvSpPr>
              <p:nvPr/>
            </p:nvSpPr>
            <p:spPr bwMode="auto">
              <a:xfrm>
                <a:off x="3206" y="3549"/>
                <a:ext cx="99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>
                    <a:latin typeface="Arial" charset="0"/>
                  </a:rPr>
                  <a:t>1</a:t>
                </a:r>
              </a:p>
              <a:p>
                <a:pPr algn="ctr"/>
                <a:r>
                  <a:rPr kumimoji="1" lang="en-US" sz="600">
                    <a:latin typeface="Arial" charset="0"/>
                  </a:rPr>
                  <a:t>4</a:t>
                </a:r>
              </a:p>
            </p:txBody>
          </p:sp>
          <p:sp>
            <p:nvSpPr>
              <p:cNvPr id="8220" name="Text Box 30"/>
              <p:cNvSpPr txBox="1">
                <a:spLocks noChangeArrowheads="1"/>
              </p:cNvSpPr>
              <p:nvPr/>
            </p:nvSpPr>
            <p:spPr bwMode="auto">
              <a:xfrm>
                <a:off x="3823" y="3545"/>
                <a:ext cx="99" cy="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>
                    <a:latin typeface="Arial" charset="0"/>
                  </a:rPr>
                  <a:t>1</a:t>
                </a:r>
              </a:p>
              <a:p>
                <a:pPr algn="ctr"/>
                <a:r>
                  <a:rPr kumimoji="1" lang="en-US" sz="600">
                    <a:latin typeface="Arial" charset="0"/>
                  </a:rPr>
                  <a:t>4</a:t>
                </a:r>
              </a:p>
            </p:txBody>
          </p:sp>
          <p:sp>
            <p:nvSpPr>
              <p:cNvPr id="8221" name="Text Box 31"/>
              <p:cNvSpPr txBox="1">
                <a:spLocks noChangeArrowheads="1"/>
              </p:cNvSpPr>
              <p:nvPr/>
            </p:nvSpPr>
            <p:spPr bwMode="auto">
              <a:xfrm>
                <a:off x="2010" y="3568"/>
                <a:ext cx="127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YR</a:t>
                </a:r>
              </a:p>
            </p:txBody>
          </p:sp>
          <p:sp>
            <p:nvSpPr>
              <p:cNvPr id="8222" name="Text Box 32"/>
              <p:cNvSpPr txBox="1">
                <a:spLocks noChangeArrowheads="1"/>
              </p:cNvSpPr>
              <p:nvPr/>
            </p:nvSpPr>
            <p:spPr bwMode="auto">
              <a:xfrm>
                <a:off x="2640" y="3559"/>
                <a:ext cx="108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yr</a:t>
                </a:r>
              </a:p>
            </p:txBody>
          </p:sp>
          <p:sp>
            <p:nvSpPr>
              <p:cNvPr id="8223" name="Text Box 33"/>
              <p:cNvSpPr txBox="1">
                <a:spLocks noChangeArrowheads="1"/>
              </p:cNvSpPr>
              <p:nvPr/>
            </p:nvSpPr>
            <p:spPr bwMode="auto">
              <a:xfrm>
                <a:off x="3264" y="3563"/>
                <a:ext cx="108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yr</a:t>
                </a:r>
              </a:p>
            </p:txBody>
          </p:sp>
          <p:sp>
            <p:nvSpPr>
              <p:cNvPr id="8224" name="Text Box 34"/>
              <p:cNvSpPr txBox="1">
                <a:spLocks noChangeArrowheads="1"/>
              </p:cNvSpPr>
              <p:nvPr/>
            </p:nvSpPr>
            <p:spPr bwMode="auto">
              <a:xfrm>
                <a:off x="3880" y="3563"/>
                <a:ext cx="122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yR</a:t>
                </a:r>
              </a:p>
            </p:txBody>
          </p:sp>
          <p:sp>
            <p:nvSpPr>
              <p:cNvPr id="8225" name="Text Box 35"/>
              <p:cNvSpPr txBox="1">
                <a:spLocks noChangeArrowheads="1"/>
              </p:cNvSpPr>
              <p:nvPr/>
            </p:nvSpPr>
            <p:spPr bwMode="auto">
              <a:xfrm>
                <a:off x="1543" y="3382"/>
                <a:ext cx="216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>
                    <a:latin typeface="Arial" charset="0"/>
                  </a:rPr>
                  <a:t>Gametes</a:t>
                </a:r>
              </a:p>
            </p:txBody>
          </p:sp>
          <p:sp>
            <p:nvSpPr>
              <p:cNvPr id="8226" name="Text Box 36"/>
              <p:cNvSpPr txBox="1">
                <a:spLocks noChangeArrowheads="1"/>
              </p:cNvSpPr>
              <p:nvPr/>
            </p:nvSpPr>
            <p:spPr bwMode="auto">
              <a:xfrm>
                <a:off x="2617" y="953"/>
                <a:ext cx="103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27" name="Text Box 37"/>
              <p:cNvSpPr txBox="1">
                <a:spLocks noChangeArrowheads="1"/>
              </p:cNvSpPr>
              <p:nvPr/>
            </p:nvSpPr>
            <p:spPr bwMode="auto">
              <a:xfrm>
                <a:off x="2655" y="1046"/>
                <a:ext cx="105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28" name="Text Box 38"/>
              <p:cNvSpPr txBox="1">
                <a:spLocks noChangeArrowheads="1"/>
              </p:cNvSpPr>
              <p:nvPr/>
            </p:nvSpPr>
            <p:spPr bwMode="auto">
              <a:xfrm>
                <a:off x="2572" y="1037"/>
                <a:ext cx="105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29" name="Text Box 39"/>
              <p:cNvSpPr txBox="1">
                <a:spLocks noChangeArrowheads="1"/>
              </p:cNvSpPr>
              <p:nvPr/>
            </p:nvSpPr>
            <p:spPr bwMode="auto">
              <a:xfrm>
                <a:off x="2488" y="1051"/>
                <a:ext cx="103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30" name="Text Box 40"/>
              <p:cNvSpPr txBox="1">
                <a:spLocks noChangeArrowheads="1"/>
              </p:cNvSpPr>
              <p:nvPr/>
            </p:nvSpPr>
            <p:spPr bwMode="auto">
              <a:xfrm>
                <a:off x="3332" y="941"/>
                <a:ext cx="97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31" name="Text Box 41"/>
              <p:cNvSpPr txBox="1">
                <a:spLocks noChangeArrowheads="1"/>
              </p:cNvSpPr>
              <p:nvPr/>
            </p:nvSpPr>
            <p:spPr bwMode="auto">
              <a:xfrm>
                <a:off x="3376" y="1051"/>
                <a:ext cx="92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32" name="Text Box 42"/>
              <p:cNvSpPr txBox="1">
                <a:spLocks noChangeArrowheads="1"/>
              </p:cNvSpPr>
              <p:nvPr/>
            </p:nvSpPr>
            <p:spPr bwMode="auto">
              <a:xfrm>
                <a:off x="3292" y="972"/>
                <a:ext cx="91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33" name="Text Box 43"/>
              <p:cNvSpPr txBox="1">
                <a:spLocks noChangeArrowheads="1"/>
              </p:cNvSpPr>
              <p:nvPr/>
            </p:nvSpPr>
            <p:spPr bwMode="auto">
              <a:xfrm>
                <a:off x="3223" y="1077"/>
                <a:ext cx="97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34" name="Text Box 44"/>
              <p:cNvSpPr txBox="1">
                <a:spLocks noChangeArrowheads="1"/>
              </p:cNvSpPr>
              <p:nvPr/>
            </p:nvSpPr>
            <p:spPr bwMode="auto">
              <a:xfrm>
                <a:off x="2527" y="1408"/>
                <a:ext cx="105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35" name="Text Box 45"/>
              <p:cNvSpPr txBox="1">
                <a:spLocks noChangeArrowheads="1"/>
              </p:cNvSpPr>
              <p:nvPr/>
            </p:nvSpPr>
            <p:spPr bwMode="auto">
              <a:xfrm>
                <a:off x="2601" y="1402"/>
                <a:ext cx="102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36" name="Text Box 46"/>
              <p:cNvSpPr txBox="1">
                <a:spLocks noChangeArrowheads="1"/>
              </p:cNvSpPr>
              <p:nvPr/>
            </p:nvSpPr>
            <p:spPr bwMode="auto">
              <a:xfrm>
                <a:off x="3232" y="1394"/>
                <a:ext cx="97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37" name="Text Box 47"/>
              <p:cNvSpPr txBox="1">
                <a:spLocks noChangeArrowheads="1"/>
              </p:cNvSpPr>
              <p:nvPr/>
            </p:nvSpPr>
            <p:spPr bwMode="auto">
              <a:xfrm>
                <a:off x="3347" y="1394"/>
                <a:ext cx="92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38" name="Text Box 48"/>
              <p:cNvSpPr txBox="1">
                <a:spLocks noChangeArrowheads="1"/>
              </p:cNvSpPr>
              <p:nvPr/>
            </p:nvSpPr>
            <p:spPr bwMode="auto">
              <a:xfrm>
                <a:off x="2734" y="1795"/>
                <a:ext cx="104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39" name="Text Box 49"/>
              <p:cNvSpPr txBox="1">
                <a:spLocks noChangeArrowheads="1"/>
              </p:cNvSpPr>
              <p:nvPr/>
            </p:nvSpPr>
            <p:spPr bwMode="auto">
              <a:xfrm>
                <a:off x="2860" y="1841"/>
                <a:ext cx="97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40" name="Text Box 50"/>
              <p:cNvSpPr txBox="1">
                <a:spLocks noChangeArrowheads="1"/>
              </p:cNvSpPr>
              <p:nvPr/>
            </p:nvSpPr>
            <p:spPr bwMode="auto">
              <a:xfrm>
                <a:off x="2756" y="1968"/>
                <a:ext cx="102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41" name="Text Box 51"/>
              <p:cNvSpPr txBox="1">
                <a:spLocks noChangeArrowheads="1"/>
              </p:cNvSpPr>
              <p:nvPr/>
            </p:nvSpPr>
            <p:spPr bwMode="auto">
              <a:xfrm>
                <a:off x="2741" y="1887"/>
                <a:ext cx="92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42" name="Text Box 52"/>
              <p:cNvSpPr txBox="1">
                <a:spLocks noChangeArrowheads="1"/>
              </p:cNvSpPr>
              <p:nvPr/>
            </p:nvSpPr>
            <p:spPr bwMode="auto">
              <a:xfrm>
                <a:off x="3091" y="1806"/>
                <a:ext cx="105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43" name="Text Box 53"/>
              <p:cNvSpPr txBox="1">
                <a:spLocks noChangeArrowheads="1"/>
              </p:cNvSpPr>
              <p:nvPr/>
            </p:nvSpPr>
            <p:spPr bwMode="auto">
              <a:xfrm>
                <a:off x="3219" y="1852"/>
                <a:ext cx="97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44" name="Text Box 54"/>
              <p:cNvSpPr txBox="1">
                <a:spLocks noChangeArrowheads="1"/>
              </p:cNvSpPr>
              <p:nvPr/>
            </p:nvSpPr>
            <p:spPr bwMode="auto">
              <a:xfrm>
                <a:off x="3116" y="1979"/>
                <a:ext cx="103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45" name="Text Box 55"/>
              <p:cNvSpPr txBox="1">
                <a:spLocks noChangeArrowheads="1"/>
              </p:cNvSpPr>
              <p:nvPr/>
            </p:nvSpPr>
            <p:spPr bwMode="auto">
              <a:xfrm>
                <a:off x="3098" y="1897"/>
                <a:ext cx="92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46" name="Text Box 56"/>
              <p:cNvSpPr txBox="1">
                <a:spLocks noChangeArrowheads="1"/>
              </p:cNvSpPr>
              <p:nvPr/>
            </p:nvSpPr>
            <p:spPr bwMode="auto">
              <a:xfrm>
                <a:off x="2470" y="2163"/>
                <a:ext cx="105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47" name="Text Box 57"/>
              <p:cNvSpPr txBox="1">
                <a:spLocks noChangeArrowheads="1"/>
              </p:cNvSpPr>
              <p:nvPr/>
            </p:nvSpPr>
            <p:spPr bwMode="auto">
              <a:xfrm>
                <a:off x="2472" y="2358"/>
                <a:ext cx="103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48" name="Text Box 58"/>
              <p:cNvSpPr txBox="1">
                <a:spLocks noChangeArrowheads="1"/>
              </p:cNvSpPr>
              <p:nvPr/>
            </p:nvSpPr>
            <p:spPr bwMode="auto">
              <a:xfrm>
                <a:off x="2605" y="2161"/>
                <a:ext cx="91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49" name="Text Box 59"/>
              <p:cNvSpPr txBox="1">
                <a:spLocks noChangeArrowheads="1"/>
              </p:cNvSpPr>
              <p:nvPr/>
            </p:nvSpPr>
            <p:spPr bwMode="auto">
              <a:xfrm>
                <a:off x="2606" y="2363"/>
                <a:ext cx="97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50" name="Text Box 60"/>
              <p:cNvSpPr txBox="1">
                <a:spLocks noChangeArrowheads="1"/>
              </p:cNvSpPr>
              <p:nvPr/>
            </p:nvSpPr>
            <p:spPr bwMode="auto">
              <a:xfrm>
                <a:off x="3227" y="2156"/>
                <a:ext cx="92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51" name="Text Box 61"/>
              <p:cNvSpPr txBox="1">
                <a:spLocks noChangeArrowheads="1"/>
              </p:cNvSpPr>
              <p:nvPr/>
            </p:nvSpPr>
            <p:spPr bwMode="auto">
              <a:xfrm>
                <a:off x="3353" y="2156"/>
                <a:ext cx="104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52" name="Text Box 62"/>
              <p:cNvSpPr txBox="1">
                <a:spLocks noChangeArrowheads="1"/>
              </p:cNvSpPr>
              <p:nvPr/>
            </p:nvSpPr>
            <p:spPr bwMode="auto">
              <a:xfrm>
                <a:off x="3232" y="2358"/>
                <a:ext cx="103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53" name="Text Box 63"/>
              <p:cNvSpPr txBox="1">
                <a:spLocks noChangeArrowheads="1"/>
              </p:cNvSpPr>
              <p:nvPr/>
            </p:nvSpPr>
            <p:spPr bwMode="auto">
              <a:xfrm>
                <a:off x="3364" y="2353"/>
                <a:ext cx="97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54" name="Text Box 64"/>
              <p:cNvSpPr txBox="1">
                <a:spLocks noChangeArrowheads="1"/>
              </p:cNvSpPr>
              <p:nvPr/>
            </p:nvSpPr>
            <p:spPr bwMode="auto">
              <a:xfrm>
                <a:off x="2210" y="2536"/>
                <a:ext cx="104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55" name="Text Box 65"/>
              <p:cNvSpPr txBox="1">
                <a:spLocks noChangeArrowheads="1"/>
              </p:cNvSpPr>
              <p:nvPr/>
            </p:nvSpPr>
            <p:spPr bwMode="auto">
              <a:xfrm>
                <a:off x="2198" y="2754"/>
                <a:ext cx="103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56" name="Text Box 66"/>
              <p:cNvSpPr txBox="1">
                <a:spLocks noChangeArrowheads="1"/>
              </p:cNvSpPr>
              <p:nvPr/>
            </p:nvSpPr>
            <p:spPr bwMode="auto">
              <a:xfrm>
                <a:off x="2366" y="2535"/>
                <a:ext cx="92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57" name="Text Box 67"/>
              <p:cNvSpPr txBox="1">
                <a:spLocks noChangeArrowheads="1"/>
              </p:cNvSpPr>
              <p:nvPr/>
            </p:nvSpPr>
            <p:spPr bwMode="auto">
              <a:xfrm>
                <a:off x="2394" y="2751"/>
                <a:ext cx="97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58" name="Text Box 68"/>
              <p:cNvSpPr txBox="1">
                <a:spLocks noChangeArrowheads="1"/>
              </p:cNvSpPr>
              <p:nvPr/>
            </p:nvSpPr>
            <p:spPr bwMode="auto">
              <a:xfrm>
                <a:off x="1934" y="2929"/>
                <a:ext cx="104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59" name="Text Box 69"/>
              <p:cNvSpPr txBox="1">
                <a:spLocks noChangeArrowheads="1"/>
              </p:cNvSpPr>
              <p:nvPr/>
            </p:nvSpPr>
            <p:spPr bwMode="auto">
              <a:xfrm>
                <a:off x="1925" y="3112"/>
                <a:ext cx="102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60" name="Text Box 70"/>
              <p:cNvSpPr txBox="1">
                <a:spLocks noChangeArrowheads="1"/>
              </p:cNvSpPr>
              <p:nvPr/>
            </p:nvSpPr>
            <p:spPr bwMode="auto">
              <a:xfrm>
                <a:off x="1794" y="3319"/>
                <a:ext cx="103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61" name="Text Box 71"/>
              <p:cNvSpPr txBox="1">
                <a:spLocks noChangeArrowheads="1"/>
              </p:cNvSpPr>
              <p:nvPr/>
            </p:nvSpPr>
            <p:spPr bwMode="auto">
              <a:xfrm>
                <a:off x="1886" y="3414"/>
                <a:ext cx="104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62" name="Text Box 72"/>
              <p:cNvSpPr txBox="1">
                <a:spLocks noChangeArrowheads="1"/>
              </p:cNvSpPr>
              <p:nvPr/>
            </p:nvSpPr>
            <p:spPr bwMode="auto">
              <a:xfrm>
                <a:off x="2092" y="3407"/>
                <a:ext cx="104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63" name="Text Box 73"/>
              <p:cNvSpPr txBox="1">
                <a:spLocks noChangeArrowheads="1"/>
              </p:cNvSpPr>
              <p:nvPr/>
            </p:nvSpPr>
            <p:spPr bwMode="auto">
              <a:xfrm>
                <a:off x="2200" y="3309"/>
                <a:ext cx="102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64" name="Text Box 74"/>
              <p:cNvSpPr txBox="1">
                <a:spLocks noChangeArrowheads="1"/>
              </p:cNvSpPr>
              <p:nvPr/>
            </p:nvSpPr>
            <p:spPr bwMode="auto">
              <a:xfrm>
                <a:off x="2653" y="2915"/>
                <a:ext cx="92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65" name="Text Box 75"/>
              <p:cNvSpPr txBox="1">
                <a:spLocks noChangeArrowheads="1"/>
              </p:cNvSpPr>
              <p:nvPr/>
            </p:nvSpPr>
            <p:spPr bwMode="auto">
              <a:xfrm>
                <a:off x="2664" y="3112"/>
                <a:ext cx="97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66" name="Text Box 76"/>
              <p:cNvSpPr txBox="1">
                <a:spLocks noChangeArrowheads="1"/>
              </p:cNvSpPr>
              <p:nvPr/>
            </p:nvSpPr>
            <p:spPr bwMode="auto">
              <a:xfrm>
                <a:off x="3180" y="2918"/>
                <a:ext cx="92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67" name="Text Box 77"/>
              <p:cNvSpPr txBox="1">
                <a:spLocks noChangeArrowheads="1"/>
              </p:cNvSpPr>
              <p:nvPr/>
            </p:nvSpPr>
            <p:spPr bwMode="auto">
              <a:xfrm>
                <a:off x="3187" y="3117"/>
                <a:ext cx="97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68" name="Text Box 78"/>
              <p:cNvSpPr txBox="1">
                <a:spLocks noChangeArrowheads="1"/>
              </p:cNvSpPr>
              <p:nvPr/>
            </p:nvSpPr>
            <p:spPr bwMode="auto">
              <a:xfrm>
                <a:off x="3899" y="2934"/>
                <a:ext cx="105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69" name="Text Box 79"/>
              <p:cNvSpPr txBox="1">
                <a:spLocks noChangeArrowheads="1"/>
              </p:cNvSpPr>
              <p:nvPr/>
            </p:nvSpPr>
            <p:spPr bwMode="auto">
              <a:xfrm>
                <a:off x="3896" y="3116"/>
                <a:ext cx="97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70" name="Text Box 80"/>
              <p:cNvSpPr txBox="1">
                <a:spLocks noChangeArrowheads="1"/>
              </p:cNvSpPr>
              <p:nvPr/>
            </p:nvSpPr>
            <p:spPr bwMode="auto">
              <a:xfrm>
                <a:off x="2402" y="3405"/>
                <a:ext cx="92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71" name="Text Box 81"/>
              <p:cNvSpPr txBox="1">
                <a:spLocks noChangeArrowheads="1"/>
              </p:cNvSpPr>
              <p:nvPr/>
            </p:nvSpPr>
            <p:spPr bwMode="auto">
              <a:xfrm>
                <a:off x="2499" y="3291"/>
                <a:ext cx="103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72" name="Text Box 82"/>
              <p:cNvSpPr txBox="1">
                <a:spLocks noChangeArrowheads="1"/>
              </p:cNvSpPr>
              <p:nvPr/>
            </p:nvSpPr>
            <p:spPr bwMode="auto">
              <a:xfrm>
                <a:off x="2831" y="3412"/>
                <a:ext cx="92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73" name="Text Box 83"/>
              <p:cNvSpPr txBox="1">
                <a:spLocks noChangeArrowheads="1"/>
              </p:cNvSpPr>
              <p:nvPr/>
            </p:nvSpPr>
            <p:spPr bwMode="auto">
              <a:xfrm>
                <a:off x="2805" y="3327"/>
                <a:ext cx="103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74" name="Text Box 84"/>
              <p:cNvSpPr txBox="1">
                <a:spLocks noChangeArrowheads="1"/>
              </p:cNvSpPr>
              <p:nvPr/>
            </p:nvSpPr>
            <p:spPr bwMode="auto">
              <a:xfrm>
                <a:off x="3031" y="3426"/>
                <a:ext cx="92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75" name="Text Box 85"/>
              <p:cNvSpPr txBox="1">
                <a:spLocks noChangeArrowheads="1"/>
              </p:cNvSpPr>
              <p:nvPr/>
            </p:nvSpPr>
            <p:spPr bwMode="auto">
              <a:xfrm>
                <a:off x="3128" y="3312"/>
                <a:ext cx="103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76" name="Text Box 86"/>
              <p:cNvSpPr txBox="1">
                <a:spLocks noChangeArrowheads="1"/>
              </p:cNvSpPr>
              <p:nvPr/>
            </p:nvSpPr>
            <p:spPr bwMode="auto">
              <a:xfrm>
                <a:off x="3421" y="3426"/>
                <a:ext cx="92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77" name="Text Box 87"/>
              <p:cNvSpPr txBox="1">
                <a:spLocks noChangeArrowheads="1"/>
              </p:cNvSpPr>
              <p:nvPr/>
            </p:nvSpPr>
            <p:spPr bwMode="auto">
              <a:xfrm>
                <a:off x="3408" y="3324"/>
                <a:ext cx="103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78" name="Text Box 88"/>
              <p:cNvSpPr txBox="1">
                <a:spLocks noChangeArrowheads="1"/>
              </p:cNvSpPr>
              <p:nvPr/>
            </p:nvSpPr>
            <p:spPr bwMode="auto">
              <a:xfrm>
                <a:off x="3696" y="3418"/>
                <a:ext cx="151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79" name="Text Box 89"/>
              <p:cNvSpPr txBox="1">
                <a:spLocks noChangeArrowheads="1"/>
              </p:cNvSpPr>
              <p:nvPr/>
            </p:nvSpPr>
            <p:spPr bwMode="auto">
              <a:xfrm>
                <a:off x="3768" y="3327"/>
                <a:ext cx="97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80" name="Text Box 90"/>
              <p:cNvSpPr txBox="1">
                <a:spLocks noChangeArrowheads="1"/>
              </p:cNvSpPr>
              <p:nvPr/>
            </p:nvSpPr>
            <p:spPr bwMode="auto">
              <a:xfrm>
                <a:off x="3991" y="3430"/>
                <a:ext cx="105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81" name="Text Box 91"/>
              <p:cNvSpPr txBox="1">
                <a:spLocks noChangeArrowheads="1"/>
              </p:cNvSpPr>
              <p:nvPr/>
            </p:nvSpPr>
            <p:spPr bwMode="auto">
              <a:xfrm>
                <a:off x="4042" y="3312"/>
                <a:ext cx="97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82" name="Text Box 92"/>
              <p:cNvSpPr txBox="1">
                <a:spLocks noChangeArrowheads="1"/>
              </p:cNvSpPr>
              <p:nvPr/>
            </p:nvSpPr>
            <p:spPr bwMode="auto">
              <a:xfrm>
                <a:off x="3625" y="2536"/>
                <a:ext cx="104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83" name="Text Box 93"/>
              <p:cNvSpPr txBox="1">
                <a:spLocks noChangeArrowheads="1"/>
              </p:cNvSpPr>
              <p:nvPr/>
            </p:nvSpPr>
            <p:spPr bwMode="auto">
              <a:xfrm>
                <a:off x="3643" y="2758"/>
                <a:ext cx="97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84" name="Text Box 94"/>
              <p:cNvSpPr txBox="1">
                <a:spLocks noChangeArrowheads="1"/>
              </p:cNvSpPr>
              <p:nvPr/>
            </p:nvSpPr>
            <p:spPr bwMode="auto">
              <a:xfrm>
                <a:off x="3471" y="2543"/>
                <a:ext cx="91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8285" name="Text Box 95"/>
              <p:cNvSpPr txBox="1">
                <a:spLocks noChangeArrowheads="1"/>
              </p:cNvSpPr>
              <p:nvPr/>
            </p:nvSpPr>
            <p:spPr bwMode="auto">
              <a:xfrm>
                <a:off x="3459" y="2763"/>
                <a:ext cx="102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i="1">
                    <a:latin typeface="Arial" charset="0"/>
                  </a:rPr>
                  <a:t>Y</a:t>
                </a:r>
              </a:p>
            </p:txBody>
          </p:sp>
          <p:sp>
            <p:nvSpPr>
              <p:cNvPr id="8286" name="Text Box 96"/>
              <p:cNvSpPr txBox="1">
                <a:spLocks noChangeArrowheads="1"/>
              </p:cNvSpPr>
              <p:nvPr/>
            </p:nvSpPr>
            <p:spPr bwMode="auto">
              <a:xfrm>
                <a:off x="1572" y="3682"/>
                <a:ext cx="298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/>
                <a:r>
                  <a:rPr kumimoji="1" lang="en-US" sz="600" b="1">
                    <a:latin typeface="Arial" charset="0"/>
                  </a:rPr>
                  <a:t>F</a:t>
                </a:r>
                <a:r>
                  <a:rPr kumimoji="1" lang="en-US" sz="600" b="1" baseline="-25000">
                    <a:latin typeface="Arial" charset="0"/>
                  </a:rPr>
                  <a:t>2</a:t>
                </a:r>
                <a:r>
                  <a:rPr kumimoji="1" lang="en-US" sz="600" b="1">
                    <a:latin typeface="Arial" charset="0"/>
                  </a:rPr>
                  <a:t> Generation</a:t>
                </a:r>
              </a:p>
            </p:txBody>
          </p:sp>
          <p:sp>
            <p:nvSpPr>
              <p:cNvPr id="8287" name="Text Box 97"/>
              <p:cNvSpPr txBox="1">
                <a:spLocks noChangeArrowheads="1"/>
              </p:cNvSpPr>
              <p:nvPr/>
            </p:nvSpPr>
            <p:spPr bwMode="auto">
              <a:xfrm>
                <a:off x="1467" y="908"/>
                <a:ext cx="1010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600">
                    <a:latin typeface="Arial" charset="0"/>
                  </a:rPr>
                  <a:t>Starting with two true-breeding pea plants,</a:t>
                </a:r>
              </a:p>
              <a:p>
                <a:r>
                  <a:rPr kumimoji="1" lang="en-US" sz="600">
                    <a:latin typeface="Arial" charset="0"/>
                  </a:rPr>
                  <a:t>we follow two genes through the F</a:t>
                </a:r>
                <a:r>
                  <a:rPr kumimoji="1" lang="en-US" sz="600" baseline="-25000">
                    <a:latin typeface="Arial" charset="0"/>
                  </a:rPr>
                  <a:t>1</a:t>
                </a:r>
                <a:r>
                  <a:rPr kumimoji="1" lang="en-US" sz="600">
                    <a:latin typeface="Arial" charset="0"/>
                  </a:rPr>
                  <a:t> and F</a:t>
                </a:r>
                <a:r>
                  <a:rPr kumimoji="1" lang="en-US" sz="600" baseline="-25000">
                    <a:latin typeface="Arial" charset="0"/>
                  </a:rPr>
                  <a:t>2</a:t>
                </a:r>
                <a:r>
                  <a:rPr kumimoji="1" lang="en-US" sz="600">
                    <a:latin typeface="Arial" charset="0"/>
                  </a:rPr>
                  <a:t> </a:t>
                </a:r>
              </a:p>
              <a:p>
                <a:r>
                  <a:rPr kumimoji="1" lang="en-US" sz="600">
                    <a:latin typeface="Arial" charset="0"/>
                  </a:rPr>
                  <a:t>generations. The two genes specify seed </a:t>
                </a:r>
              </a:p>
              <a:p>
                <a:r>
                  <a:rPr kumimoji="1" lang="en-US" sz="600">
                    <a:latin typeface="Arial" charset="0"/>
                  </a:rPr>
                  <a:t>color (allele </a:t>
                </a:r>
                <a:r>
                  <a:rPr kumimoji="1" lang="en-US" sz="600" i="1">
                    <a:latin typeface="Arial" charset="0"/>
                  </a:rPr>
                  <a:t>Y</a:t>
                </a:r>
                <a:r>
                  <a:rPr kumimoji="1" lang="en-US" sz="600">
                    <a:latin typeface="Arial" charset="0"/>
                  </a:rPr>
                  <a:t> for yellow and allele </a:t>
                </a:r>
                <a:r>
                  <a:rPr kumimoji="1" lang="en-US" sz="600" i="1">
                    <a:latin typeface="Arial" charset="0"/>
                  </a:rPr>
                  <a:t>y</a:t>
                </a:r>
                <a:r>
                  <a:rPr kumimoji="1" lang="en-US" sz="600">
                    <a:latin typeface="Arial" charset="0"/>
                  </a:rPr>
                  <a:t> for</a:t>
                </a:r>
              </a:p>
              <a:p>
                <a:r>
                  <a:rPr kumimoji="1" lang="en-US" sz="600">
                    <a:latin typeface="Arial" charset="0"/>
                  </a:rPr>
                  <a:t>green) and seed shape (allele </a:t>
                </a:r>
                <a:r>
                  <a:rPr kumimoji="1" lang="en-US" sz="600" i="1">
                    <a:latin typeface="Arial" charset="0"/>
                  </a:rPr>
                  <a:t>R</a:t>
                </a:r>
                <a:r>
                  <a:rPr kumimoji="1" lang="en-US" sz="600">
                    <a:latin typeface="Arial" charset="0"/>
                  </a:rPr>
                  <a:t> for round </a:t>
                </a:r>
              </a:p>
              <a:p>
                <a:r>
                  <a:rPr kumimoji="1" lang="en-US" sz="600">
                    <a:latin typeface="Arial" charset="0"/>
                  </a:rPr>
                  <a:t>and allele </a:t>
                </a:r>
                <a:r>
                  <a:rPr kumimoji="1" lang="en-US" sz="600" i="1">
                    <a:latin typeface="Arial" charset="0"/>
                  </a:rPr>
                  <a:t>r</a:t>
                </a:r>
                <a:r>
                  <a:rPr kumimoji="1" lang="en-US" sz="600">
                    <a:latin typeface="Arial" charset="0"/>
                  </a:rPr>
                  <a:t> for wrinkled). These two genes are </a:t>
                </a:r>
              </a:p>
              <a:p>
                <a:r>
                  <a:rPr kumimoji="1" lang="en-US" sz="600">
                    <a:latin typeface="Arial" charset="0"/>
                  </a:rPr>
                  <a:t>on different chromosomes. (Peas have seven </a:t>
                </a:r>
              </a:p>
              <a:p>
                <a:r>
                  <a:rPr kumimoji="1" lang="en-US" sz="600">
                    <a:latin typeface="Arial" charset="0"/>
                  </a:rPr>
                  <a:t>chromosome pairs, but only two pairs are </a:t>
                </a:r>
              </a:p>
              <a:p>
                <a:r>
                  <a:rPr kumimoji="1" lang="en-US" sz="600">
                    <a:latin typeface="Arial" charset="0"/>
                  </a:rPr>
                  <a:t>illustrated here.)</a:t>
                </a:r>
              </a:p>
            </p:txBody>
          </p:sp>
          <p:sp>
            <p:nvSpPr>
              <p:cNvPr id="8288" name="Text Box 98"/>
              <p:cNvSpPr txBox="1">
                <a:spLocks noChangeArrowheads="1"/>
              </p:cNvSpPr>
              <p:nvPr/>
            </p:nvSpPr>
            <p:spPr bwMode="auto">
              <a:xfrm>
                <a:off x="1556" y="2518"/>
                <a:ext cx="528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kumimoji="1" lang="en-US" sz="600">
                    <a:latin typeface="Arial" charset="0"/>
                  </a:rPr>
                  <a:t>The </a:t>
                </a:r>
                <a:r>
                  <a:rPr kumimoji="1" lang="en-US" sz="600" i="1">
                    <a:latin typeface="Arial" charset="0"/>
                  </a:rPr>
                  <a:t>R</a:t>
                </a:r>
                <a:r>
                  <a:rPr kumimoji="1" lang="en-US" sz="600">
                    <a:latin typeface="Arial" charset="0"/>
                  </a:rPr>
                  <a:t> and </a:t>
                </a:r>
                <a:r>
                  <a:rPr kumimoji="1" lang="en-US" sz="600" i="1">
                    <a:latin typeface="Arial" charset="0"/>
                  </a:rPr>
                  <a:t>r</a:t>
                </a:r>
                <a:r>
                  <a:rPr kumimoji="1" lang="en-US" sz="600">
                    <a:latin typeface="Arial" charset="0"/>
                  </a:rPr>
                  <a:t> alleles segregate </a:t>
                </a:r>
              </a:p>
              <a:p>
                <a:r>
                  <a:rPr kumimoji="1" lang="en-US" sz="600">
                    <a:latin typeface="Arial" charset="0"/>
                  </a:rPr>
                  <a:t>at anaphase I, yielding </a:t>
                </a:r>
              </a:p>
              <a:p>
                <a:r>
                  <a:rPr kumimoji="1" lang="en-US" sz="600">
                    <a:latin typeface="Arial" charset="0"/>
                  </a:rPr>
                  <a:t>two types of daughter </a:t>
                </a:r>
              </a:p>
              <a:p>
                <a:r>
                  <a:rPr kumimoji="1" lang="en-US" sz="600">
                    <a:latin typeface="Arial" charset="0"/>
                  </a:rPr>
                  <a:t>cells  for this locus.</a:t>
                </a:r>
              </a:p>
            </p:txBody>
          </p:sp>
          <p:grpSp>
            <p:nvGrpSpPr>
              <p:cNvPr id="8289" name="Group 99"/>
              <p:cNvGrpSpPr>
                <a:grpSpLocks/>
              </p:cNvGrpSpPr>
              <p:nvPr/>
            </p:nvGrpSpPr>
            <p:grpSpPr bwMode="auto">
              <a:xfrm>
                <a:off x="1515" y="2497"/>
                <a:ext cx="99" cy="87"/>
                <a:chOff x="1180" y="2342"/>
                <a:chExt cx="98" cy="93"/>
              </a:xfrm>
            </p:grpSpPr>
            <p:sp>
              <p:nvSpPr>
                <p:cNvPr id="8314" name="AutoShape 100"/>
                <p:cNvSpPr>
                  <a:spLocks noChangeArrowheads="1"/>
                </p:cNvSpPr>
                <p:nvPr/>
              </p:nvSpPr>
              <p:spPr bwMode="auto">
                <a:xfrm>
                  <a:off x="1200" y="2352"/>
                  <a:ext cx="69" cy="69"/>
                </a:xfrm>
                <a:prstGeom prst="flowChartConnector">
                  <a:avLst/>
                </a:pr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8315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1180" y="2342"/>
                  <a:ext cx="98" cy="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pPr algn="ctr"/>
                  <a:r>
                    <a:rPr kumimoji="1" lang="en-US" sz="600" b="1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8290" name="Group 102"/>
              <p:cNvGrpSpPr>
                <a:grpSpLocks/>
              </p:cNvGrpSpPr>
              <p:nvPr/>
            </p:nvGrpSpPr>
            <p:grpSpPr bwMode="auto">
              <a:xfrm>
                <a:off x="1502" y="2980"/>
                <a:ext cx="339" cy="291"/>
                <a:chOff x="1502" y="2980"/>
                <a:chExt cx="339" cy="291"/>
              </a:xfrm>
            </p:grpSpPr>
            <p:sp>
              <p:nvSpPr>
                <p:cNvPr id="8310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1544" y="3008"/>
                  <a:ext cx="297" cy="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tabLst>
                      <a:tab pos="68263" algn="l"/>
                    </a:tabLs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tabLst>
                      <a:tab pos="68263" algn="l"/>
                    </a:tabLs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tabLst>
                      <a:tab pos="68263" algn="l"/>
                    </a:tabLs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tabLst>
                      <a:tab pos="68263" algn="l"/>
                    </a:tabLs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tabLst>
                      <a:tab pos="68263" algn="l"/>
                    </a:tabLs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68263" algn="l"/>
                    </a:tabLs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68263" algn="l"/>
                    </a:tabLs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68263" algn="l"/>
                    </a:tabLs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68263" algn="l"/>
                    </a:tabLs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r>
                    <a:rPr kumimoji="1" lang="en-US" sz="600">
                      <a:latin typeface="Arial" charset="0"/>
                    </a:rPr>
                    <a:t>Each gamete </a:t>
                  </a:r>
                </a:p>
                <a:p>
                  <a:r>
                    <a:rPr kumimoji="1" lang="en-US" sz="600">
                      <a:latin typeface="Arial" charset="0"/>
                    </a:rPr>
                    <a:t>gets one long </a:t>
                  </a:r>
                </a:p>
                <a:p>
                  <a:r>
                    <a:rPr kumimoji="1" lang="en-US" sz="600">
                      <a:latin typeface="Arial" charset="0"/>
                    </a:rPr>
                    <a:t>chromosome </a:t>
                  </a:r>
                </a:p>
                <a:p>
                  <a:r>
                    <a:rPr kumimoji="1" lang="en-US" sz="600">
                      <a:latin typeface="Arial" charset="0"/>
                    </a:rPr>
                    <a:t>with either the </a:t>
                  </a:r>
                </a:p>
                <a:p>
                  <a:r>
                    <a:rPr kumimoji="1" lang="en-US" sz="600" i="1">
                      <a:latin typeface="Arial" charset="0"/>
                    </a:rPr>
                    <a:t>R</a:t>
                  </a:r>
                  <a:r>
                    <a:rPr kumimoji="1" lang="en-US" sz="600">
                      <a:latin typeface="Arial" charset="0"/>
                    </a:rPr>
                    <a:t> or </a:t>
                  </a:r>
                  <a:r>
                    <a:rPr kumimoji="1" lang="en-US" sz="600" i="1">
                      <a:latin typeface="Arial" charset="0"/>
                    </a:rPr>
                    <a:t>r</a:t>
                  </a:r>
                  <a:r>
                    <a:rPr kumimoji="1" lang="en-US" sz="600">
                      <a:latin typeface="Arial" charset="0"/>
                    </a:rPr>
                    <a:t> allele.</a:t>
                  </a:r>
                </a:p>
              </p:txBody>
            </p:sp>
            <p:grpSp>
              <p:nvGrpSpPr>
                <p:cNvPr id="8311" name="Group 104"/>
                <p:cNvGrpSpPr>
                  <a:grpSpLocks/>
                </p:cNvGrpSpPr>
                <p:nvPr/>
              </p:nvGrpSpPr>
              <p:grpSpPr bwMode="auto">
                <a:xfrm>
                  <a:off x="1502" y="2980"/>
                  <a:ext cx="99" cy="87"/>
                  <a:chOff x="1252" y="2938"/>
                  <a:chExt cx="98" cy="93"/>
                </a:xfrm>
              </p:grpSpPr>
              <p:sp>
                <p:nvSpPr>
                  <p:cNvPr id="8312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1268" y="2952"/>
                    <a:ext cx="69" cy="69"/>
                  </a:xfrm>
                  <a:prstGeom prst="flowChartConnector">
                    <a:avLst/>
                  </a:prstGeom>
                  <a:solidFill>
                    <a:srgbClr val="00CC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8313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2" y="2938"/>
                    <a:ext cx="98" cy="9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1pPr>
                    <a:lvl2pPr marL="742950" indent="-28575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2pPr>
                    <a:lvl3pPr marL="1143000" indent="-22860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3pPr>
                    <a:lvl4pPr marL="1600200" indent="-22860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4pPr>
                    <a:lvl5pPr marL="2057400" indent="-22860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9pPr>
                  </a:lstStyle>
                  <a:p>
                    <a:pPr algn="ctr"/>
                    <a:r>
                      <a:rPr kumimoji="1" lang="en-US" sz="600" b="1">
                        <a:solidFill>
                          <a:schemeClr val="bg1"/>
                        </a:solidFill>
                        <a:latin typeface="Arial" charset="0"/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8291" name="Group 107"/>
              <p:cNvGrpSpPr>
                <a:grpSpLocks/>
              </p:cNvGrpSpPr>
              <p:nvPr/>
            </p:nvGrpSpPr>
            <p:grpSpPr bwMode="auto">
              <a:xfrm>
                <a:off x="1520" y="3797"/>
                <a:ext cx="360" cy="240"/>
                <a:chOff x="1520" y="3797"/>
                <a:chExt cx="360" cy="240"/>
              </a:xfrm>
            </p:grpSpPr>
            <p:sp>
              <p:nvSpPr>
                <p:cNvPr id="8306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562" y="3817"/>
                  <a:ext cx="318" cy="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r>
                    <a:rPr kumimoji="1" lang="en-US" sz="600">
                      <a:latin typeface="Arial" charset="0"/>
                    </a:rPr>
                    <a:t>Fertilization</a:t>
                  </a:r>
                </a:p>
                <a:p>
                  <a:r>
                    <a:rPr kumimoji="1" lang="en-US" sz="600">
                      <a:latin typeface="Arial" charset="0"/>
                    </a:rPr>
                    <a:t>recombines the </a:t>
                  </a:r>
                </a:p>
                <a:p>
                  <a:r>
                    <a:rPr kumimoji="1" lang="en-US" sz="600" i="1">
                      <a:latin typeface="Arial" charset="0"/>
                    </a:rPr>
                    <a:t>R</a:t>
                  </a:r>
                  <a:r>
                    <a:rPr kumimoji="1" lang="en-US" sz="600">
                      <a:latin typeface="Arial" charset="0"/>
                    </a:rPr>
                    <a:t> and </a:t>
                  </a:r>
                  <a:r>
                    <a:rPr kumimoji="1" lang="en-US" sz="600" i="1">
                      <a:latin typeface="Arial" charset="0"/>
                    </a:rPr>
                    <a:t>r</a:t>
                  </a:r>
                  <a:r>
                    <a:rPr kumimoji="1" lang="en-US" sz="600">
                      <a:latin typeface="Arial" charset="0"/>
                    </a:rPr>
                    <a:t> alleles </a:t>
                  </a:r>
                </a:p>
                <a:p>
                  <a:r>
                    <a:rPr kumimoji="1" lang="en-US" sz="600">
                      <a:latin typeface="Arial" charset="0"/>
                    </a:rPr>
                    <a:t>at random.</a:t>
                  </a:r>
                </a:p>
              </p:txBody>
            </p:sp>
            <p:grpSp>
              <p:nvGrpSpPr>
                <p:cNvPr id="8307" name="Group 109"/>
                <p:cNvGrpSpPr>
                  <a:grpSpLocks/>
                </p:cNvGrpSpPr>
                <p:nvPr/>
              </p:nvGrpSpPr>
              <p:grpSpPr bwMode="auto">
                <a:xfrm>
                  <a:off x="1520" y="3797"/>
                  <a:ext cx="99" cy="87"/>
                  <a:chOff x="1181" y="2346"/>
                  <a:chExt cx="98" cy="93"/>
                </a:xfrm>
              </p:grpSpPr>
              <p:sp>
                <p:nvSpPr>
                  <p:cNvPr id="8308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52"/>
                    <a:ext cx="69" cy="69"/>
                  </a:xfrm>
                  <a:prstGeom prst="flowChartConnector">
                    <a:avLst/>
                  </a:prstGeom>
                  <a:solidFill>
                    <a:srgbClr val="00CC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8309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81" y="2346"/>
                    <a:ext cx="98" cy="9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1pPr>
                    <a:lvl2pPr marL="742950" indent="-28575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2pPr>
                    <a:lvl3pPr marL="1143000" indent="-22860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3pPr>
                    <a:lvl4pPr marL="1600200" indent="-22860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4pPr>
                    <a:lvl5pPr marL="2057400" indent="-22860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9pPr>
                  </a:lstStyle>
                  <a:p>
                    <a:pPr algn="ctr"/>
                    <a:r>
                      <a:rPr kumimoji="1" lang="en-US" sz="600" b="1">
                        <a:solidFill>
                          <a:schemeClr val="bg1"/>
                        </a:solidFill>
                        <a:latin typeface="Arial" charset="0"/>
                      </a:rPr>
                      <a:t>3</a:t>
                    </a:r>
                  </a:p>
                </p:txBody>
              </p:sp>
            </p:grpSp>
          </p:grpSp>
          <p:grpSp>
            <p:nvGrpSpPr>
              <p:cNvPr id="8292" name="Group 112"/>
              <p:cNvGrpSpPr>
                <a:grpSpLocks/>
              </p:cNvGrpSpPr>
              <p:nvPr/>
            </p:nvGrpSpPr>
            <p:grpSpPr bwMode="auto">
              <a:xfrm>
                <a:off x="3708" y="2421"/>
                <a:ext cx="585" cy="434"/>
                <a:chOff x="3708" y="2421"/>
                <a:chExt cx="585" cy="434"/>
              </a:xfrm>
            </p:grpSpPr>
            <p:sp>
              <p:nvSpPr>
                <p:cNvPr id="8303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3751" y="2472"/>
                  <a:ext cx="542" cy="3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pPr>
                    <a:lnSpc>
                      <a:spcPts val="700"/>
                    </a:lnSpc>
                  </a:pPr>
                  <a:r>
                    <a:rPr kumimoji="1" lang="en-US" sz="600">
                      <a:latin typeface="Arial" charset="0"/>
                    </a:rPr>
                    <a:t>Alleles at both loci segregate</a:t>
                  </a:r>
                </a:p>
                <a:p>
                  <a:pPr>
                    <a:lnSpc>
                      <a:spcPts val="700"/>
                    </a:lnSpc>
                  </a:pPr>
                  <a:r>
                    <a:rPr kumimoji="1" lang="en-US" sz="600">
                      <a:latin typeface="Arial" charset="0"/>
                    </a:rPr>
                    <a:t>in anaphase I, yielding four </a:t>
                  </a:r>
                </a:p>
                <a:p>
                  <a:pPr>
                    <a:lnSpc>
                      <a:spcPts val="700"/>
                    </a:lnSpc>
                  </a:pPr>
                  <a:r>
                    <a:rPr kumimoji="1" lang="en-US" sz="600">
                      <a:latin typeface="Arial" charset="0"/>
                    </a:rPr>
                    <a:t>types of daughter cells </a:t>
                  </a:r>
                </a:p>
                <a:p>
                  <a:pPr>
                    <a:lnSpc>
                      <a:spcPts val="700"/>
                    </a:lnSpc>
                  </a:pPr>
                  <a:r>
                    <a:rPr kumimoji="1" lang="en-US" sz="600">
                      <a:latin typeface="Arial" charset="0"/>
                    </a:rPr>
                    <a:t>depending on the chromosome</a:t>
                  </a:r>
                </a:p>
                <a:p>
                  <a:pPr>
                    <a:lnSpc>
                      <a:spcPts val="700"/>
                    </a:lnSpc>
                  </a:pPr>
                  <a:r>
                    <a:rPr kumimoji="1" lang="en-US" sz="600">
                      <a:latin typeface="Arial" charset="0"/>
                    </a:rPr>
                    <a:t>arrangement at metaphase I. </a:t>
                  </a:r>
                </a:p>
                <a:p>
                  <a:pPr>
                    <a:lnSpc>
                      <a:spcPts val="700"/>
                    </a:lnSpc>
                  </a:pPr>
                  <a:r>
                    <a:rPr kumimoji="1" lang="en-US" sz="600">
                      <a:latin typeface="Arial" charset="0"/>
                    </a:rPr>
                    <a:t>Compare the arrangement of </a:t>
                  </a:r>
                </a:p>
                <a:p>
                  <a:pPr>
                    <a:lnSpc>
                      <a:spcPts val="700"/>
                    </a:lnSpc>
                  </a:pPr>
                  <a:r>
                    <a:rPr kumimoji="1" lang="en-US" sz="600">
                      <a:latin typeface="Arial" charset="0"/>
                    </a:rPr>
                    <a:t>the R and r alleles in the cells</a:t>
                  </a:r>
                  <a:br>
                    <a:rPr kumimoji="1" lang="en-US" sz="600">
                      <a:latin typeface="Arial" charset="0"/>
                    </a:rPr>
                  </a:br>
                  <a:r>
                    <a:rPr kumimoji="1" lang="en-US" sz="600">
                      <a:latin typeface="Arial" charset="0"/>
                    </a:rPr>
                    <a:t>on the left and right</a:t>
                  </a:r>
                </a:p>
              </p:txBody>
            </p:sp>
            <p:sp>
              <p:nvSpPr>
                <p:cNvPr id="8304" name="AutoShape 114"/>
                <p:cNvSpPr>
                  <a:spLocks noChangeArrowheads="1"/>
                </p:cNvSpPr>
                <p:nvPr/>
              </p:nvSpPr>
              <p:spPr bwMode="auto">
                <a:xfrm>
                  <a:off x="3722" y="2428"/>
                  <a:ext cx="70" cy="64"/>
                </a:xfrm>
                <a:prstGeom prst="flowChartConnector">
                  <a:avLst/>
                </a:pr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8305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3708" y="2421"/>
                  <a:ext cx="100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pPr algn="ctr"/>
                  <a:r>
                    <a:rPr kumimoji="1" lang="en-US" sz="600" b="1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8293" name="Group 116"/>
              <p:cNvGrpSpPr>
                <a:grpSpLocks/>
              </p:cNvGrpSpPr>
              <p:nvPr/>
            </p:nvGrpSpPr>
            <p:grpSpPr bwMode="auto">
              <a:xfrm>
                <a:off x="4051" y="3021"/>
                <a:ext cx="397" cy="296"/>
                <a:chOff x="4051" y="3021"/>
                <a:chExt cx="397" cy="296"/>
              </a:xfrm>
            </p:grpSpPr>
            <p:sp>
              <p:nvSpPr>
                <p:cNvPr id="8299" name="AutoShape 117"/>
                <p:cNvSpPr>
                  <a:spLocks noChangeArrowheads="1"/>
                </p:cNvSpPr>
                <p:nvPr/>
              </p:nvSpPr>
              <p:spPr bwMode="auto">
                <a:xfrm>
                  <a:off x="4066" y="3033"/>
                  <a:ext cx="70" cy="65"/>
                </a:xfrm>
                <a:prstGeom prst="flowChartConnector">
                  <a:avLst/>
                </a:pr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grpSp>
              <p:nvGrpSpPr>
                <p:cNvPr id="8300" name="Group 118"/>
                <p:cNvGrpSpPr>
                  <a:grpSpLocks/>
                </p:cNvGrpSpPr>
                <p:nvPr/>
              </p:nvGrpSpPr>
              <p:grpSpPr bwMode="auto">
                <a:xfrm>
                  <a:off x="4051" y="3021"/>
                  <a:ext cx="397" cy="296"/>
                  <a:chOff x="4051" y="3021"/>
                  <a:chExt cx="397" cy="296"/>
                </a:xfrm>
              </p:grpSpPr>
              <p:sp>
                <p:nvSpPr>
                  <p:cNvPr id="8301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9" y="3054"/>
                    <a:ext cx="359" cy="2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1pPr>
                    <a:lvl2pPr marL="742950" indent="-28575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2pPr>
                    <a:lvl3pPr marL="1143000" indent="-22860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3pPr>
                    <a:lvl4pPr marL="1600200" indent="-22860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4pPr>
                    <a:lvl5pPr marL="2057400" indent="-22860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9pPr>
                  </a:lstStyle>
                  <a:p>
                    <a:r>
                      <a:rPr kumimoji="1" lang="en-US" sz="600">
                        <a:latin typeface="Arial" charset="0"/>
                      </a:rPr>
                      <a:t>Each gamete gets </a:t>
                    </a:r>
                  </a:p>
                  <a:p>
                    <a:r>
                      <a:rPr kumimoji="1" lang="en-US" sz="600">
                        <a:latin typeface="Arial" charset="0"/>
                      </a:rPr>
                      <a:t>a long and a short </a:t>
                    </a:r>
                  </a:p>
                  <a:p>
                    <a:r>
                      <a:rPr kumimoji="1" lang="en-US" sz="600">
                        <a:latin typeface="Arial" charset="0"/>
                      </a:rPr>
                      <a:t>chromosome in </a:t>
                    </a:r>
                  </a:p>
                  <a:p>
                    <a:r>
                      <a:rPr kumimoji="1" lang="en-US" sz="600">
                        <a:latin typeface="Arial" charset="0"/>
                      </a:rPr>
                      <a:t>one of four allele </a:t>
                    </a:r>
                  </a:p>
                  <a:p>
                    <a:r>
                      <a:rPr kumimoji="1" lang="en-US" sz="600">
                        <a:latin typeface="Arial" charset="0"/>
                      </a:rPr>
                      <a:t>combinations.</a:t>
                    </a:r>
                  </a:p>
                </p:txBody>
              </p:sp>
              <p:sp>
                <p:nvSpPr>
                  <p:cNvPr id="8302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1" y="3021"/>
                    <a:ext cx="100" cy="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1pPr>
                    <a:lvl2pPr marL="742950" indent="-28575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2pPr>
                    <a:lvl3pPr marL="1143000" indent="-22860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3pPr>
                    <a:lvl4pPr marL="1600200" indent="-22860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4pPr>
                    <a:lvl5pPr marL="2057400" indent="-22860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9pPr>
                  </a:lstStyle>
                  <a:p>
                    <a:pPr algn="ctr"/>
                    <a:r>
                      <a:rPr kumimoji="1" lang="en-US" sz="600" b="1">
                        <a:solidFill>
                          <a:schemeClr val="bg1"/>
                        </a:solidFill>
                        <a:latin typeface="Arial" charset="0"/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8294" name="Group 121"/>
              <p:cNvGrpSpPr>
                <a:grpSpLocks/>
              </p:cNvGrpSpPr>
              <p:nvPr/>
            </p:nvGrpSpPr>
            <p:grpSpPr bwMode="auto">
              <a:xfrm>
                <a:off x="4005" y="3791"/>
                <a:ext cx="426" cy="232"/>
                <a:chOff x="3719" y="3731"/>
                <a:chExt cx="422" cy="249"/>
              </a:xfrm>
            </p:grpSpPr>
            <p:sp>
              <p:nvSpPr>
                <p:cNvPr id="8295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3776" y="3745"/>
                  <a:ext cx="365" cy="2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r>
                    <a:rPr kumimoji="1" lang="en-US" sz="600">
                      <a:latin typeface="Arial" charset="0"/>
                    </a:rPr>
                    <a:t>Fertilization results </a:t>
                  </a:r>
                </a:p>
                <a:p>
                  <a:r>
                    <a:rPr kumimoji="1" lang="en-US" sz="600">
                      <a:latin typeface="Arial" charset="0"/>
                    </a:rPr>
                    <a:t>in the 9:3:3:1 </a:t>
                  </a:r>
                </a:p>
                <a:p>
                  <a:r>
                    <a:rPr kumimoji="1" lang="en-US" sz="600">
                      <a:latin typeface="Arial" charset="0"/>
                    </a:rPr>
                    <a:t>phenotypic ratio in </a:t>
                  </a:r>
                </a:p>
                <a:p>
                  <a:r>
                    <a:rPr kumimoji="1" lang="en-US" sz="600">
                      <a:latin typeface="Arial" charset="0"/>
                    </a:rPr>
                    <a:t>the F</a:t>
                  </a:r>
                  <a:r>
                    <a:rPr kumimoji="1" lang="en-US" sz="600" baseline="-25000">
                      <a:latin typeface="Arial" charset="0"/>
                    </a:rPr>
                    <a:t>2</a:t>
                  </a:r>
                  <a:r>
                    <a:rPr kumimoji="1" lang="en-US" sz="600">
                      <a:latin typeface="Arial" charset="0"/>
                    </a:rPr>
                    <a:t> generation.</a:t>
                  </a:r>
                </a:p>
              </p:txBody>
            </p:sp>
            <p:grpSp>
              <p:nvGrpSpPr>
                <p:cNvPr id="8296" name="Group 123"/>
                <p:cNvGrpSpPr>
                  <a:grpSpLocks/>
                </p:cNvGrpSpPr>
                <p:nvPr/>
              </p:nvGrpSpPr>
              <p:grpSpPr bwMode="auto">
                <a:xfrm>
                  <a:off x="3719" y="3731"/>
                  <a:ext cx="135" cy="93"/>
                  <a:chOff x="3719" y="3731"/>
                  <a:chExt cx="135" cy="93"/>
                </a:xfrm>
              </p:grpSpPr>
              <p:sp>
                <p:nvSpPr>
                  <p:cNvPr id="8297" name="AutoShape 124"/>
                  <p:cNvSpPr>
                    <a:spLocks noChangeArrowheads="1"/>
                  </p:cNvSpPr>
                  <p:nvPr/>
                </p:nvSpPr>
                <p:spPr bwMode="auto">
                  <a:xfrm>
                    <a:off x="3757" y="3740"/>
                    <a:ext cx="69" cy="69"/>
                  </a:xfrm>
                  <a:prstGeom prst="flowChartConnector">
                    <a:avLst/>
                  </a:prstGeom>
                  <a:solidFill>
                    <a:srgbClr val="00CC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8298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9" y="3731"/>
                    <a:ext cx="135" cy="9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>
                    <a:lvl1pPr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1pPr>
                    <a:lvl2pPr marL="742950" indent="-28575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2pPr>
                    <a:lvl3pPr marL="1143000" indent="-22860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3pPr>
                    <a:lvl4pPr marL="1600200" indent="-22860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4pPr>
                    <a:lvl5pPr marL="2057400" indent="-228600"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Times" charset="0"/>
                      </a:defRPr>
                    </a:lvl9pPr>
                  </a:lstStyle>
                  <a:p>
                    <a:pPr algn="ctr"/>
                    <a:r>
                      <a:rPr kumimoji="1" lang="en-US" sz="600" b="1">
                        <a:solidFill>
                          <a:schemeClr val="bg1"/>
                        </a:solidFill>
                        <a:latin typeface="Arial" charset="0"/>
                      </a:rPr>
                      <a:t>3</a:t>
                    </a:r>
                  </a:p>
                </p:txBody>
              </p:sp>
            </p:grpSp>
          </p:grpSp>
        </p:grpSp>
      </p:grp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81000" y="0"/>
            <a:ext cx="8229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i="1" smtClean="0">
                <a:solidFill>
                  <a:schemeClr val="accent2"/>
                </a:solidFill>
              </a:rPr>
              <a:t>Recombination of Unlinked Genes: Independent Assortment of Chromosomes</a:t>
            </a:r>
          </a:p>
        </p:txBody>
      </p:sp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304800" y="1398588"/>
            <a:ext cx="7894638" cy="3754437"/>
            <a:chOff x="1136" y="2396"/>
            <a:chExt cx="3603" cy="1686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" y="2808"/>
              <a:ext cx="2309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136" y="3281"/>
              <a:ext cx="888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kumimoji="1" lang="en-US" sz="1400">
                  <a:latin typeface="Arial" charset="0"/>
                </a:rPr>
                <a:t>Gametes from green-</a:t>
              </a:r>
            </a:p>
            <a:p>
              <a:r>
                <a:rPr kumimoji="1" lang="en-US" sz="1400">
                  <a:latin typeface="Arial" charset="0"/>
                </a:rPr>
                <a:t>wrinkled homozygous</a:t>
              </a:r>
            </a:p>
            <a:p>
              <a:r>
                <a:rPr kumimoji="1" lang="en-US" sz="1400">
                  <a:latin typeface="Arial" charset="0"/>
                </a:rPr>
                <a:t>recessive parent (</a:t>
              </a:r>
              <a:r>
                <a:rPr kumimoji="1" lang="en-US" sz="1400" i="1">
                  <a:latin typeface="Arial" charset="0"/>
                </a:rPr>
                <a:t>yyrr</a:t>
              </a:r>
              <a:r>
                <a:rPr kumimoji="1" lang="en-US" sz="1400">
                  <a:latin typeface="Arial" charset="0"/>
                </a:rPr>
                <a:t>)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3215" y="2396"/>
              <a:ext cx="107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kumimoji="1" lang="en-US" sz="1400">
                  <a:latin typeface="Arial" charset="0"/>
                </a:rPr>
                <a:t>Gametes from yellow-round</a:t>
              </a:r>
            </a:p>
            <a:p>
              <a:pPr algn="ctr"/>
              <a:r>
                <a:rPr kumimoji="1" lang="en-US" sz="1400">
                  <a:latin typeface="Arial" charset="0"/>
                </a:rPr>
                <a:t>heterozygous parent (</a:t>
              </a:r>
              <a:r>
                <a:rPr kumimoji="1" lang="en-US" sz="1400" i="1">
                  <a:latin typeface="Arial" charset="0"/>
                </a:rPr>
                <a:t>YyRr</a:t>
              </a:r>
              <a:r>
                <a:rPr kumimoji="1" lang="en-US" sz="1400">
                  <a:latin typeface="Arial" charset="0"/>
                </a:rPr>
                <a:t>)</a:t>
              </a: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2982" y="3848"/>
              <a:ext cx="570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kumimoji="1" lang="en-US" sz="1400">
                  <a:latin typeface="Arial" charset="0"/>
                </a:rPr>
                <a:t>Parental-</a:t>
              </a:r>
            </a:p>
            <a:p>
              <a:r>
                <a:rPr kumimoji="1" lang="en-US" sz="1400">
                  <a:latin typeface="Arial" charset="0"/>
                </a:rPr>
                <a:t>type offspring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3979" y="3850"/>
              <a:ext cx="561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kumimoji="1" lang="en-US" sz="1400">
                  <a:latin typeface="Arial" charset="0"/>
                </a:rPr>
                <a:t>Recombinant</a:t>
              </a:r>
            </a:p>
            <a:p>
              <a:r>
                <a:rPr kumimoji="1" lang="en-US" sz="1400">
                  <a:latin typeface="Arial" charset="0"/>
                </a:rPr>
                <a:t>offspring</a:t>
              </a: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2844" y="3565"/>
              <a:ext cx="264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kumimoji="1" lang="en-US" sz="1400" i="1">
                  <a:latin typeface="Arial" charset="0"/>
                </a:rPr>
                <a:t>YyRr</a:t>
              </a: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3392" y="3565"/>
              <a:ext cx="21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kumimoji="1" lang="en-US" sz="1400" i="1">
                  <a:latin typeface="Arial" charset="0"/>
                </a:rPr>
                <a:t>yyrr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3835" y="3565"/>
              <a:ext cx="23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kumimoji="1" lang="en-US" sz="1400" i="1">
                  <a:latin typeface="Arial" charset="0"/>
                </a:rPr>
                <a:t>Yyrr</a:t>
              </a:r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4338" y="3565"/>
              <a:ext cx="25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kumimoji="1" lang="en-US" sz="1400" i="1">
                  <a:latin typeface="Arial" charset="0"/>
                </a:rPr>
                <a:t>yyRr</a:t>
              </a:r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2918" y="2865"/>
              <a:ext cx="19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kumimoji="1" lang="en-US" sz="1400" i="1">
                  <a:latin typeface="Arial" charset="0"/>
                </a:rPr>
                <a:t>YR</a:t>
              </a:r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3429" y="2871"/>
              <a:ext cx="15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kumimoji="1" lang="en-US" sz="1400" i="1">
                  <a:latin typeface="Arial" charset="0"/>
                </a:rPr>
                <a:t>yr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3919" y="2865"/>
              <a:ext cx="16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kumimoji="1" lang="en-US" sz="1400" i="1">
                  <a:latin typeface="Arial" charset="0"/>
                </a:rPr>
                <a:t>Yr</a:t>
              </a:r>
            </a:p>
          </p:txBody>
        </p: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4406" y="2860"/>
              <a:ext cx="18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kumimoji="1" lang="en-US" sz="1400" i="1">
                  <a:latin typeface="Arial" charset="0"/>
                </a:rPr>
                <a:t>yR</a:t>
              </a:r>
            </a:p>
          </p:txBody>
        </p: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2481" y="3330"/>
              <a:ext cx="15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r>
                <a:rPr kumimoji="1" lang="en-US" sz="1400" i="1">
                  <a:latin typeface="Arial" charset="0"/>
                </a:rPr>
                <a:t>yr</a:t>
              </a:r>
            </a:p>
          </p:txBody>
        </p:sp>
        <p:sp>
          <p:nvSpPr>
            <p:cNvPr id="9235" name="AutoShape 19"/>
            <p:cNvSpPr>
              <a:spLocks/>
            </p:cNvSpPr>
            <p:nvPr/>
          </p:nvSpPr>
          <p:spPr bwMode="auto">
            <a:xfrm>
              <a:off x="2324" y="3090"/>
              <a:ext cx="95" cy="725"/>
            </a:xfrm>
            <a:prstGeom prst="leftBrace">
              <a:avLst>
                <a:gd name="adj1" fmla="val 6359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236" name="AutoShape 20"/>
            <p:cNvSpPr>
              <a:spLocks/>
            </p:cNvSpPr>
            <p:nvPr/>
          </p:nvSpPr>
          <p:spPr bwMode="auto">
            <a:xfrm rot="5400000">
              <a:off x="3688" y="1822"/>
              <a:ext cx="126" cy="1780"/>
            </a:xfrm>
            <a:prstGeom prst="leftBrace">
              <a:avLst>
                <a:gd name="adj1" fmla="val 117725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237" name="AutoShape 21"/>
            <p:cNvSpPr>
              <a:spLocks/>
            </p:cNvSpPr>
            <p:nvPr/>
          </p:nvSpPr>
          <p:spPr bwMode="auto">
            <a:xfrm rot="-5400000">
              <a:off x="3191" y="3337"/>
              <a:ext cx="63" cy="956"/>
            </a:xfrm>
            <a:prstGeom prst="leftBrace">
              <a:avLst>
                <a:gd name="adj1" fmla="val 126455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238" name="AutoShape 22"/>
            <p:cNvSpPr>
              <a:spLocks/>
            </p:cNvSpPr>
            <p:nvPr/>
          </p:nvSpPr>
          <p:spPr bwMode="auto">
            <a:xfrm rot="-5400000">
              <a:off x="4232" y="3342"/>
              <a:ext cx="63" cy="945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9220" name="Rectangle 28"/>
          <p:cNvSpPr>
            <a:spLocks noChangeArrowheads="1"/>
          </p:cNvSpPr>
          <p:nvPr/>
        </p:nvSpPr>
        <p:spPr bwMode="auto">
          <a:xfrm>
            <a:off x="228600" y="5334000"/>
            <a:ext cx="838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When Mendel followed the inheritance of two characters</a:t>
            </a:r>
          </a:p>
          <a:p>
            <a:pPr lvl="1"/>
            <a:r>
              <a:rPr lang="en-US" sz="2400"/>
              <a:t>He observed that some offspring have combinations of traits that do not match either parent in the P generation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ChangeArrowheads="1"/>
          </p:cNvSpPr>
          <p:nvPr/>
        </p:nvSpPr>
        <p:spPr bwMode="auto">
          <a:xfrm>
            <a:off x="381000" y="762000"/>
            <a:ext cx="8458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1st observed and noted Wild type fruit fly phenotypes</a:t>
            </a:r>
          </a:p>
          <a:p>
            <a:endParaRPr lang="en-US" sz="2800"/>
          </a:p>
          <a:p>
            <a:r>
              <a:rPr lang="en-US" sz="2800"/>
              <a:t>Alternative alleles = mutants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1</a:t>
            </a:r>
            <a:r>
              <a:rPr lang="en-US" sz="2800" baseline="30000"/>
              <a:t>st</a:t>
            </a:r>
            <a:r>
              <a:rPr lang="en-US" sz="2800"/>
              <a:t> to provide convincing evidence that chromosomes are the location of Mendel’s heritable factors</a:t>
            </a:r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2209800" y="2209800"/>
            <a:ext cx="4143375" cy="2652713"/>
            <a:chOff x="1662" y="2417"/>
            <a:chExt cx="2610" cy="1671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17"/>
              <a:ext cx="2496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1662" y="3876"/>
              <a:ext cx="1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/>
              <a:endParaRPr kumimoji="1" lang="en-US" sz="1600" b="1"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304800" y="130175"/>
            <a:ext cx="564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accent2"/>
                </a:solidFill>
              </a:rPr>
              <a:t>THOMAS HUNT MORGAN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d.temp">
  <a:themeElements>
    <a:clrScheme name="Presentation1d.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1d.temp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resentation1d.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d.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G3 HD-1:Applications:Microsoft Office 2001:Templates:My Templates:TitleSlide.temp</Template>
  <TotalTime>5943</TotalTime>
  <Words>2338</Words>
  <Application>Microsoft Office PowerPoint</Application>
  <PresentationFormat>On-screen Show (4:3)</PresentationFormat>
  <Paragraphs>651</Paragraphs>
  <Slides>54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Times</vt:lpstr>
      <vt:lpstr>Arial</vt:lpstr>
      <vt:lpstr>Comic Sans MS</vt:lpstr>
      <vt:lpstr>Times New Roman</vt:lpstr>
      <vt:lpstr>Symbol</vt:lpstr>
      <vt:lpstr>Presentation1d.temp</vt:lpstr>
      <vt:lpstr>Blank Presentation</vt:lpstr>
      <vt:lpstr>PowerPoint Presentation</vt:lpstr>
      <vt:lpstr>PowerPoint Presentation</vt:lpstr>
      <vt:lpstr>ANGELMAN’S SYNDROME</vt:lpstr>
      <vt:lpstr>WHAT’S THE DIFFERENCE?</vt:lpstr>
      <vt:lpstr>PowerPoint Presentation</vt:lpstr>
      <vt:lpstr>PowerPoint Presentation</vt:lpstr>
      <vt:lpstr>PowerPoint Presentation</vt:lpstr>
      <vt:lpstr>Recombination of Unlinked Genes: Independent Assortment of Chromosomes</vt:lpstr>
      <vt:lpstr>PowerPoint Presentation</vt:lpstr>
      <vt:lpstr>Correlating Behavior of a Gene’s Alleles with Behavior of a Chromosome Pair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Alterations of Chromosome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X-chromosome Inactivation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EXTRANUCLEAR GENES</vt:lpstr>
      <vt:lpstr>EXTRANUCLEAR GENES</vt:lpstr>
      <vt:lpstr>MITOCHONDRIAL DISEASES are RARE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Windows User</cp:lastModifiedBy>
  <cp:revision>270</cp:revision>
  <cp:lastPrinted>2001-01-06T03:20:03Z</cp:lastPrinted>
  <dcterms:created xsi:type="dcterms:W3CDTF">2000-12-11T01:39:32Z</dcterms:created>
  <dcterms:modified xsi:type="dcterms:W3CDTF">2013-03-19T17:00:24Z</dcterms:modified>
</cp:coreProperties>
</file>