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Lst>
  <p:notesMasterIdLst>
    <p:notesMasterId r:id="rId38"/>
  </p:notesMasterIdLst>
  <p:handoutMasterIdLst>
    <p:handoutMasterId r:id="rId39"/>
  </p:handoutMasterIdLst>
  <p:sldIdLst>
    <p:sldId id="346" r:id="rId3"/>
    <p:sldId id="321" r:id="rId4"/>
    <p:sldId id="322" r:id="rId5"/>
    <p:sldId id="323" r:id="rId6"/>
    <p:sldId id="349" r:id="rId7"/>
    <p:sldId id="325" r:id="rId8"/>
    <p:sldId id="326" r:id="rId9"/>
    <p:sldId id="327" r:id="rId10"/>
    <p:sldId id="328" r:id="rId11"/>
    <p:sldId id="329" r:id="rId12"/>
    <p:sldId id="330" r:id="rId13"/>
    <p:sldId id="345" r:id="rId14"/>
    <p:sldId id="350" r:id="rId15"/>
    <p:sldId id="351" r:id="rId16"/>
    <p:sldId id="353" r:id="rId17"/>
    <p:sldId id="354" r:id="rId18"/>
    <p:sldId id="355" r:id="rId19"/>
    <p:sldId id="356" r:id="rId20"/>
    <p:sldId id="357" r:id="rId21"/>
    <p:sldId id="358" r:id="rId22"/>
    <p:sldId id="332" r:id="rId23"/>
    <p:sldId id="334" r:id="rId24"/>
    <p:sldId id="335" r:id="rId25"/>
    <p:sldId id="336" r:id="rId26"/>
    <p:sldId id="337" r:id="rId27"/>
    <p:sldId id="338" r:id="rId28"/>
    <p:sldId id="359" r:id="rId29"/>
    <p:sldId id="360" r:id="rId30"/>
    <p:sldId id="339" r:id="rId31"/>
    <p:sldId id="340" r:id="rId32"/>
    <p:sldId id="347" r:id="rId33"/>
    <p:sldId id="344" r:id="rId34"/>
    <p:sldId id="348" r:id="rId35"/>
    <p:sldId id="341" r:id="rId36"/>
    <p:sldId id="342" r:id="rId37"/>
  </p:sldIdLst>
  <p:sldSz cx="9144000" cy="6858000" type="screen4x3"/>
  <p:notesSz cx="6858000" cy="9144000"/>
  <p:defaultTextStyle>
    <a:defPPr>
      <a:defRPr lang="en-US"/>
    </a:defPPr>
    <a:lvl1pPr algn="ctr" rtl="0" eaLnBrk="0" fontAlgn="base" hangingPunct="0">
      <a:spcBef>
        <a:spcPct val="0"/>
      </a:spcBef>
      <a:spcAft>
        <a:spcPct val="0"/>
      </a:spcAft>
      <a:defRPr sz="2400" kern="1200" baseline="-25000">
        <a:solidFill>
          <a:schemeClr val="tx1"/>
        </a:solidFill>
        <a:latin typeface="Arial" charset="0"/>
        <a:ea typeface="+mn-ea"/>
        <a:cs typeface="+mn-cs"/>
      </a:defRPr>
    </a:lvl1pPr>
    <a:lvl2pPr marL="457200" algn="ctr" rtl="0" eaLnBrk="0" fontAlgn="base" hangingPunct="0">
      <a:spcBef>
        <a:spcPct val="0"/>
      </a:spcBef>
      <a:spcAft>
        <a:spcPct val="0"/>
      </a:spcAft>
      <a:defRPr sz="2400" kern="1200" baseline="-25000">
        <a:solidFill>
          <a:schemeClr val="tx1"/>
        </a:solidFill>
        <a:latin typeface="Arial" charset="0"/>
        <a:ea typeface="+mn-ea"/>
        <a:cs typeface="+mn-cs"/>
      </a:defRPr>
    </a:lvl2pPr>
    <a:lvl3pPr marL="914400" algn="ctr" rtl="0" eaLnBrk="0" fontAlgn="base" hangingPunct="0">
      <a:spcBef>
        <a:spcPct val="0"/>
      </a:spcBef>
      <a:spcAft>
        <a:spcPct val="0"/>
      </a:spcAft>
      <a:defRPr sz="2400" kern="1200" baseline="-25000">
        <a:solidFill>
          <a:schemeClr val="tx1"/>
        </a:solidFill>
        <a:latin typeface="Arial" charset="0"/>
        <a:ea typeface="+mn-ea"/>
        <a:cs typeface="+mn-cs"/>
      </a:defRPr>
    </a:lvl3pPr>
    <a:lvl4pPr marL="1371600" algn="ctr" rtl="0" eaLnBrk="0" fontAlgn="base" hangingPunct="0">
      <a:spcBef>
        <a:spcPct val="0"/>
      </a:spcBef>
      <a:spcAft>
        <a:spcPct val="0"/>
      </a:spcAft>
      <a:defRPr sz="2400" kern="1200" baseline="-25000">
        <a:solidFill>
          <a:schemeClr val="tx1"/>
        </a:solidFill>
        <a:latin typeface="Arial" charset="0"/>
        <a:ea typeface="+mn-ea"/>
        <a:cs typeface="+mn-cs"/>
      </a:defRPr>
    </a:lvl4pPr>
    <a:lvl5pPr marL="1828800" algn="ctr" rtl="0" eaLnBrk="0" fontAlgn="base" hangingPunct="0">
      <a:spcBef>
        <a:spcPct val="0"/>
      </a:spcBef>
      <a:spcAft>
        <a:spcPct val="0"/>
      </a:spcAft>
      <a:defRPr sz="2400" kern="1200" baseline="-25000">
        <a:solidFill>
          <a:schemeClr val="tx1"/>
        </a:solidFill>
        <a:latin typeface="Arial" charset="0"/>
        <a:ea typeface="+mn-ea"/>
        <a:cs typeface="+mn-cs"/>
      </a:defRPr>
    </a:lvl5pPr>
    <a:lvl6pPr marL="2286000" algn="l" defTabSz="914400" rtl="0" eaLnBrk="1" latinLnBrk="0" hangingPunct="1">
      <a:defRPr sz="2400" kern="1200" baseline="-25000">
        <a:solidFill>
          <a:schemeClr val="tx1"/>
        </a:solidFill>
        <a:latin typeface="Arial" charset="0"/>
        <a:ea typeface="+mn-ea"/>
        <a:cs typeface="+mn-cs"/>
      </a:defRPr>
    </a:lvl6pPr>
    <a:lvl7pPr marL="2743200" algn="l" defTabSz="914400" rtl="0" eaLnBrk="1" latinLnBrk="0" hangingPunct="1">
      <a:defRPr sz="2400" kern="1200" baseline="-25000">
        <a:solidFill>
          <a:schemeClr val="tx1"/>
        </a:solidFill>
        <a:latin typeface="Arial" charset="0"/>
        <a:ea typeface="+mn-ea"/>
        <a:cs typeface="+mn-cs"/>
      </a:defRPr>
    </a:lvl7pPr>
    <a:lvl8pPr marL="3200400" algn="l" defTabSz="914400" rtl="0" eaLnBrk="1" latinLnBrk="0" hangingPunct="1">
      <a:defRPr sz="2400" kern="1200" baseline="-25000">
        <a:solidFill>
          <a:schemeClr val="tx1"/>
        </a:solidFill>
        <a:latin typeface="Arial" charset="0"/>
        <a:ea typeface="+mn-ea"/>
        <a:cs typeface="+mn-cs"/>
      </a:defRPr>
    </a:lvl8pPr>
    <a:lvl9pPr marL="3657600" algn="l" defTabSz="914400" rtl="0" eaLnBrk="1" latinLnBrk="0" hangingPunct="1">
      <a:defRPr sz="24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B20"/>
    <a:srgbClr val="1822CD"/>
    <a:srgbClr val="000000"/>
    <a:srgbClr val="CC0000"/>
    <a:srgbClr val="FFEA18"/>
    <a:srgbClr val="FFCC18"/>
    <a:srgbClr val="660000"/>
    <a:srgbClr val="0F1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ferSingleView="1">
    <p:restoredLeft sz="22093" autoAdjust="0"/>
    <p:restoredTop sz="90929"/>
  </p:normalViewPr>
  <p:slideViewPr>
    <p:cSldViewPr snapToGrid="0">
      <p:cViewPr>
        <p:scale>
          <a:sx n="119" d="100"/>
          <a:sy n="119" d="100"/>
        </p:scale>
        <p:origin x="-85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8" d="100"/>
          <a:sy n="98" d="100"/>
        </p:scale>
        <p:origin x="-186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000" b="1" baseline="0"/>
            </a:lvl1pPr>
          </a:lstStyle>
          <a:p>
            <a:fld id="{D431B53E-1502-4933-977C-FF836626BFED}" type="slidenum">
              <a:rPr lang="en-US"/>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tabLst>
                <a:tab pos="6170613" algn="r"/>
              </a:tabLst>
              <a:defRPr sz="2400">
                <a:solidFill>
                  <a:schemeClr val="tx1"/>
                </a:solidFill>
                <a:latin typeface="Times" pitchFamily="84" charset="0"/>
              </a:defRPr>
            </a:lvl1pPr>
            <a:lvl2pPr algn="l">
              <a:tabLst>
                <a:tab pos="6170613" algn="r"/>
              </a:tabLst>
              <a:defRPr sz="2400">
                <a:solidFill>
                  <a:schemeClr val="tx1"/>
                </a:solidFill>
                <a:latin typeface="Times" pitchFamily="84" charset="0"/>
              </a:defRPr>
            </a:lvl2pPr>
            <a:lvl3pPr algn="l">
              <a:tabLst>
                <a:tab pos="6170613" algn="r"/>
              </a:tabLst>
              <a:defRPr sz="2400">
                <a:solidFill>
                  <a:schemeClr val="tx1"/>
                </a:solidFill>
                <a:latin typeface="Times" pitchFamily="84" charset="0"/>
              </a:defRPr>
            </a:lvl3pPr>
            <a:lvl4pPr algn="l">
              <a:tabLst>
                <a:tab pos="6170613" algn="r"/>
              </a:tabLst>
              <a:defRPr sz="2400">
                <a:solidFill>
                  <a:schemeClr val="tx1"/>
                </a:solidFill>
                <a:latin typeface="Times" pitchFamily="84" charset="0"/>
              </a:defRPr>
            </a:lvl4pPr>
            <a:lvl5pPr algn="l">
              <a:tabLst>
                <a:tab pos="6170613" algn="r"/>
              </a:tabLst>
              <a:defRPr sz="2400">
                <a:solidFill>
                  <a:schemeClr val="tx1"/>
                </a:solidFill>
                <a:latin typeface="Times" pitchFamily="84" charset="0"/>
              </a:defRPr>
            </a:lvl5pPr>
            <a:lvl6pPr eaLnBrk="0" fontAlgn="base" hangingPunct="0">
              <a:spcBef>
                <a:spcPct val="0"/>
              </a:spcBef>
              <a:spcAft>
                <a:spcPct val="0"/>
              </a:spcAft>
              <a:tabLst>
                <a:tab pos="6170613" algn="r"/>
              </a:tabLst>
              <a:defRPr sz="2400">
                <a:solidFill>
                  <a:schemeClr val="tx1"/>
                </a:solidFill>
                <a:latin typeface="Times" pitchFamily="84" charset="0"/>
              </a:defRPr>
            </a:lvl6pPr>
            <a:lvl7pPr eaLnBrk="0" fontAlgn="base" hangingPunct="0">
              <a:spcBef>
                <a:spcPct val="0"/>
              </a:spcBef>
              <a:spcAft>
                <a:spcPct val="0"/>
              </a:spcAft>
              <a:tabLst>
                <a:tab pos="6170613" algn="r"/>
              </a:tabLst>
              <a:defRPr sz="2400">
                <a:solidFill>
                  <a:schemeClr val="tx1"/>
                </a:solidFill>
                <a:latin typeface="Times" pitchFamily="84" charset="0"/>
              </a:defRPr>
            </a:lvl7pPr>
            <a:lvl8pPr eaLnBrk="0" fontAlgn="base" hangingPunct="0">
              <a:spcBef>
                <a:spcPct val="0"/>
              </a:spcBef>
              <a:spcAft>
                <a:spcPct val="0"/>
              </a:spcAft>
              <a:tabLst>
                <a:tab pos="6170613" algn="r"/>
              </a:tabLst>
              <a:defRPr sz="2400">
                <a:solidFill>
                  <a:schemeClr val="tx1"/>
                </a:solidFill>
                <a:latin typeface="Times" pitchFamily="84" charset="0"/>
              </a:defRPr>
            </a:lvl8pPr>
            <a:lvl9pPr eaLnBrk="0" fontAlgn="base" hangingPunct="0">
              <a:spcBef>
                <a:spcPct val="0"/>
              </a:spcBef>
              <a:spcAft>
                <a:spcPct val="0"/>
              </a:spcAft>
              <a:tabLst>
                <a:tab pos="6170613" algn="r"/>
              </a:tabLst>
              <a:defRPr sz="2400">
                <a:solidFill>
                  <a:schemeClr val="tx1"/>
                </a:solidFill>
                <a:latin typeface="Times" pitchFamily="84" charset="0"/>
              </a:defRPr>
            </a:lvl9pPr>
          </a:lstStyle>
          <a:p>
            <a:r>
              <a:rPr lang="en-US" sz="1100" b="1" baseline="0">
                <a:latin typeface="Arial" charset="0"/>
              </a:rPr>
              <a:t>Division Ave. High School	Ms. Foglia</a:t>
            </a:r>
            <a:endParaRPr lang="en-US" sz="1800" b="1" baseline="0">
              <a:latin typeface="Arial" charset="0"/>
            </a:endParaRPr>
          </a:p>
          <a:p>
            <a:pPr algn="ctr"/>
            <a:r>
              <a:rPr lang="en-US" sz="1400" b="1" baseline="0">
                <a:latin typeface="Arial" charset="0"/>
              </a:rPr>
              <a:t>AP Biology</a:t>
            </a:r>
          </a:p>
        </p:txBody>
      </p:sp>
    </p:spTree>
    <p:extLst>
      <p:ext uri="{BB962C8B-B14F-4D97-AF65-F5344CB8AC3E}">
        <p14:creationId xmlns:p14="http://schemas.microsoft.com/office/powerpoint/2010/main" val="99507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endParaRPr lang="en-US" smtClean="0"/>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baseline="0">
                <a:latin typeface="Times" pitchFamily="84" charset="0"/>
              </a:defRPr>
            </a:lvl1pPr>
          </a:lstStyle>
          <a:p>
            <a:fld id="{CF2CB47F-D393-4671-AF7E-628DBC8DC3ED}" type="slidenum">
              <a:rPr lang="en-US"/>
              <a:pPr/>
              <a:t>‹#›</a:t>
            </a:fld>
            <a:endParaRPr lang="en-US"/>
          </a:p>
        </p:txBody>
      </p:sp>
    </p:spTree>
    <p:extLst>
      <p:ext uri="{BB962C8B-B14F-4D97-AF65-F5344CB8AC3E}">
        <p14:creationId xmlns:p14="http://schemas.microsoft.com/office/powerpoint/2010/main" val="33065328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346075" indent="-112713" algn="l" rtl="0" fontAlgn="base">
      <a:spcBef>
        <a:spcPct val="30000"/>
      </a:spcBef>
      <a:spcAft>
        <a:spcPct val="0"/>
      </a:spcAft>
      <a:buFont typeface="Wingdings" pitchFamily="84" charset="2"/>
      <a:buChar char="§"/>
      <a:defRPr sz="1200" kern="1200">
        <a:solidFill>
          <a:schemeClr val="tx1"/>
        </a:solidFill>
        <a:latin typeface="Arial" charset="0"/>
        <a:ea typeface="+mn-ea"/>
        <a:cs typeface="+mn-cs"/>
      </a:defRPr>
    </a:lvl2pPr>
    <a:lvl3pPr marL="690563" indent="-122238" algn="l" rtl="0" fontAlgn="base">
      <a:spcBef>
        <a:spcPct val="30000"/>
      </a:spcBef>
      <a:spcAft>
        <a:spcPct val="0"/>
      </a:spcAft>
      <a:buFont typeface="Wingdings" pitchFamily="84" charset="2"/>
      <a:buChar char="§"/>
      <a:defRPr sz="1200" kern="1200">
        <a:solidFill>
          <a:schemeClr val="tx1"/>
        </a:solidFill>
        <a:latin typeface="Arial" charset="0"/>
        <a:ea typeface="+mn-ea"/>
        <a:cs typeface="+mn-cs"/>
      </a:defRPr>
    </a:lvl3pPr>
    <a:lvl4pPr marL="1371600" algn="l" rtl="0" fontAlgn="base">
      <a:spcBef>
        <a:spcPct val="30000"/>
      </a:spcBef>
      <a:spcAft>
        <a:spcPct val="0"/>
      </a:spcAft>
      <a:buFont typeface="Wingdings" pitchFamily="84" charset="2"/>
      <a:buChar char="§"/>
      <a:defRPr sz="1400" kern="1200">
        <a:solidFill>
          <a:schemeClr val="tx1"/>
        </a:solidFill>
        <a:latin typeface="Arial" charset="0"/>
        <a:ea typeface="+mn-ea"/>
        <a:cs typeface="+mn-cs"/>
      </a:defRPr>
    </a:lvl4pPr>
    <a:lvl5pPr marL="1828800" algn="l" rtl="0" fontAlgn="base">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09D02CC-5D7E-4B25-BF19-926FF1E05865}" type="slidenum">
              <a:rPr lang="en-US"/>
              <a:pPr/>
              <a:t>1</a:t>
            </a:fld>
            <a:endParaRPr lang="en-US"/>
          </a:p>
        </p:txBody>
      </p:sp>
      <p:sp>
        <p:nvSpPr>
          <p:cNvPr id="3358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5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B7494B7-B080-4872-BC4F-F68A6C0EFD8B}" type="slidenum">
              <a:rPr lang="en-US"/>
              <a:pPr/>
              <a:t>11</a:t>
            </a:fld>
            <a:endParaRPr lang="en-US"/>
          </a:p>
        </p:txBody>
      </p:sp>
      <p:sp>
        <p:nvSpPr>
          <p:cNvPr id="294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4915" name="Text Box 3"/>
          <p:cNvSpPr txBox="1">
            <a:spLocks noGrp="1" noChangeArrowheads="1"/>
          </p:cNvSpPr>
          <p:nvPr>
            <p:ph type="body" idx="1"/>
          </p:nvPr>
        </p:nvSpPr>
        <p:spPr bwMode="auto">
          <a:xfrm>
            <a:off x="914400" y="4343400"/>
            <a:ext cx="5029200" cy="873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5pPr>
            <a:lvl6pPr marL="25146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6pPr>
            <a:lvl7pPr marL="29718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7pPr>
            <a:lvl8pPr marL="34290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8pPr>
            <a:lvl9pPr marL="38862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9pPr>
          </a:lstStyle>
          <a:p>
            <a:pPr>
              <a:lnSpc>
                <a:spcPct val="95000"/>
              </a:lnSpc>
              <a:spcBef>
                <a:spcPts val="675"/>
              </a:spcBef>
              <a:buFont typeface="Arial" charset="0"/>
              <a:buNone/>
            </a:pPr>
            <a:r>
              <a:rPr lang="en-GB" sz="1800">
                <a:ea typeface="Hiragino Mincho Pro W3" charset="0"/>
                <a:cs typeface="Hiragino Mincho Pro W3" charset="0"/>
              </a:rPr>
              <a:t>free COOH group on one end is ready to form another peptide bond so they “grow” in one direction from N-terminal to C-terminal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708066E-E6C7-4589-958C-A15A7B250F10}" type="slidenum">
              <a:rPr lang="en-US"/>
              <a:pPr/>
              <a:t>12</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FCC2651-A66C-4DB0-B1BE-8751E34649FC}" type="slidenum">
              <a:rPr lang="en-US"/>
              <a:pPr/>
              <a:t>21</a:t>
            </a:fld>
            <a:endParaRPr lang="en-US"/>
          </a:p>
        </p:txBody>
      </p:sp>
      <p:sp>
        <p:nvSpPr>
          <p:cNvPr id="299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9011" name="Text Box 3"/>
          <p:cNvSpPr txBox="1">
            <a:spLocks noGrp="1" noChangeArrowheads="1"/>
          </p:cNvSpPr>
          <p:nvPr>
            <p:ph type="body" idx="1"/>
          </p:nvPr>
        </p:nvSpPr>
        <p:spPr bwMode="auto">
          <a:xfrm>
            <a:off x="914400" y="4343400"/>
            <a:ext cx="5029200" cy="3046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5pPr>
            <a:lvl6pPr marL="25146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6pPr>
            <a:lvl7pPr marL="29718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7pPr>
            <a:lvl8pPr marL="34290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8pPr>
            <a:lvl9pPr marL="38862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9pPr>
          </a:lstStyle>
          <a:p>
            <a:pPr>
              <a:lnSpc>
                <a:spcPct val="95000"/>
              </a:lnSpc>
              <a:spcBef>
                <a:spcPts val="413"/>
              </a:spcBef>
              <a:buFont typeface="Arial" charset="0"/>
              <a:buNone/>
            </a:pPr>
            <a:r>
              <a:rPr lang="en-GB" sz="900">
                <a:ea typeface="Hiragino Mincho Pro W3" charset="0"/>
                <a:cs typeface="Hiragino Mincho Pro W3" charset="0"/>
              </a:rPr>
              <a:t>Hemoglobin</a:t>
            </a:r>
          </a:p>
          <a:p>
            <a:pPr>
              <a:spcBef>
                <a:spcPts val="413"/>
              </a:spcBef>
              <a:buFont typeface="Arial" charset="0"/>
              <a:buNone/>
            </a:pPr>
            <a:r>
              <a:rPr lang="en-GB" sz="900">
                <a:ea typeface="Hiragino Mincho Pro W3" charset="0"/>
                <a:cs typeface="Hiragino Mincho Pro W3" charset="0"/>
              </a:rPr>
              <a:t>Hemoglobin is the protein that makes blood red. It is composed of four protein chains, two alpha chains and two beta chains, each with a ring-like heme group containing an iron atom. Oxygen binds reversibly to these iron atoms and is transported through blood.</a:t>
            </a:r>
          </a:p>
          <a:p>
            <a:pPr>
              <a:spcBef>
                <a:spcPts val="413"/>
              </a:spcBef>
              <a:buFont typeface="Arial" charset="0"/>
              <a:buNone/>
            </a:pPr>
            <a:endParaRPr lang="en-GB" sz="900">
              <a:ea typeface="Hiragino Mincho Pro W3" charset="0"/>
              <a:cs typeface="Hiragino Mincho Pro W3" charset="0"/>
            </a:endParaRPr>
          </a:p>
          <a:p>
            <a:pPr>
              <a:spcBef>
                <a:spcPts val="413"/>
              </a:spcBef>
              <a:buFont typeface="Arial" charset="0"/>
              <a:buNone/>
            </a:pPr>
            <a:r>
              <a:rPr lang="en-GB" sz="900">
                <a:ea typeface="Hiragino Mincho Pro W3" charset="0"/>
                <a:cs typeface="Hiragino Mincho Pro W3" charset="0"/>
              </a:rPr>
              <a:t>Pepsin</a:t>
            </a:r>
          </a:p>
          <a:p>
            <a:pPr>
              <a:spcBef>
                <a:spcPts val="413"/>
              </a:spcBef>
              <a:buFont typeface="Arial" charset="0"/>
              <a:buNone/>
            </a:pPr>
            <a:r>
              <a:rPr lang="en-GB" sz="900">
                <a:ea typeface="Hiragino Mincho Pro W3" charset="0"/>
                <a:cs typeface="Hiragino Mincho Pro W3" charset="0"/>
              </a:rPr>
              <a:t>Pepsin is the first in a series of enzymes in our digestive system that digest proteins. In the stomach, protein chains bind in the deep active site groove of pepsin, seen in the upper illustration (from PDB entry 5pep), and are broken into smaller pieces. Then, a variety of proteases and peptidases in the intestine finish the job. The small fragments--amino acids and dipeptides--are then absorbed by cells for use as metabolic fuel or construction of new proteins.</a:t>
            </a:r>
          </a:p>
          <a:p>
            <a:pPr>
              <a:spcBef>
                <a:spcPts val="413"/>
              </a:spcBef>
              <a:buFont typeface="Arial" charset="0"/>
              <a:buNone/>
            </a:pPr>
            <a:endParaRPr lang="en-GB" sz="900">
              <a:ea typeface="Hiragino Mincho Pro W3" charset="0"/>
              <a:cs typeface="Hiragino Mincho Pro W3" charset="0"/>
            </a:endParaRPr>
          </a:p>
          <a:p>
            <a:pPr>
              <a:spcBef>
                <a:spcPts val="413"/>
              </a:spcBef>
              <a:buFont typeface="Arial" charset="0"/>
              <a:buNone/>
            </a:pPr>
            <a:r>
              <a:rPr lang="en-GB" sz="900">
                <a:ea typeface="Hiragino Mincho Pro W3" charset="0"/>
                <a:cs typeface="Hiragino Mincho Pro W3" charset="0"/>
              </a:rPr>
              <a:t>Collagen– Your Most Plentiful Protein</a:t>
            </a:r>
          </a:p>
          <a:p>
            <a:pPr>
              <a:spcBef>
                <a:spcPts val="413"/>
              </a:spcBef>
              <a:buFont typeface="Arial" charset="0"/>
              <a:buNone/>
            </a:pPr>
            <a:r>
              <a:rPr lang="en-GB" sz="900">
                <a:ea typeface="Hiragino Mincho Pro W3" charset="0"/>
                <a:cs typeface="Hiragino Mincho Pro W3" charset="0"/>
              </a:rPr>
              <a:t>About one quarter of all of the protein in your body is collagen. Collagen is a major structural protein, forming molecular cables that strengthen the tendons and vast, resilient sheets that support the skin and internal organs. Bones and teeth are made by adding mineral crystals to collagen. Collagen provides structure to our bodies, protecting and supporting the softer tissues and connecting them with the skeleton. But, in spite of its critical function in the body, collagen is a relatively simple protein.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B28518D-78C7-4B36-AF87-D2813AF8B543}" type="slidenum">
              <a:rPr lang="en-US"/>
              <a:pPr/>
              <a:t>22</a:t>
            </a:fld>
            <a:endParaRPr lang="en-US"/>
          </a:p>
        </p:txBody>
      </p:sp>
      <p:sp>
        <p:nvSpPr>
          <p:cNvPr id="303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3107" name="Text Box 3"/>
          <p:cNvSpPr txBox="1">
            <a:spLocks noGrp="1" noChangeArrowheads="1"/>
          </p:cNvSpPr>
          <p:nvPr>
            <p:ph type="body" idx="1"/>
          </p:nvPr>
        </p:nvSpPr>
        <p:spPr bwMode="auto">
          <a:xfrm>
            <a:off x="914400" y="4343400"/>
            <a:ext cx="5029200" cy="1247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5pPr>
            <a:lvl6pPr marL="25146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6pPr>
            <a:lvl7pPr marL="29718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7pPr>
            <a:lvl8pPr marL="34290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8pPr>
            <a:lvl9pPr marL="38862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9pPr>
          </a:lstStyle>
          <a:p>
            <a:pPr>
              <a:lnSpc>
                <a:spcPct val="95000"/>
              </a:lnSpc>
              <a:spcBef>
                <a:spcPts val="675"/>
              </a:spcBef>
              <a:buFont typeface="Arial" charset="0"/>
              <a:buNone/>
            </a:pPr>
            <a:r>
              <a:rPr lang="en-GB" sz="1800">
                <a:ea typeface="Hiragino Mincho Pro W3" charset="0"/>
                <a:cs typeface="Hiragino Mincho Pro W3" charset="0"/>
              </a:rPr>
              <a:t>Sickle cell anemia: 1 DNA letter changes 1 amino acid = serious disease</a:t>
            </a:r>
          </a:p>
          <a:p>
            <a:pPr>
              <a:spcBef>
                <a:spcPts val="675"/>
              </a:spcBef>
              <a:buFont typeface="Arial" charset="0"/>
              <a:buNone/>
            </a:pPr>
            <a:r>
              <a:rPr lang="en-GB" sz="1800">
                <a:ea typeface="Hiragino Mincho Pro W3" charset="0"/>
                <a:cs typeface="Hiragino Mincho Pro W3" charset="0"/>
              </a:rPr>
              <a:t>Hemoglobin mutation: bends red blood cells out of shape &amp; they clog your veins.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FDB9F99-4422-4FEB-A9C1-39608F7A4E36}" type="slidenum">
              <a:rPr lang="en-US"/>
              <a:pPr/>
              <a:t>23</a:t>
            </a:fld>
            <a:endParaRPr lang="en-US"/>
          </a:p>
        </p:txBody>
      </p:sp>
      <p:sp>
        <p:nvSpPr>
          <p:cNvPr id="3051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5155" name="Text Box 3"/>
          <p:cNvSpPr txBox="1">
            <a:spLocks noGrp="1" noChangeArrowheads="1"/>
          </p:cNvSpPr>
          <p:nvPr>
            <p:ph type="body" idx="1"/>
          </p:nvPr>
        </p:nvSpPr>
        <p:spPr bwMode="auto">
          <a:xfrm>
            <a:off x="914400" y="4343400"/>
            <a:ext cx="5029200" cy="1262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5pPr>
            <a:lvl6pPr marL="25146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6pPr>
            <a:lvl7pPr marL="29718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7pPr>
            <a:lvl8pPr marL="34290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8pPr>
            <a:lvl9pPr marL="38862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9pPr>
          </a:lstStyle>
          <a:p>
            <a:pPr>
              <a:lnSpc>
                <a:spcPct val="95000"/>
              </a:lnSpc>
              <a:spcBef>
                <a:spcPts val="675"/>
              </a:spcBef>
              <a:buFont typeface="Arial" charset="0"/>
              <a:buNone/>
            </a:pPr>
            <a:r>
              <a:rPr lang="en-GB" sz="1800">
                <a:ea typeface="Hiragino Mincho Pro W3" charset="0"/>
                <a:cs typeface="Hiragino Mincho Pro W3" charset="0"/>
              </a:rPr>
              <a:t>glutamic acid is acidic &amp; polar</a:t>
            </a:r>
          </a:p>
          <a:p>
            <a:pPr>
              <a:spcBef>
                <a:spcPts val="675"/>
              </a:spcBef>
              <a:buFont typeface="Arial" charset="0"/>
              <a:buNone/>
            </a:pPr>
            <a:r>
              <a:rPr lang="en-GB" sz="1800">
                <a:ea typeface="Hiragino Mincho Pro W3" charset="0"/>
                <a:cs typeface="Hiragino Mincho Pro W3" charset="0"/>
              </a:rPr>
              <a:t>valine is non-polar = tries to “hide” from water of cell by sticking to another hemoglobin molecules.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EF5DA5C-6FFD-413F-A5E4-217509F368ED}" type="slidenum">
              <a:rPr lang="en-US"/>
              <a:pPr/>
              <a:t>24</a:t>
            </a:fld>
            <a:endParaRPr lang="en-US"/>
          </a:p>
        </p:txBody>
      </p:sp>
      <p:sp>
        <p:nvSpPr>
          <p:cNvPr id="307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03" name="Text Box 3"/>
          <p:cNvSpPr txBox="1">
            <a:spLocks noGrp="1" noChangeArrowheads="1"/>
          </p:cNvSpPr>
          <p:nvPr>
            <p:ph type="body" idx="1"/>
          </p:nvPr>
        </p:nvSpPr>
        <p:spPr bwMode="auto">
          <a:xfrm>
            <a:off x="914400" y="4343400"/>
            <a:ext cx="5029200" cy="882650"/>
          </a:xfrm>
          <a:prstGeom prst="rect">
            <a:avLst/>
          </a:prstGeom>
          <a:solidFill>
            <a:srgbClr val="FFFFFF"/>
          </a:solidFill>
          <a:ln w="9360">
            <a:solidFill>
              <a:srgbClr val="000000"/>
            </a:solidFill>
            <a:miter lim="800000"/>
            <a:headEnd/>
            <a:tailEnd/>
          </a:ln>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5pPr>
            <a:lvl6pPr marL="25146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6pPr>
            <a:lvl7pPr marL="29718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7pPr>
            <a:lvl8pPr marL="34290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8pPr>
            <a:lvl9pPr marL="38862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9pPr>
          </a:lstStyle>
          <a:p>
            <a:pPr>
              <a:lnSpc>
                <a:spcPct val="95000"/>
              </a:lnSpc>
              <a:spcBef>
                <a:spcPts val="675"/>
              </a:spcBef>
              <a:buFont typeface="Arial" charset="0"/>
              <a:buNone/>
            </a:pPr>
            <a:r>
              <a:rPr lang="en-GB" sz="1800">
                <a:ea typeface="Hiragino Mincho Pro W3" charset="0"/>
                <a:cs typeface="Hiragino Mincho Pro W3" charset="0"/>
              </a:rPr>
              <a:t>It’s a helix or B sheet within a single region. Can have both in one protein but a specific region is one or another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7377E60-F6ED-4873-A643-95A158FD5294}" type="slidenum">
              <a:rPr lang="en-US"/>
              <a:pPr/>
              <a:t>25</a:t>
            </a:fld>
            <a:endParaRPr lang="en-US"/>
          </a:p>
        </p:txBody>
      </p:sp>
      <p:sp>
        <p:nvSpPr>
          <p:cNvPr id="3092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9251"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3DABA92-D09F-44A7-A9C3-BD296D0F9B94}" type="slidenum">
              <a:rPr lang="en-US"/>
              <a:pPr/>
              <a:t>26</a:t>
            </a:fld>
            <a:endParaRPr lang="en-US"/>
          </a:p>
        </p:txBody>
      </p:sp>
      <p:sp>
        <p:nvSpPr>
          <p:cNvPr id="311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1299" name="Text Box 3"/>
          <p:cNvSpPr txBox="1">
            <a:spLocks noGrp="1" noChangeArrowheads="1"/>
          </p:cNvSpPr>
          <p:nvPr>
            <p:ph type="body" idx="1"/>
          </p:nvPr>
        </p:nvSpPr>
        <p:spPr bwMode="auto">
          <a:xfrm>
            <a:off x="914400" y="4343400"/>
            <a:ext cx="5029200" cy="361950"/>
          </a:xfrm>
          <a:prstGeom prst="rect">
            <a:avLst/>
          </a:prstGeom>
          <a:solidFill>
            <a:srgbClr val="FFFFFF"/>
          </a:solidFill>
          <a:ln w="9360">
            <a:solidFill>
              <a:srgbClr val="000000"/>
            </a:solidFill>
            <a:miter lim="800000"/>
            <a:headEnd/>
            <a:tailEnd/>
          </a:ln>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5pPr>
            <a:lvl6pPr marL="25146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6pPr>
            <a:lvl7pPr marL="29718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7pPr>
            <a:lvl8pPr marL="34290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8pPr>
            <a:lvl9pPr marL="38862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9pPr>
          </a:lstStyle>
          <a:p>
            <a:pPr>
              <a:lnSpc>
                <a:spcPct val="95000"/>
              </a:lnSpc>
              <a:spcBef>
                <a:spcPts val="675"/>
              </a:spcBef>
              <a:buFont typeface="Arial" charset="0"/>
              <a:buNone/>
            </a:pPr>
            <a:r>
              <a:rPr lang="en-GB" sz="1800">
                <a:ea typeface="Hiragino Mincho Pro W3" charset="0"/>
                <a:cs typeface="Hiragino Mincho Pro W3" charset="0"/>
              </a:rPr>
              <a:t>How the whole thing holds together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7EFA50-0E08-4C40-B909-F03B048FF24B}" type="slidenum">
              <a:rPr lang="en-US"/>
              <a:pPr/>
              <a:t>29</a:t>
            </a:fld>
            <a:endParaRPr lang="en-US"/>
          </a:p>
        </p:txBody>
      </p:sp>
      <p:sp>
        <p:nvSpPr>
          <p:cNvPr id="3133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3347" name="Text Box 3"/>
          <p:cNvSpPr txBox="1">
            <a:spLocks noGrp="1" noChangeArrowheads="1"/>
          </p:cNvSpPr>
          <p:nvPr>
            <p:ph type="body" idx="1"/>
          </p:nvPr>
        </p:nvSpPr>
        <p:spPr bwMode="auto">
          <a:xfrm>
            <a:off x="914400" y="4343400"/>
            <a:ext cx="5029200" cy="1978025"/>
          </a:xfrm>
          <a:prstGeom prst="rect">
            <a:avLst/>
          </a:prstGeom>
          <a:solidFill>
            <a:srgbClr val="FFFFFF"/>
          </a:solidFill>
          <a:ln w="9360">
            <a:solidFill>
              <a:srgbClr val="000000"/>
            </a:solidFill>
            <a:miter lim="800000"/>
            <a:headEnd/>
            <a:tailEnd/>
          </a:ln>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5pPr>
            <a:lvl6pPr marL="25146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6pPr>
            <a:lvl7pPr marL="29718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7pPr>
            <a:lvl8pPr marL="34290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8pPr>
            <a:lvl9pPr marL="38862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9pPr>
          </a:lstStyle>
          <a:p>
            <a:pPr>
              <a:lnSpc>
                <a:spcPct val="95000"/>
              </a:lnSpc>
              <a:spcBef>
                <a:spcPts val="675"/>
              </a:spcBef>
              <a:buFont typeface="Arial" charset="0"/>
              <a:buNone/>
            </a:pPr>
            <a:r>
              <a:rPr lang="en-GB" sz="1800">
                <a:ea typeface="Hiragino Mincho Pro W3" charset="0"/>
                <a:cs typeface="Hiragino Mincho Pro W3" charset="0"/>
              </a:rPr>
              <a:t>Structure equals function wonderfully illustrated by proteins</a:t>
            </a:r>
          </a:p>
          <a:p>
            <a:pPr>
              <a:spcBef>
                <a:spcPts val="675"/>
              </a:spcBef>
              <a:buFont typeface="Arial" charset="0"/>
              <a:buNone/>
            </a:pPr>
            <a:endParaRPr lang="en-GB" sz="1800">
              <a:ea typeface="Hiragino Mincho Pro W3" charset="0"/>
              <a:cs typeface="Hiragino Mincho Pro W3" charset="0"/>
            </a:endParaRPr>
          </a:p>
          <a:p>
            <a:pPr>
              <a:spcBef>
                <a:spcPts val="675"/>
              </a:spcBef>
              <a:buFont typeface="Arial" charset="0"/>
              <a:buNone/>
            </a:pPr>
            <a:r>
              <a:rPr lang="en-GB" sz="1800">
                <a:ea typeface="Hiragino Mincho Pro W3" charset="0"/>
                <a:cs typeface="Hiragino Mincho Pro W3" charset="0"/>
              </a:rPr>
              <a:t>Collagen is just like rope -- enables your skin to be strong and flexible.</a:t>
            </a:r>
          </a:p>
          <a:p>
            <a:pPr>
              <a:spcBef>
                <a:spcPts val="675"/>
              </a:spcBef>
              <a:buFont typeface="Arial" charset="0"/>
              <a:buNone/>
            </a:pPr>
            <a:endParaRPr lang="en-GB" sz="1800">
              <a:ea typeface="Hiragino Mincho Pro W3" charset="0"/>
              <a:cs typeface="Hiragino Mincho Pro W3"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A8819E-A0C9-4B80-8460-D4B2411D53AA}" type="slidenum">
              <a:rPr lang="en-US"/>
              <a:pPr/>
              <a:t>30</a:t>
            </a:fld>
            <a:endParaRPr lang="en-US"/>
          </a:p>
        </p:txBody>
      </p:sp>
      <p:sp>
        <p:nvSpPr>
          <p:cNvPr id="3153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5395" name="Text Box 3"/>
          <p:cNvSpPr txBox="1">
            <a:spLocks noGrp="1" noChangeArrowheads="1"/>
          </p:cNvSpPr>
          <p:nvPr>
            <p:ph type="body" idx="1"/>
          </p:nvPr>
        </p:nvSpPr>
        <p:spPr bwMode="auto">
          <a:xfrm>
            <a:off x="914400" y="4343400"/>
            <a:ext cx="5029200" cy="13477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5pPr>
            <a:lvl6pPr marL="25146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6pPr>
            <a:lvl7pPr marL="29718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7pPr>
            <a:lvl8pPr marL="34290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8pPr>
            <a:lvl9pPr marL="38862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9pPr>
          </a:lstStyle>
          <a:p>
            <a:pPr>
              <a:lnSpc>
                <a:spcPct val="95000"/>
              </a:lnSpc>
              <a:spcBef>
                <a:spcPts val="675"/>
              </a:spcBef>
              <a:buFont typeface="Arial" charset="0"/>
              <a:buNone/>
            </a:pPr>
            <a:r>
              <a:rPr lang="en-GB" sz="1800">
                <a:ea typeface="Hiragino Mincho Pro W3" charset="0"/>
                <a:cs typeface="Hiragino Mincho Pro W3" charset="0"/>
              </a:rPr>
              <a:t>sequence determines structure and…</a:t>
            </a:r>
          </a:p>
          <a:p>
            <a:pPr>
              <a:spcBef>
                <a:spcPts val="675"/>
              </a:spcBef>
              <a:buFont typeface="Arial" charset="0"/>
              <a:buNone/>
            </a:pPr>
            <a:r>
              <a:rPr lang="en-GB" sz="1800">
                <a:ea typeface="Hiragino Mincho Pro W3" charset="0"/>
                <a:cs typeface="Hiragino Mincho Pro W3" charset="0"/>
              </a:rPr>
              <a:t>structure determines function.</a:t>
            </a:r>
          </a:p>
          <a:p>
            <a:pPr>
              <a:spcBef>
                <a:spcPts val="675"/>
              </a:spcBef>
              <a:buFont typeface="Arial" charset="0"/>
              <a:buNone/>
            </a:pPr>
            <a:r>
              <a:rPr lang="en-GB" sz="1800">
                <a:ea typeface="Hiragino Mincho Pro W3" charset="0"/>
                <a:cs typeface="Hiragino Mincho Pro W3" charset="0"/>
              </a:rPr>
              <a:t>Change the sequence &amp; that changes the structure which changes the function.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D8C59BD-2D50-451B-A735-F763B75AE77C}" type="slidenum">
              <a:rPr lang="en-US"/>
              <a:pPr/>
              <a:t>2</a:t>
            </a:fld>
            <a:endParaRPr lang="en-US"/>
          </a:p>
        </p:txBody>
      </p:sp>
      <p:sp>
        <p:nvSpPr>
          <p:cNvPr id="2764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483" name="Text Box 3"/>
          <p:cNvSpPr txBox="1">
            <a:spLocks noGrp="1" noChangeArrowheads="1"/>
          </p:cNvSpPr>
          <p:nvPr>
            <p:ph type="body" idx="1"/>
          </p:nvPr>
        </p:nvSpPr>
        <p:spPr bwMode="auto">
          <a:xfrm>
            <a:off x="914400" y="4343400"/>
            <a:ext cx="5029200" cy="14112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5pPr>
            <a:lvl6pPr marL="25146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6pPr>
            <a:lvl7pPr marL="29718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7pPr>
            <a:lvl8pPr marL="34290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8pPr>
            <a:lvl9pPr marL="38862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9pPr>
          </a:lstStyle>
          <a:p>
            <a:pPr>
              <a:lnSpc>
                <a:spcPct val="95000"/>
              </a:lnSpc>
              <a:spcBef>
                <a:spcPts val="525"/>
              </a:spcBef>
              <a:buClr>
                <a:srgbClr val="02FA1E"/>
              </a:buClr>
              <a:buFont typeface="Arial" charset="0"/>
              <a:buNone/>
            </a:pPr>
            <a:r>
              <a:rPr lang="en-GB" sz="1400">
                <a:ea typeface="Hiragino Mincho Pro W3" charset="0"/>
                <a:cs typeface="Hiragino Mincho Pro W3" charset="0"/>
              </a:rPr>
              <a:t>clockwise:</a:t>
            </a:r>
          </a:p>
          <a:p>
            <a:pPr>
              <a:spcBef>
                <a:spcPts val="525"/>
              </a:spcBef>
              <a:buClr>
                <a:srgbClr val="02FA1E"/>
              </a:buClr>
              <a:buFont typeface="Arial" charset="0"/>
              <a:buNone/>
            </a:pPr>
            <a:r>
              <a:rPr lang="en-GB" sz="1400">
                <a:ea typeface="Hiragino Mincho Pro W3" charset="0"/>
                <a:cs typeface="Hiragino Mincho Pro W3" charset="0"/>
              </a:rPr>
              <a:t>Rubisco — most important protein on the planet?</a:t>
            </a:r>
          </a:p>
          <a:p>
            <a:pPr>
              <a:spcBef>
                <a:spcPts val="525"/>
              </a:spcBef>
              <a:buClr>
                <a:srgbClr val="02FA1E"/>
              </a:buClr>
              <a:buFont typeface="Arial" charset="0"/>
              <a:buNone/>
            </a:pPr>
            <a:r>
              <a:rPr lang="en-GB" sz="1400">
                <a:ea typeface="Hiragino Mincho Pro W3" charset="0"/>
                <a:cs typeface="Hiragino Mincho Pro W3" charset="0"/>
              </a:rPr>
              <a:t>Hemoglobin — a red blooded protein :-)</a:t>
            </a:r>
          </a:p>
          <a:p>
            <a:pPr>
              <a:spcBef>
                <a:spcPts val="525"/>
              </a:spcBef>
              <a:buClr>
                <a:srgbClr val="02FA1E"/>
              </a:buClr>
              <a:buFont typeface="Arial" charset="0"/>
              <a:buNone/>
            </a:pPr>
            <a:r>
              <a:rPr lang="en-GB" sz="1400">
                <a:ea typeface="Hiragino Mincho Pro W3" charset="0"/>
                <a:cs typeface="Hiragino Mincho Pro W3" charset="0"/>
              </a:rPr>
              <a:t>Collagen — strings you together</a:t>
            </a:r>
          </a:p>
          <a:p>
            <a:pPr>
              <a:spcBef>
                <a:spcPts val="525"/>
              </a:spcBef>
              <a:buClr>
                <a:srgbClr val="02FA1E"/>
              </a:buClr>
              <a:buFont typeface="Arial" charset="0"/>
              <a:buNone/>
            </a:pPr>
            <a:r>
              <a:rPr lang="en-GB" sz="1400">
                <a:ea typeface="Hiragino Mincho Pro W3" charset="0"/>
                <a:cs typeface="Hiragino Mincho Pro W3" charset="0"/>
              </a:rPr>
              <a:t>Growth Hormones — working hard in you right now!</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E1B33DD-43A0-4F77-983F-0AF754F6F76D}" type="slidenum">
              <a:rPr lang="en-US"/>
              <a:pPr/>
              <a:t>32</a:t>
            </a:fld>
            <a:endParaRPr lang="en-US"/>
          </a:p>
        </p:txBody>
      </p:sp>
      <p:sp>
        <p:nvSpPr>
          <p:cNvPr id="3235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358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3C75A1-DC57-45DB-A422-C62E2F15E453}" type="slidenum">
              <a:rPr lang="en-US"/>
              <a:pPr/>
              <a:t>34</a:t>
            </a:fld>
            <a:endParaRPr lang="en-US"/>
          </a:p>
        </p:txBody>
      </p:sp>
      <p:sp>
        <p:nvSpPr>
          <p:cNvPr id="3174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43"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176151A-95EF-4E98-94B2-54C09F0251FC}" type="slidenum">
              <a:rPr lang="en-US"/>
              <a:pPr/>
              <a:t>35</a:t>
            </a:fld>
            <a:endParaRPr lang="en-US"/>
          </a:p>
        </p:txBody>
      </p:sp>
      <p:sp>
        <p:nvSpPr>
          <p:cNvPr id="3194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9491"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C29D0D2-599D-4E2B-93E3-59BED8238373}" type="slidenum">
              <a:rPr lang="en-US"/>
              <a:pPr/>
              <a:t>3</a:t>
            </a:fld>
            <a:endParaRPr lang="en-US"/>
          </a:p>
        </p:txBody>
      </p:sp>
      <p:sp>
        <p:nvSpPr>
          <p:cNvPr id="2785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8531" name="Text Box 3"/>
          <p:cNvSpPr txBox="1">
            <a:spLocks noGrp="1" noChangeArrowheads="1"/>
          </p:cNvSpPr>
          <p:nvPr>
            <p:ph type="body" idx="1"/>
          </p:nvPr>
        </p:nvSpPr>
        <p:spPr bwMode="auto">
          <a:xfrm>
            <a:off x="914400" y="4343400"/>
            <a:ext cx="5029200" cy="1851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5pPr>
            <a:lvl6pPr marL="25146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6pPr>
            <a:lvl7pPr marL="29718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7pPr>
            <a:lvl8pPr marL="34290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8pPr>
            <a:lvl9pPr marL="3886200" indent="-228600" defTabSz="457200" fontAlgn="base">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defRPr>
            </a:lvl9pPr>
          </a:lstStyle>
          <a:p>
            <a:pPr>
              <a:lnSpc>
                <a:spcPct val="95000"/>
              </a:lnSpc>
              <a:spcBef>
                <a:spcPts val="600"/>
              </a:spcBef>
              <a:buFont typeface="Arial" charset="0"/>
              <a:buNone/>
            </a:pPr>
            <a:r>
              <a:rPr lang="en-GB" sz="1600">
                <a:ea typeface="Hiragino Mincho Pro W3" charset="0"/>
                <a:cs typeface="Hiragino Mincho Pro W3" charset="0"/>
              </a:rPr>
              <a:t>Storage: beans (seed proteins)</a:t>
            </a:r>
          </a:p>
          <a:p>
            <a:pPr>
              <a:spcBef>
                <a:spcPts val="600"/>
              </a:spcBef>
              <a:buFont typeface="Arial" charset="0"/>
              <a:buNone/>
            </a:pPr>
            <a:r>
              <a:rPr lang="en-GB" sz="1600">
                <a:ea typeface="Hiragino Mincho Pro W3" charset="0"/>
                <a:cs typeface="Hiragino Mincho Pro W3" charset="0"/>
              </a:rPr>
              <a:t>Movement: muscle fibers</a:t>
            </a:r>
          </a:p>
          <a:p>
            <a:pPr>
              <a:spcBef>
                <a:spcPts val="600"/>
              </a:spcBef>
              <a:buFont typeface="Arial" charset="0"/>
              <a:buNone/>
            </a:pPr>
            <a:r>
              <a:rPr lang="en-GB" sz="1600">
                <a:ea typeface="Hiragino Mincho Pro W3" charset="0"/>
                <a:cs typeface="Hiragino Mincho Pro W3" charset="0"/>
              </a:rPr>
              <a:t>Cell surface proteins: labels that ID cell as self vs. foreign</a:t>
            </a:r>
          </a:p>
          <a:p>
            <a:pPr>
              <a:spcBef>
                <a:spcPts val="600"/>
              </a:spcBef>
              <a:buFont typeface="Arial" charset="0"/>
              <a:buNone/>
            </a:pPr>
            <a:r>
              <a:rPr lang="en-GB" sz="1600">
                <a:ea typeface="Hiragino Mincho Pro W3" charset="0"/>
                <a:cs typeface="Hiragino Mincho Pro W3" charset="0"/>
              </a:rPr>
              <a:t>Antibodies: recognize the labels</a:t>
            </a:r>
          </a:p>
          <a:p>
            <a:pPr>
              <a:spcBef>
                <a:spcPts val="600"/>
              </a:spcBef>
              <a:buFont typeface="Arial" charset="0"/>
              <a:buNone/>
            </a:pPr>
            <a:r>
              <a:rPr lang="en-GB" sz="1600">
                <a:ea typeface="Hiragino Mincho Pro W3" charset="0"/>
                <a:cs typeface="Hiragino Mincho Pro W3" charset="0"/>
              </a:rPr>
              <a:t>ENZYMES!!!!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101AEB5-B7D7-4C67-81EB-F9BCADFB567B}" type="slidenum">
              <a:rPr lang="en-US"/>
              <a:pPr/>
              <a:t>4</a:t>
            </a:fld>
            <a:endParaRPr lang="en-US"/>
          </a:p>
        </p:txBody>
      </p:sp>
      <p:sp>
        <p:nvSpPr>
          <p:cNvPr id="280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0579" name="Text Box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sz="1400"/>
              <a:t>Rubisco = 16 polypeptide chains</a:t>
            </a:r>
          </a:p>
          <a:p>
            <a:r>
              <a:rPr lang="en-US" sz="1400"/>
              <a:t>Hemoglobin = 4 polypeptide chains (2 alpha, 2 beta)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5AE8D2F-EC55-4817-A98C-4A9562BAB291}" type="slidenum">
              <a:rPr lang="en-US"/>
              <a:pPr/>
              <a:t>6</a:t>
            </a:fld>
            <a:endParaRPr lang="en-US"/>
          </a:p>
        </p:txBody>
      </p:sp>
      <p:sp>
        <p:nvSpPr>
          <p:cNvPr id="2846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4675"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15C8345-4EA5-4B0C-9C97-16237FA7AFF9}" type="slidenum">
              <a:rPr lang="en-US"/>
              <a:pPr/>
              <a:t>7</a:t>
            </a:fld>
            <a:endParaRPr lang="en-US"/>
          </a:p>
        </p:txBody>
      </p:sp>
      <p:sp>
        <p:nvSpPr>
          <p:cNvPr id="2867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23"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8318AF9-A69A-4971-A75B-88F7F60DE6F5}" type="slidenum">
              <a:rPr lang="en-US"/>
              <a:pPr/>
              <a:t>8</a:t>
            </a:fld>
            <a:endParaRPr lang="en-US"/>
          </a:p>
        </p:txBody>
      </p:sp>
      <p:sp>
        <p:nvSpPr>
          <p:cNvPr id="288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8771"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705C9EF-40AE-4342-8E5A-56CA40BE8144}" type="slidenum">
              <a:rPr lang="en-US"/>
              <a:pPr/>
              <a:t>9</a:t>
            </a:fld>
            <a:endParaRPr lang="en-US"/>
          </a:p>
        </p:txBody>
      </p:sp>
      <p:sp>
        <p:nvSpPr>
          <p:cNvPr id="290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0819"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CDDDE2A-E51F-40E4-9105-15AC55F8C488}" type="slidenum">
              <a:rPr lang="en-US"/>
              <a:pPr/>
              <a:t>10</a:t>
            </a:fld>
            <a:endParaRPr lang="en-US"/>
          </a:p>
        </p:txBody>
      </p:sp>
      <p:sp>
        <p:nvSpPr>
          <p:cNvPr id="292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286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63" name="Rectangle 67"/>
          <p:cNvSpPr>
            <a:spLocks noGrp="1" noChangeArrowheads="1"/>
          </p:cNvSpPr>
          <p:nvPr>
            <p:ph type="ctrTitle"/>
          </p:nvPr>
        </p:nvSpPr>
        <p:spPr>
          <a:xfrm>
            <a:off x="990600" y="1981200"/>
            <a:ext cx="7239000" cy="914400"/>
          </a:xfrm>
        </p:spPr>
        <p:txBody>
          <a:bodyPr anchor="b"/>
          <a:lstStyle>
            <a:lvl1pPr>
              <a:defRPr/>
            </a:lvl1pPr>
          </a:lstStyle>
          <a:p>
            <a:pPr lvl="0"/>
            <a:r>
              <a:rPr lang="en-US" noProof="0" smtClean="0"/>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84" charset="2"/>
              <a:buNone/>
              <a:defRPr/>
            </a:lvl1pPr>
          </a:lstStyle>
          <a:p>
            <a:pPr lvl="0"/>
            <a:r>
              <a:rPr lang="en-US" noProof="0" smtClean="0"/>
              <a:t>Click to edit Master subtitle style</a:t>
            </a:r>
          </a:p>
        </p:txBody>
      </p:sp>
      <p:sp>
        <p:nvSpPr>
          <p:cNvPr id="4165" name="Rectangle 69"/>
          <p:cNvSpPr>
            <a:spLocks noGrp="1" noChangeArrowheads="1"/>
          </p:cNvSpPr>
          <p:nvPr>
            <p:ph type="dt" sz="quarter" idx="2"/>
          </p:nvPr>
        </p:nvSpPr>
        <p:spPr bwMode="auto">
          <a:xfrm>
            <a:off x="6934200" y="6264275"/>
            <a:ext cx="1524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b="1" baseline="0"/>
            </a:lvl1pPr>
          </a:lstStyle>
          <a:p>
            <a:r>
              <a:rPr lang="en-US"/>
              <a:t>2008-2009</a:t>
            </a:r>
            <a:endParaRPr lang="en-US" b="0"/>
          </a:p>
        </p:txBody>
      </p:sp>
      <p:sp>
        <p:nvSpPr>
          <p:cNvPr id="4166" name="Rectangle 70"/>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baseline="0"/>
            </a:lvl1pPr>
          </a:lstStyle>
          <a:p>
            <a:endParaRPr lang="en-US"/>
          </a:p>
        </p:txBody>
      </p:sp>
      <p:sp>
        <p:nvSpPr>
          <p:cNvPr id="4169"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a:latin typeface="Times" pitchFamily="84" charset="0"/>
            </a:endParaRPr>
          </a:p>
        </p:txBody>
      </p:sp>
      <p:sp>
        <p:nvSpPr>
          <p:cNvPr id="4170"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74" name="Group 78"/>
          <p:cNvGrpSpPr>
            <a:grpSpLocks/>
          </p:cNvGrpSpPr>
          <p:nvPr/>
        </p:nvGrpSpPr>
        <p:grpSpPr bwMode="auto">
          <a:xfrm>
            <a:off x="381000" y="1524000"/>
            <a:ext cx="6324600" cy="2590800"/>
            <a:chOff x="240" y="960"/>
            <a:chExt cx="3984" cy="1632"/>
          </a:xfrm>
        </p:grpSpPr>
        <p:sp>
          <p:nvSpPr>
            <p:cNvPr id="4171"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2"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3"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75" name="Group 79"/>
          <p:cNvGrpSpPr>
            <a:grpSpLocks/>
          </p:cNvGrpSpPr>
          <p:nvPr/>
        </p:nvGrpSpPr>
        <p:grpSpPr bwMode="auto">
          <a:xfrm rot="10800000">
            <a:off x="2286000" y="2819400"/>
            <a:ext cx="6324600" cy="2590800"/>
            <a:chOff x="240" y="960"/>
            <a:chExt cx="3984" cy="1632"/>
          </a:xfrm>
        </p:grpSpPr>
        <p:sp>
          <p:nvSpPr>
            <p:cNvPr id="4176" name="Line 80"/>
            <p:cNvSpPr>
              <a:spLocks noChangeShapeType="1"/>
            </p:cNvSpPr>
            <p:nvPr userDrawn="1"/>
          </p:nvSpPr>
          <p:spPr bwMode="auto">
            <a:xfrm>
              <a:off x="240" y="1152"/>
              <a:ext cx="3984"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7" name="Line 81"/>
            <p:cNvSpPr>
              <a:spLocks noChangeShapeType="1"/>
            </p:cNvSpPr>
            <p:nvPr userDrawn="1"/>
          </p:nvSpPr>
          <p:spPr bwMode="auto">
            <a:xfrm>
              <a:off x="384" y="960"/>
              <a:ext cx="0" cy="1632"/>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 name="Oval 82"/>
            <p:cNvSpPr>
              <a:spLocks noChangeArrowheads="1"/>
            </p:cNvSpPr>
            <p:nvPr userDrawn="1"/>
          </p:nvSpPr>
          <p:spPr bwMode="auto">
            <a:xfrm>
              <a:off x="336" y="1104"/>
              <a:ext cx="96" cy="96"/>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79" name="Text Box 83"/>
          <p:cNvSpPr txBox="1">
            <a:spLocks noChangeArrowheads="1"/>
          </p:cNvSpPr>
          <p:nvPr/>
        </p:nvSpPr>
        <p:spPr bwMode="auto">
          <a:xfrm>
            <a:off x="228600" y="6384925"/>
            <a:ext cx="1447800" cy="3365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50000"/>
              </a:spcBef>
            </a:pPr>
            <a:r>
              <a:rPr lang="en-US" sz="1600" b="1" baseline="0"/>
              <a:t>AP Biology</a:t>
            </a:r>
            <a:endParaRPr lang="en-US" baseline="0">
              <a:latin typeface="Times" pitchFamily="8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A98459D-0A2E-451F-90EC-A007B099E034}" type="slidenum">
              <a:rPr lang="en-US"/>
              <a:pPr/>
              <a:t>‹#›</a:t>
            </a:fld>
            <a:endParaRPr lang="en-US">
              <a:solidFill>
                <a:schemeClr val="hlink"/>
              </a:solidFill>
            </a:endParaRPr>
          </a:p>
        </p:txBody>
      </p:sp>
    </p:spTree>
    <p:extLst>
      <p:ext uri="{BB962C8B-B14F-4D97-AF65-F5344CB8AC3E}">
        <p14:creationId xmlns:p14="http://schemas.microsoft.com/office/powerpoint/2010/main" val="110217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FB80996-AA3F-4A7B-A978-D87C9BAF4EBD}" type="slidenum">
              <a:rPr lang="en-US"/>
              <a:pPr/>
              <a:t>‹#›</a:t>
            </a:fld>
            <a:endParaRPr lang="en-US">
              <a:solidFill>
                <a:schemeClr val="hlink"/>
              </a:solidFill>
            </a:endParaRPr>
          </a:p>
        </p:txBody>
      </p:sp>
    </p:spTree>
    <p:extLst>
      <p:ext uri="{BB962C8B-B14F-4D97-AF65-F5344CB8AC3E}">
        <p14:creationId xmlns:p14="http://schemas.microsoft.com/office/powerpoint/2010/main" val="14011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9906" name="Rectangle 2"/>
          <p:cNvSpPr>
            <a:spLocks noGrp="1" noChangeArrowheads="1"/>
          </p:cNvSpPr>
          <p:nvPr>
            <p:ph type="ctrTitle"/>
          </p:nvPr>
        </p:nvSpPr>
        <p:spPr>
          <a:xfrm>
            <a:off x="990600" y="1981200"/>
            <a:ext cx="7239000" cy="914400"/>
          </a:xfrm>
        </p:spPr>
        <p:txBody>
          <a:bodyPr anchor="b"/>
          <a:lstStyle>
            <a:lvl1pPr>
              <a:defRPr/>
            </a:lvl1pPr>
          </a:lstStyle>
          <a:p>
            <a:pPr lvl="0"/>
            <a:r>
              <a:rPr lang="en-US" noProof="0" smtClean="0"/>
              <a:t>Click to edit Master title style</a:t>
            </a:r>
          </a:p>
        </p:txBody>
      </p:sp>
      <p:sp>
        <p:nvSpPr>
          <p:cNvPr id="379907" name="Rectangle 3"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84" charset="2"/>
              <a:buNone/>
              <a:defRPr/>
            </a:lvl1pPr>
          </a:lstStyle>
          <a:p>
            <a:pPr lvl="0"/>
            <a:r>
              <a:rPr lang="en-US" noProof="0" smtClean="0"/>
              <a:t>Click to edit Master subtitle style</a:t>
            </a:r>
          </a:p>
        </p:txBody>
      </p:sp>
      <p:sp>
        <p:nvSpPr>
          <p:cNvPr id="379908" name="Rectangle 4"/>
          <p:cNvSpPr>
            <a:spLocks noGrp="1" noChangeArrowheads="1"/>
          </p:cNvSpPr>
          <p:nvPr>
            <p:ph type="dt" sz="quarter" idx="2"/>
          </p:nvPr>
        </p:nvSpPr>
        <p:spPr bwMode="auto">
          <a:xfrm>
            <a:off x="6934200" y="6264275"/>
            <a:ext cx="1524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b="1" baseline="0"/>
            </a:lvl1pPr>
          </a:lstStyle>
          <a:p>
            <a:r>
              <a:rPr lang="en-US"/>
              <a:t>2007-2008</a:t>
            </a:r>
            <a:endParaRPr lang="en-US" b="0"/>
          </a:p>
        </p:txBody>
      </p:sp>
      <p:sp>
        <p:nvSpPr>
          <p:cNvPr id="379909" name="Rectangle 5"/>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baseline="0"/>
            </a:lvl1pPr>
          </a:lstStyle>
          <a:p>
            <a:endParaRPr lang="en-US"/>
          </a:p>
        </p:txBody>
      </p:sp>
      <p:sp>
        <p:nvSpPr>
          <p:cNvPr id="379910" name="Rectangle 6"/>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a:latin typeface="Times" pitchFamily="84" charset="0"/>
            </a:endParaRPr>
          </a:p>
        </p:txBody>
      </p:sp>
      <p:sp>
        <p:nvSpPr>
          <p:cNvPr id="379911" name="Rectangle 7"/>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912" name="Group 8"/>
          <p:cNvGrpSpPr>
            <a:grpSpLocks/>
          </p:cNvGrpSpPr>
          <p:nvPr/>
        </p:nvGrpSpPr>
        <p:grpSpPr bwMode="auto">
          <a:xfrm>
            <a:off x="381000" y="1524000"/>
            <a:ext cx="6324600" cy="2590800"/>
            <a:chOff x="240" y="960"/>
            <a:chExt cx="3984" cy="1632"/>
          </a:xfrm>
        </p:grpSpPr>
        <p:sp>
          <p:nvSpPr>
            <p:cNvPr id="379913" name="Line 9"/>
            <p:cNvSpPr>
              <a:spLocks noChangeShapeType="1"/>
            </p:cNvSpPr>
            <p:nvPr userDrawn="1"/>
          </p:nvSpPr>
          <p:spPr bwMode="auto">
            <a:xfrm>
              <a:off x="240" y="1152"/>
              <a:ext cx="3984"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4" name="Line 10"/>
            <p:cNvSpPr>
              <a:spLocks noChangeShapeType="1"/>
            </p:cNvSpPr>
            <p:nvPr userDrawn="1"/>
          </p:nvSpPr>
          <p:spPr bwMode="auto">
            <a:xfrm>
              <a:off x="384" y="960"/>
              <a:ext cx="0" cy="1632"/>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5" name="Oval 11"/>
            <p:cNvSpPr>
              <a:spLocks noChangeArrowheads="1"/>
            </p:cNvSpPr>
            <p:nvPr userDrawn="1"/>
          </p:nvSpPr>
          <p:spPr bwMode="auto">
            <a:xfrm>
              <a:off x="336" y="1104"/>
              <a:ext cx="96" cy="96"/>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916" name="Group 12"/>
          <p:cNvGrpSpPr>
            <a:grpSpLocks/>
          </p:cNvGrpSpPr>
          <p:nvPr/>
        </p:nvGrpSpPr>
        <p:grpSpPr bwMode="auto">
          <a:xfrm rot="10800000">
            <a:off x="2286000" y="2819400"/>
            <a:ext cx="6324600" cy="2590800"/>
            <a:chOff x="240" y="960"/>
            <a:chExt cx="3984" cy="1632"/>
          </a:xfrm>
        </p:grpSpPr>
        <p:sp>
          <p:nvSpPr>
            <p:cNvPr id="379917" name="Line 13"/>
            <p:cNvSpPr>
              <a:spLocks noChangeShapeType="1"/>
            </p:cNvSpPr>
            <p:nvPr userDrawn="1"/>
          </p:nvSpPr>
          <p:spPr bwMode="auto">
            <a:xfrm>
              <a:off x="240" y="1152"/>
              <a:ext cx="3984"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8" name="Line 14"/>
            <p:cNvSpPr>
              <a:spLocks noChangeShapeType="1"/>
            </p:cNvSpPr>
            <p:nvPr userDrawn="1"/>
          </p:nvSpPr>
          <p:spPr bwMode="auto">
            <a:xfrm>
              <a:off x="384" y="960"/>
              <a:ext cx="0" cy="1632"/>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9" name="Oval 15"/>
            <p:cNvSpPr>
              <a:spLocks noChangeArrowheads="1"/>
            </p:cNvSpPr>
            <p:nvPr userDrawn="1"/>
          </p:nvSpPr>
          <p:spPr bwMode="auto">
            <a:xfrm>
              <a:off x="336" y="1104"/>
              <a:ext cx="96" cy="96"/>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920" name="Text Box 16"/>
          <p:cNvSpPr txBox="1">
            <a:spLocks noChangeArrowheads="1"/>
          </p:cNvSpPr>
          <p:nvPr/>
        </p:nvSpPr>
        <p:spPr bwMode="auto">
          <a:xfrm>
            <a:off x="228600" y="6384925"/>
            <a:ext cx="1447800" cy="3365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50000"/>
              </a:spcBef>
            </a:pPr>
            <a:r>
              <a:rPr lang="en-US" sz="1600" b="1" baseline="0"/>
              <a:t>AP Biology</a:t>
            </a:r>
            <a:endParaRPr lang="en-US" baseline="0">
              <a:latin typeface="Times" pitchFamily="8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5FCF467-F127-41C5-9E82-E2CF052EF8DC}" type="slidenum">
              <a:rPr lang="en-US"/>
              <a:pPr/>
              <a:t>‹#›</a:t>
            </a:fld>
            <a:endParaRPr lang="en-US">
              <a:solidFill>
                <a:schemeClr val="hlink"/>
              </a:solidFill>
            </a:endParaRPr>
          </a:p>
        </p:txBody>
      </p:sp>
    </p:spTree>
    <p:extLst>
      <p:ext uri="{BB962C8B-B14F-4D97-AF65-F5344CB8AC3E}">
        <p14:creationId xmlns:p14="http://schemas.microsoft.com/office/powerpoint/2010/main" val="625912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C88F35A-0B60-43CD-9493-48CF96EBEAC2}" type="slidenum">
              <a:rPr lang="en-US"/>
              <a:pPr/>
              <a:t>‹#›</a:t>
            </a:fld>
            <a:endParaRPr lang="en-US">
              <a:solidFill>
                <a:schemeClr val="hlink"/>
              </a:solidFill>
            </a:endParaRPr>
          </a:p>
        </p:txBody>
      </p:sp>
    </p:spTree>
    <p:extLst>
      <p:ext uri="{BB962C8B-B14F-4D97-AF65-F5344CB8AC3E}">
        <p14:creationId xmlns:p14="http://schemas.microsoft.com/office/powerpoint/2010/main" val="2338757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175C9A2-3E58-4FF8-9E66-A6FDC7F04710}" type="slidenum">
              <a:rPr lang="en-US"/>
              <a:pPr/>
              <a:t>‹#›</a:t>
            </a:fld>
            <a:endParaRPr lang="en-US">
              <a:solidFill>
                <a:schemeClr val="hlink"/>
              </a:solidFill>
            </a:endParaRPr>
          </a:p>
        </p:txBody>
      </p:sp>
    </p:spTree>
    <p:extLst>
      <p:ext uri="{BB962C8B-B14F-4D97-AF65-F5344CB8AC3E}">
        <p14:creationId xmlns:p14="http://schemas.microsoft.com/office/powerpoint/2010/main" val="1550092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EE4806F-F60C-433B-80A1-5112668D9E45}" type="slidenum">
              <a:rPr lang="en-US"/>
              <a:pPr/>
              <a:t>‹#›</a:t>
            </a:fld>
            <a:endParaRPr lang="en-US">
              <a:solidFill>
                <a:schemeClr val="hlink"/>
              </a:solidFill>
            </a:endParaRPr>
          </a:p>
        </p:txBody>
      </p:sp>
    </p:spTree>
    <p:extLst>
      <p:ext uri="{BB962C8B-B14F-4D97-AF65-F5344CB8AC3E}">
        <p14:creationId xmlns:p14="http://schemas.microsoft.com/office/powerpoint/2010/main" val="1330752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466D9A3-4AE6-4A38-850A-66DA1B235743}" type="slidenum">
              <a:rPr lang="en-US"/>
              <a:pPr/>
              <a:t>‹#›</a:t>
            </a:fld>
            <a:endParaRPr lang="en-US">
              <a:solidFill>
                <a:schemeClr val="hlink"/>
              </a:solidFill>
            </a:endParaRPr>
          </a:p>
        </p:txBody>
      </p:sp>
    </p:spTree>
    <p:extLst>
      <p:ext uri="{BB962C8B-B14F-4D97-AF65-F5344CB8AC3E}">
        <p14:creationId xmlns:p14="http://schemas.microsoft.com/office/powerpoint/2010/main" val="190316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BAF2651-121C-4917-9AAE-42CC8EF2F86A}" type="slidenum">
              <a:rPr lang="en-US"/>
              <a:pPr/>
              <a:t>‹#›</a:t>
            </a:fld>
            <a:endParaRPr lang="en-US">
              <a:solidFill>
                <a:schemeClr val="hlink"/>
              </a:solidFill>
            </a:endParaRPr>
          </a:p>
        </p:txBody>
      </p:sp>
    </p:spTree>
    <p:extLst>
      <p:ext uri="{BB962C8B-B14F-4D97-AF65-F5344CB8AC3E}">
        <p14:creationId xmlns:p14="http://schemas.microsoft.com/office/powerpoint/2010/main" val="3192564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379BE6A-7204-4B3B-AE9B-E7BBE9266D42}" type="slidenum">
              <a:rPr lang="en-US"/>
              <a:pPr/>
              <a:t>‹#›</a:t>
            </a:fld>
            <a:endParaRPr lang="en-US">
              <a:solidFill>
                <a:schemeClr val="hlink"/>
              </a:solidFill>
            </a:endParaRPr>
          </a:p>
        </p:txBody>
      </p:sp>
    </p:spTree>
    <p:extLst>
      <p:ext uri="{BB962C8B-B14F-4D97-AF65-F5344CB8AC3E}">
        <p14:creationId xmlns:p14="http://schemas.microsoft.com/office/powerpoint/2010/main" val="333424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F4D63DE-71A3-4242-8D87-46B5A3CDB782}" type="slidenum">
              <a:rPr lang="en-US"/>
              <a:pPr/>
              <a:t>‹#›</a:t>
            </a:fld>
            <a:endParaRPr lang="en-US">
              <a:solidFill>
                <a:schemeClr val="hlink"/>
              </a:solidFill>
            </a:endParaRPr>
          </a:p>
        </p:txBody>
      </p:sp>
    </p:spTree>
    <p:extLst>
      <p:ext uri="{BB962C8B-B14F-4D97-AF65-F5344CB8AC3E}">
        <p14:creationId xmlns:p14="http://schemas.microsoft.com/office/powerpoint/2010/main" val="2959074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52A45C7-761A-4946-B88D-DF3E1C633129}" type="slidenum">
              <a:rPr lang="en-US"/>
              <a:pPr/>
              <a:t>‹#›</a:t>
            </a:fld>
            <a:endParaRPr lang="en-US">
              <a:solidFill>
                <a:schemeClr val="hlink"/>
              </a:solidFill>
            </a:endParaRPr>
          </a:p>
        </p:txBody>
      </p:sp>
    </p:spTree>
    <p:extLst>
      <p:ext uri="{BB962C8B-B14F-4D97-AF65-F5344CB8AC3E}">
        <p14:creationId xmlns:p14="http://schemas.microsoft.com/office/powerpoint/2010/main" val="3165967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2943F40-129A-4353-9588-79B848775066}" type="slidenum">
              <a:rPr lang="en-US"/>
              <a:pPr/>
              <a:t>‹#›</a:t>
            </a:fld>
            <a:endParaRPr lang="en-US">
              <a:solidFill>
                <a:schemeClr val="hlink"/>
              </a:solidFill>
            </a:endParaRPr>
          </a:p>
        </p:txBody>
      </p:sp>
    </p:spTree>
    <p:extLst>
      <p:ext uri="{BB962C8B-B14F-4D97-AF65-F5344CB8AC3E}">
        <p14:creationId xmlns:p14="http://schemas.microsoft.com/office/powerpoint/2010/main" val="241693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3AB5A41-AF39-4112-B4D8-251994109619}" type="slidenum">
              <a:rPr lang="en-US"/>
              <a:pPr/>
              <a:t>‹#›</a:t>
            </a:fld>
            <a:endParaRPr lang="en-US">
              <a:solidFill>
                <a:schemeClr val="hlink"/>
              </a:solidFill>
            </a:endParaRPr>
          </a:p>
        </p:txBody>
      </p:sp>
    </p:spTree>
    <p:extLst>
      <p:ext uri="{BB962C8B-B14F-4D97-AF65-F5344CB8AC3E}">
        <p14:creationId xmlns:p14="http://schemas.microsoft.com/office/powerpoint/2010/main" val="1941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E7DE206-294C-4F5C-BFD9-5E60CBA7F66A}" type="slidenum">
              <a:rPr lang="en-US"/>
              <a:pPr/>
              <a:t>‹#›</a:t>
            </a:fld>
            <a:endParaRPr lang="en-US">
              <a:solidFill>
                <a:schemeClr val="hlink"/>
              </a:solidFill>
            </a:endParaRPr>
          </a:p>
        </p:txBody>
      </p:sp>
    </p:spTree>
    <p:extLst>
      <p:ext uri="{BB962C8B-B14F-4D97-AF65-F5344CB8AC3E}">
        <p14:creationId xmlns:p14="http://schemas.microsoft.com/office/powerpoint/2010/main" val="114843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05AFE3B-0832-43F7-85D6-2F972C922FBF}" type="slidenum">
              <a:rPr lang="en-US"/>
              <a:pPr/>
              <a:t>‹#›</a:t>
            </a:fld>
            <a:endParaRPr lang="en-US">
              <a:solidFill>
                <a:schemeClr val="hlink"/>
              </a:solidFill>
            </a:endParaRPr>
          </a:p>
        </p:txBody>
      </p:sp>
    </p:spTree>
    <p:extLst>
      <p:ext uri="{BB962C8B-B14F-4D97-AF65-F5344CB8AC3E}">
        <p14:creationId xmlns:p14="http://schemas.microsoft.com/office/powerpoint/2010/main" val="362274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252FDF8-8E23-47DB-BEE2-88BB95F1454F}" type="slidenum">
              <a:rPr lang="en-US"/>
              <a:pPr/>
              <a:t>‹#›</a:t>
            </a:fld>
            <a:endParaRPr lang="en-US">
              <a:solidFill>
                <a:schemeClr val="hlink"/>
              </a:solidFill>
            </a:endParaRPr>
          </a:p>
        </p:txBody>
      </p:sp>
    </p:spTree>
    <p:extLst>
      <p:ext uri="{BB962C8B-B14F-4D97-AF65-F5344CB8AC3E}">
        <p14:creationId xmlns:p14="http://schemas.microsoft.com/office/powerpoint/2010/main" val="338120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52C63DF-0D6D-4A59-9406-91AC48B2D94B}" type="slidenum">
              <a:rPr lang="en-US"/>
              <a:pPr/>
              <a:t>‹#›</a:t>
            </a:fld>
            <a:endParaRPr lang="en-US">
              <a:solidFill>
                <a:schemeClr val="hlink"/>
              </a:solidFill>
            </a:endParaRPr>
          </a:p>
        </p:txBody>
      </p:sp>
    </p:spTree>
    <p:extLst>
      <p:ext uri="{BB962C8B-B14F-4D97-AF65-F5344CB8AC3E}">
        <p14:creationId xmlns:p14="http://schemas.microsoft.com/office/powerpoint/2010/main" val="235407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2A802C-A380-4DBE-B375-C297486A824C}" type="slidenum">
              <a:rPr lang="en-US"/>
              <a:pPr/>
              <a:t>‹#›</a:t>
            </a:fld>
            <a:endParaRPr lang="en-US">
              <a:solidFill>
                <a:schemeClr val="hlink"/>
              </a:solidFill>
            </a:endParaRPr>
          </a:p>
        </p:txBody>
      </p:sp>
    </p:spTree>
    <p:extLst>
      <p:ext uri="{BB962C8B-B14F-4D97-AF65-F5344CB8AC3E}">
        <p14:creationId xmlns:p14="http://schemas.microsoft.com/office/powerpoint/2010/main" val="266996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1161F01-8DC0-4525-A77F-150D5602BAA9}" type="slidenum">
              <a:rPr lang="en-US"/>
              <a:pPr/>
              <a:t>‹#›</a:t>
            </a:fld>
            <a:endParaRPr lang="en-US">
              <a:solidFill>
                <a:schemeClr val="hlink"/>
              </a:solidFill>
            </a:endParaRPr>
          </a:p>
        </p:txBody>
      </p:sp>
    </p:spTree>
    <p:extLst>
      <p:ext uri="{BB962C8B-B14F-4D97-AF65-F5344CB8AC3E}">
        <p14:creationId xmlns:p14="http://schemas.microsoft.com/office/powerpoint/2010/main" val="104410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B63EE3-6810-4548-8058-8159C7061FC6}" type="slidenum">
              <a:rPr lang="en-US"/>
              <a:pPr/>
              <a:t>‹#›</a:t>
            </a:fld>
            <a:endParaRPr lang="en-US">
              <a:solidFill>
                <a:schemeClr val="hlink"/>
              </a:solidFill>
            </a:endParaRPr>
          </a:p>
        </p:txBody>
      </p:sp>
    </p:spTree>
    <p:extLst>
      <p:ext uri="{BB962C8B-B14F-4D97-AF65-F5344CB8AC3E}">
        <p14:creationId xmlns:p14="http://schemas.microsoft.com/office/powerpoint/2010/main" val="282980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5" name="Rectangle 63"/>
          <p:cNvSpPr>
            <a:spLocks noGrp="1" noChangeArrowheads="1"/>
          </p:cNvSpPr>
          <p:nvPr>
            <p:ph type="title"/>
          </p:nvPr>
        </p:nvSpPr>
        <p:spPr bwMode="auto">
          <a:xfrm>
            <a:off x="609600" y="6858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136"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1" baseline="0"/>
            </a:lvl1pPr>
          </a:lstStyle>
          <a:p>
            <a:fld id="{1F1D18E4-2098-4F06-B761-79F69D961E12}" type="slidenum">
              <a:rPr lang="en-US"/>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a:latin typeface="Times" pitchFamily="84" charset="0"/>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 name="Text Box 81"/>
          <p:cNvSpPr txBox="1">
            <a:spLocks noChangeArrowheads="1"/>
          </p:cNvSpPr>
          <p:nvPr/>
        </p:nvSpPr>
        <p:spPr bwMode="auto">
          <a:xfrm>
            <a:off x="228600" y="6384925"/>
            <a:ext cx="1447800" cy="3365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50000"/>
              </a:spcBef>
            </a:pPr>
            <a:r>
              <a:rPr lang="en-US" sz="1600" b="1" baseline="0"/>
              <a:t>AP Biology</a:t>
            </a:r>
            <a:endParaRPr lang="en-US" baseline="0">
              <a:latin typeface="Times" pitchFamily="8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rgbClr val="0F116A"/>
        </a:buClr>
        <a:buSzPct val="120000"/>
        <a:buFont typeface="Wingdings" pitchFamily="84" charset="2"/>
        <a:buChar char="§"/>
        <a:defRPr sz="3000" b="1">
          <a:solidFill>
            <a:srgbClr val="0F116A"/>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84" charset="2"/>
        <a:buChar char="u"/>
        <a:defRPr sz="2800" b="1">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84" charset="2"/>
        <a:buChar char="§"/>
        <a:defRPr sz="2400" b="1">
          <a:solidFill>
            <a:srgbClr val="0F116A"/>
          </a:solidFill>
          <a:latin typeface="+mn-lt"/>
        </a:defRPr>
      </a:lvl3pPr>
      <a:lvl4pPr marL="1600200" indent="-228600" algn="l" rtl="0" fontAlgn="base">
        <a:spcBef>
          <a:spcPct val="20000"/>
        </a:spcBef>
        <a:spcAft>
          <a:spcPct val="0"/>
        </a:spcAft>
        <a:buClr>
          <a:schemeClr val="tx1"/>
        </a:buClr>
        <a:buSzPct val="110000"/>
        <a:buFont typeface="Wingdings" pitchFamily="84" charset="2"/>
        <a:buChar char="w"/>
        <a:defRPr sz="2000" b="1">
          <a:solidFill>
            <a:srgbClr val="0F116A"/>
          </a:solidFill>
          <a:latin typeface="+mn-lt"/>
        </a:defRPr>
      </a:lvl4pPr>
      <a:lvl5pPr marL="20574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5pPr>
      <a:lvl6pPr marL="25146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bwMode="auto">
          <a:xfrm>
            <a:off x="609600" y="6858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78883" name="Rectangle 3"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884" name="Rectangle 4"/>
          <p:cNvSpPr>
            <a:spLocks noGrp="1" noChangeArrowheads="1"/>
          </p:cNvSpPr>
          <p:nvPr>
            <p:ph type="sldNum" sz="quarter" idx="4"/>
          </p:nvPr>
        </p:nvSpPr>
        <p:spPr bwMode="auto">
          <a:xfrm>
            <a:off x="3962400" y="6492875"/>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1" baseline="0"/>
            </a:lvl1pPr>
          </a:lstStyle>
          <a:p>
            <a:fld id="{5AAF1F4F-3162-4B98-AADE-5D573C95D22C}" type="slidenum">
              <a:rPr lang="en-US"/>
              <a:pPr/>
              <a:t>‹#›</a:t>
            </a:fld>
            <a:endParaRPr lang="en-US">
              <a:solidFill>
                <a:schemeClr val="hlink"/>
              </a:solidFill>
            </a:endParaRPr>
          </a:p>
        </p:txBody>
      </p:sp>
      <p:sp>
        <p:nvSpPr>
          <p:cNvPr id="378885" name="Line 5"/>
          <p:cNvSpPr>
            <a:spLocks noChangeShapeType="1"/>
          </p:cNvSpPr>
          <p:nvPr/>
        </p:nvSpPr>
        <p:spPr bwMode="auto">
          <a:xfrm>
            <a:off x="381000" y="1219200"/>
            <a:ext cx="63246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86" name="Line 6"/>
          <p:cNvSpPr>
            <a:spLocks noChangeShapeType="1"/>
          </p:cNvSpPr>
          <p:nvPr/>
        </p:nvSpPr>
        <p:spPr bwMode="auto">
          <a:xfrm>
            <a:off x="609600" y="914400"/>
            <a:ext cx="0" cy="259080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87" name="Oval 7"/>
          <p:cNvSpPr>
            <a:spLocks noChangeArrowheads="1"/>
          </p:cNvSpPr>
          <p:nvPr/>
        </p:nvSpPr>
        <p:spPr bwMode="auto">
          <a:xfrm>
            <a:off x="533400" y="1143000"/>
            <a:ext cx="152400" cy="152400"/>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88" name="Rectangle 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a:latin typeface="Times" pitchFamily="84" charset="0"/>
            </a:endParaRPr>
          </a:p>
        </p:txBody>
      </p:sp>
      <p:sp>
        <p:nvSpPr>
          <p:cNvPr id="378889" name="Rectangle 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90" name="Text Box 10"/>
          <p:cNvSpPr txBox="1">
            <a:spLocks noChangeArrowheads="1"/>
          </p:cNvSpPr>
          <p:nvPr/>
        </p:nvSpPr>
        <p:spPr bwMode="auto">
          <a:xfrm>
            <a:off x="228600" y="6384925"/>
            <a:ext cx="1447800" cy="3365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50000"/>
              </a:spcBef>
            </a:pPr>
            <a:r>
              <a:rPr lang="en-US" sz="1600" b="1" baseline="0"/>
              <a:t>AP Biology</a:t>
            </a:r>
            <a:endParaRPr lang="en-US" baseline="0">
              <a:latin typeface="Times" pitchFamily="84" charset="0"/>
            </a:endParaRPr>
          </a:p>
        </p:txBody>
      </p:sp>
    </p:spTree>
  </p:cSld>
  <p:clrMap bg1="lt1" tx1="dk1" bg2="lt2" tx2="dk2" accent1="accent1" accent2="accent2" accent3="accent3" accent4="accent4" accent5="accent5" accent6="accent6" hlink="hlink" folHlink="folHlink"/>
  <p:sldLayoutIdLst>
    <p:sldLayoutId id="214748365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rgbClr val="0F116A"/>
        </a:buClr>
        <a:buSzPct val="75000"/>
        <a:buFont typeface="Wingdings" pitchFamily="84" charset="2"/>
        <a:buChar char="n"/>
        <a:defRPr sz="3000" b="1">
          <a:solidFill>
            <a:srgbClr val="0F116A"/>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84" charset="2"/>
        <a:buChar char="u"/>
        <a:defRPr sz="2800" b="1">
          <a:solidFill>
            <a:schemeClr val="tx1"/>
          </a:solidFill>
          <a:latin typeface="+mn-lt"/>
        </a:defRPr>
      </a:lvl2pPr>
      <a:lvl3pPr marL="1143000" indent="-228600" algn="l" rtl="0" fontAlgn="base">
        <a:spcBef>
          <a:spcPct val="20000"/>
        </a:spcBef>
        <a:spcAft>
          <a:spcPct val="0"/>
        </a:spcAft>
        <a:buClr>
          <a:schemeClr val="hlink"/>
        </a:buClr>
        <a:buSzPct val="60000"/>
        <a:buFont typeface="Wingdings" pitchFamily="84" charset="2"/>
        <a:buChar char="n"/>
        <a:defRPr sz="2400" b="1">
          <a:solidFill>
            <a:srgbClr val="0F116A"/>
          </a:solidFill>
          <a:latin typeface="+mn-lt"/>
        </a:defRPr>
      </a:lvl3pPr>
      <a:lvl4pPr marL="1600200" indent="-228600" algn="l" rtl="0" fontAlgn="base">
        <a:spcBef>
          <a:spcPct val="20000"/>
        </a:spcBef>
        <a:spcAft>
          <a:spcPct val="0"/>
        </a:spcAft>
        <a:buClr>
          <a:schemeClr val="tx1"/>
        </a:buClr>
        <a:buSzPct val="110000"/>
        <a:buFont typeface="Wingdings" pitchFamily="84" charset="2"/>
        <a:buChar char="w"/>
        <a:defRPr sz="2000" b="1">
          <a:solidFill>
            <a:srgbClr val="0F116A"/>
          </a:solidFill>
          <a:latin typeface="+mn-lt"/>
        </a:defRPr>
      </a:lvl4pPr>
      <a:lvl5pPr marL="20574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5pPr>
      <a:lvl6pPr marL="25146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audio1.bin"/><Relationship Id="rId7"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audio" Target="../media/audio7.bin"/><Relationship Id="rId4" Type="http://schemas.openxmlformats.org/officeDocument/2006/relationships/audio" Target="../media/audio6.bin"/></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audio" Target="../media/audio1.bin"/><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3.bin"/><Relationship Id="rId4" Type="http://schemas.openxmlformats.org/officeDocument/2006/relationships/audio" Target="../media/audio2.bin"/></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audio" Target="../media/audio8.bin"/><Relationship Id="rId4" Type="http://schemas.openxmlformats.org/officeDocument/2006/relationships/audio" Target="../media/audio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audio" Target="../media/audio5.bin"/></Relationships>
</file>

<file path=ppt/slides/_rels/slide23.xml.rels><?xml version="1.0" encoding="UTF-8" standalone="yes"?>
<Relationships xmlns="http://schemas.openxmlformats.org/package/2006/relationships"><Relationship Id="rId3" Type="http://schemas.openxmlformats.org/officeDocument/2006/relationships/audio" Target="../media/audio5.bin"/><Relationship Id="rId7"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audio" Target="../media/audio6.bin"/><Relationship Id="rId4" Type="http://schemas.openxmlformats.org/officeDocument/2006/relationships/audio" Target="../media/audio4.bin"/></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com/url?sa=i&amp;rct=j&amp;q=&amp;esrc=s&amp;source=images&amp;cd=&amp;cad=rja&amp;uact=8&amp;ved=0CAcQjRxqFQoTCJzPrvOppMgCFcodPgodr7cFCA&amp;url=http%3A%2F%2Fwww.zmescience.com%2Fscience%2Fphysics%2Fdirect-measurement-of-van-der-waals-force-made-for-the-first-time%2F&amp;psig=AFQjCNF2VqiDe85kJjHJRx-kOh3l77qRcw&amp;ust=144389375677137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wmf"/><Relationship Id="rId4" Type="http://schemas.openxmlformats.org/officeDocument/2006/relationships/audio" Target="../media/audio4.bin"/></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4.bin"/><Relationship Id="rId4" Type="http://schemas.openxmlformats.org/officeDocument/2006/relationships/audio" Target="../media/audio1.bin"/></Relationships>
</file>

<file path=ppt/slides/_rels/slide31.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audio" Target="../media/audio7.bin"/><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audio" Target="../media/audio4.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audio" Target="../media/audio1.bin"/><Relationship Id="rId7" Type="http://schemas.openxmlformats.org/officeDocument/2006/relationships/audio" Target="../media/audio5.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4.bin"/><Relationship Id="rId11" Type="http://schemas.openxmlformats.org/officeDocument/2006/relationships/image" Target="../media/image11.jpeg"/><Relationship Id="rId5" Type="http://schemas.openxmlformats.org/officeDocument/2006/relationships/audio" Target="../media/audio3.bin"/><Relationship Id="rId10" Type="http://schemas.openxmlformats.org/officeDocument/2006/relationships/image" Target="../media/image8.png"/><Relationship Id="rId4" Type="http://schemas.openxmlformats.org/officeDocument/2006/relationships/audio" Target="../media/audio2.bin"/><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audio" Target="../media/audio5.bin"/><Relationship Id="rId4" Type="http://schemas.openxmlformats.org/officeDocument/2006/relationships/audio" Target="../media/audio6.bin"/></Relationships>
</file>

<file path=ppt/slides/_rels/slide6.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audio" Target="../media/audio1.bin"/></Relationships>
</file>

<file path=ppt/slides/_rels/slide7.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audio" Target="../media/audio1.bin"/></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a:t>Proteins </a:t>
            </a:r>
          </a:p>
        </p:txBody>
      </p:sp>
      <p:pic>
        <p:nvPicPr>
          <p:cNvPr id="3348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3810000"/>
            <a:ext cx="317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348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0"/>
            <a:ext cx="28194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348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600200"/>
            <a:ext cx="2260600" cy="2251075"/>
          </a:xfrm>
          <a:prstGeom prst="rect">
            <a:avLst/>
          </a:prstGeom>
          <a:noFill/>
          <a:extLst>
            <a:ext uri="{909E8E84-426E-40DD-AFC4-6F175D3DCCD1}">
              <a14:hiddenFill xmlns:a14="http://schemas.microsoft.com/office/drawing/2010/main">
                <a:solidFill>
                  <a:srgbClr val="FFFFFF"/>
                </a:solidFill>
              </a14:hiddenFill>
            </a:ext>
          </a:extLst>
        </p:spPr>
      </p:pic>
      <p:pic>
        <p:nvPicPr>
          <p:cNvPr id="3348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124200"/>
            <a:ext cx="2413000" cy="36576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48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4038600"/>
            <a:ext cx="1992313" cy="26924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48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1600200"/>
            <a:ext cx="1892300" cy="12827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4850">
                                            <p:txEl>
                                              <p:pRg st="0" end="0"/>
                                            </p:txEl>
                                          </p:spTgt>
                                        </p:tgtEl>
                                        <p:attrNameLst>
                                          <p:attrName>style.visibility</p:attrName>
                                        </p:attrNameLst>
                                      </p:cBhvr>
                                      <p:to>
                                        <p:strVal val="visible"/>
                                      </p:to>
                                    </p:set>
                                    <p:anim calcmode="lin" valueType="num">
                                      <p:cBhvr additive="base">
                                        <p:cTn id="7" dur="500" fill="hold"/>
                                        <p:tgtEl>
                                          <p:spTgt spid="3348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48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Sulfur containing amino acids</a:t>
            </a:r>
          </a:p>
        </p:txBody>
      </p:sp>
      <p:pic>
        <p:nvPicPr>
          <p:cNvPr id="29184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b="3000"/>
          <a:stretch>
            <a:fillRect/>
          </a:stretch>
        </p:blipFill>
        <p:spPr bwMode="auto">
          <a:xfrm>
            <a:off x="3362325" y="2736850"/>
            <a:ext cx="5553075" cy="4040188"/>
          </a:xfrm>
          <a:prstGeom prst="rect">
            <a:avLst/>
          </a:prstGeom>
          <a:noFill/>
          <a:effectLst>
            <a:outerShdw dist="35921" dir="2700000" algn="ctr" rotWithShape="0">
              <a:srgbClr val="808080"/>
            </a:outerShdw>
          </a:effectLst>
          <a:extLst>
            <a:ext uri="{909E8E84-426E-40DD-AFC4-6F175D3DCCD1}">
              <a14:hiddenFill xmlns:a14="http://schemas.microsoft.com/office/drawing/2010/main">
                <a:blipFill dpi="0" rotWithShape="0">
                  <a:blip/>
                  <a:srcRect b="3000"/>
                  <a:stretch>
                    <a:fillRect/>
                  </a:stretch>
                </a:blipFill>
              </a14:hiddenFill>
            </a:ext>
          </a:extLst>
        </p:spPr>
      </p:pic>
      <p:sp>
        <p:nvSpPr>
          <p:cNvPr id="291844" name="Rectangle 4" descr="Rectangle: Click to edit Master text styles&#10;Second level&#10;Third level&#10;Fourth level&#10;Fifth level"/>
          <p:cNvSpPr>
            <a:spLocks noGrp="1" noChangeArrowheads="1"/>
          </p:cNvSpPr>
          <p:nvPr>
            <p:ph type="body" idx="1"/>
          </p:nvPr>
        </p:nvSpPr>
        <p:spPr>
          <a:xfrm>
            <a:off x="788988" y="1371600"/>
            <a:ext cx="8355012" cy="132873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defTabSz="457200">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a:t>Form</a:t>
            </a:r>
            <a:r>
              <a:rPr lang="en-GB" sz="2600">
                <a:solidFill>
                  <a:srgbClr val="CC0000"/>
                </a:solidFill>
              </a:rPr>
              <a:t> </a:t>
            </a:r>
            <a:r>
              <a:rPr lang="en-GB" sz="2600" u="sng">
                <a:solidFill>
                  <a:srgbClr val="CC0000"/>
                </a:solidFill>
              </a:rPr>
              <a:t>disulfide bridges</a:t>
            </a:r>
            <a:endParaRPr lang="en-GB" sz="2600"/>
          </a:p>
          <a:p>
            <a:pPr marL="741363" lvl="1" indent="-284163" defTabSz="457200">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covalent cross links betweens sulfhydryls </a:t>
            </a:r>
          </a:p>
          <a:p>
            <a:pPr marL="741363" lvl="1" indent="-284163" defTabSz="457200">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stabilizes 3-D structure</a:t>
            </a:r>
          </a:p>
        </p:txBody>
      </p:sp>
      <p:pic>
        <p:nvPicPr>
          <p:cNvPr id="291845" name="Picture 5" descr="penguin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22250" y="5557838"/>
            <a:ext cx="1274763" cy="1295400"/>
          </a:xfrm>
          <a:prstGeom prst="rect">
            <a:avLst/>
          </a:prstGeom>
          <a:noFill/>
          <a:extLst>
            <a:ext uri="{909E8E84-426E-40DD-AFC4-6F175D3DCCD1}">
              <a14:hiddenFill xmlns:a14="http://schemas.microsoft.com/office/drawing/2010/main">
                <a:solidFill>
                  <a:srgbClr val="FFFFFF"/>
                </a:solidFill>
              </a14:hiddenFill>
            </a:ext>
          </a:extLst>
        </p:spPr>
      </p:pic>
      <p:sp>
        <p:nvSpPr>
          <p:cNvPr id="291846" name="AutoShape 6"/>
          <p:cNvSpPr>
            <a:spLocks noChangeArrowheads="1"/>
          </p:cNvSpPr>
          <p:nvPr/>
        </p:nvSpPr>
        <p:spPr bwMode="auto">
          <a:xfrm flipH="1">
            <a:off x="738188" y="3819525"/>
            <a:ext cx="2435225" cy="1392238"/>
          </a:xfrm>
          <a:prstGeom prst="wedgeEllipseCallout">
            <a:avLst>
              <a:gd name="adj1" fmla="val 26528"/>
              <a:gd name="adj2" fmla="val 90704"/>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800" b="1" baseline="0">
                <a:solidFill>
                  <a:srgbClr val="0F116A"/>
                </a:solidFill>
                <a:latin typeface="Comic Sans MS" pitchFamily="84" charset="0"/>
                <a:ea typeface="Geneva" pitchFamily="84" charset="-128"/>
              </a:rPr>
              <a:t>You wondered</a:t>
            </a:r>
            <a:br>
              <a:rPr lang="en-US" sz="1800" b="1" baseline="0">
                <a:solidFill>
                  <a:srgbClr val="0F116A"/>
                </a:solidFill>
                <a:latin typeface="Comic Sans MS" pitchFamily="84" charset="0"/>
                <a:ea typeface="Geneva" pitchFamily="84" charset="-128"/>
              </a:rPr>
            </a:br>
            <a:r>
              <a:rPr lang="en-US" sz="1800" b="1" baseline="0">
                <a:solidFill>
                  <a:srgbClr val="0F116A"/>
                </a:solidFill>
                <a:latin typeface="Comic Sans MS" pitchFamily="84" charset="0"/>
                <a:ea typeface="Geneva" pitchFamily="84" charset="-128"/>
              </a:rPr>
              <a:t>why perms</a:t>
            </a:r>
            <a:br>
              <a:rPr lang="en-US" sz="1800" b="1" baseline="0">
                <a:solidFill>
                  <a:srgbClr val="0F116A"/>
                </a:solidFill>
                <a:latin typeface="Comic Sans MS" pitchFamily="84" charset="0"/>
                <a:ea typeface="Geneva" pitchFamily="84" charset="-128"/>
              </a:rPr>
            </a:br>
            <a:r>
              <a:rPr lang="en-US" sz="1800" b="1" baseline="0">
                <a:solidFill>
                  <a:srgbClr val="0F116A"/>
                </a:solidFill>
                <a:latin typeface="Comic Sans MS" pitchFamily="84" charset="0"/>
                <a:ea typeface="Geneva" pitchFamily="84" charset="-128"/>
              </a:rPr>
              <a:t>smell like </a:t>
            </a:r>
            <a:br>
              <a:rPr lang="en-US" sz="1800" b="1" baseline="0">
                <a:solidFill>
                  <a:srgbClr val="0F116A"/>
                </a:solidFill>
                <a:latin typeface="Comic Sans MS" pitchFamily="84" charset="0"/>
                <a:ea typeface="Geneva" pitchFamily="84" charset="-128"/>
              </a:rPr>
            </a:br>
            <a:r>
              <a:rPr lang="en-US" sz="1800" b="1" baseline="0">
                <a:solidFill>
                  <a:srgbClr val="0F116A"/>
                </a:solidFill>
                <a:latin typeface="Comic Sans MS" pitchFamily="84" charset="0"/>
                <a:ea typeface="Geneva" pitchFamily="84" charset="-128"/>
              </a:rPr>
              <a:t>rotten eggs?</a:t>
            </a:r>
          </a:p>
        </p:txBody>
      </p:sp>
      <p:sp>
        <p:nvSpPr>
          <p:cNvPr id="291847" name="AutoShape 7"/>
          <p:cNvSpPr>
            <a:spLocks noChangeArrowheads="1"/>
          </p:cNvSpPr>
          <p:nvPr/>
        </p:nvSpPr>
        <p:spPr bwMode="auto">
          <a:xfrm>
            <a:off x="828675" y="2795588"/>
            <a:ext cx="1689100" cy="473075"/>
          </a:xfrm>
          <a:prstGeom prst="roundRect">
            <a:avLst>
              <a:gd name="adj" fmla="val 324"/>
            </a:avLst>
          </a:prstGeom>
          <a:solidFill>
            <a:srgbClr val="FFEA18"/>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buClr>
                <a:srgbClr val="66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baseline="0">
                <a:solidFill>
                  <a:srgbClr val="CC0000"/>
                </a:solidFill>
              </a:rPr>
              <a:t>H-S – S-H</a:t>
            </a:r>
          </a:p>
        </p:txBody>
      </p:sp>
      <p:grpSp>
        <p:nvGrpSpPr>
          <p:cNvPr id="291851" name="Group 11"/>
          <p:cNvGrpSpPr>
            <a:grpSpLocks/>
          </p:cNvGrpSpPr>
          <p:nvPr/>
        </p:nvGrpSpPr>
        <p:grpSpPr bwMode="auto">
          <a:xfrm>
            <a:off x="352425" y="5368925"/>
            <a:ext cx="855663" cy="538163"/>
            <a:chOff x="206" y="3366"/>
            <a:chExt cx="539" cy="339"/>
          </a:xfrm>
        </p:grpSpPr>
        <p:sp>
          <p:nvSpPr>
            <p:cNvPr id="291849" name="Freeform 9"/>
            <p:cNvSpPr>
              <a:spLocks/>
            </p:cNvSpPr>
            <p:nvPr/>
          </p:nvSpPr>
          <p:spPr bwMode="auto">
            <a:xfrm>
              <a:off x="206" y="3373"/>
              <a:ext cx="531" cy="332"/>
            </a:xfrm>
            <a:custGeom>
              <a:avLst/>
              <a:gdLst>
                <a:gd name="T0" fmla="*/ 155 w 531"/>
                <a:gd name="T1" fmla="*/ 274 h 332"/>
                <a:gd name="T2" fmla="*/ 131 w 531"/>
                <a:gd name="T3" fmla="*/ 274 h 332"/>
                <a:gd name="T4" fmla="*/ 123 w 531"/>
                <a:gd name="T5" fmla="*/ 235 h 332"/>
                <a:gd name="T6" fmla="*/ 218 w 531"/>
                <a:gd name="T7" fmla="*/ 251 h 332"/>
                <a:gd name="T8" fmla="*/ 147 w 531"/>
                <a:gd name="T9" fmla="*/ 235 h 332"/>
                <a:gd name="T10" fmla="*/ 108 w 531"/>
                <a:gd name="T11" fmla="*/ 149 h 332"/>
                <a:gd name="T12" fmla="*/ 241 w 531"/>
                <a:gd name="T13" fmla="*/ 165 h 332"/>
                <a:gd name="T14" fmla="*/ 218 w 531"/>
                <a:gd name="T15" fmla="*/ 172 h 332"/>
                <a:gd name="T16" fmla="*/ 327 w 531"/>
                <a:gd name="T17" fmla="*/ 133 h 332"/>
                <a:gd name="T18" fmla="*/ 280 w 531"/>
                <a:gd name="T19" fmla="*/ 23 h 332"/>
                <a:gd name="T20" fmla="*/ 233 w 531"/>
                <a:gd name="T21" fmla="*/ 133 h 332"/>
                <a:gd name="T22" fmla="*/ 272 w 531"/>
                <a:gd name="T23" fmla="*/ 70 h 332"/>
                <a:gd name="T24" fmla="*/ 312 w 531"/>
                <a:gd name="T25" fmla="*/ 86 h 332"/>
                <a:gd name="T26" fmla="*/ 178 w 531"/>
                <a:gd name="T27" fmla="*/ 110 h 332"/>
                <a:gd name="T28" fmla="*/ 312 w 531"/>
                <a:gd name="T29" fmla="*/ 110 h 332"/>
                <a:gd name="T30" fmla="*/ 335 w 531"/>
                <a:gd name="T31" fmla="*/ 94 h 332"/>
                <a:gd name="T32" fmla="*/ 461 w 531"/>
                <a:gd name="T33" fmla="*/ 118 h 332"/>
                <a:gd name="T34" fmla="*/ 390 w 531"/>
                <a:gd name="T35" fmla="*/ 86 h 332"/>
                <a:gd name="T36" fmla="*/ 437 w 531"/>
                <a:gd name="T37" fmla="*/ 94 h 332"/>
                <a:gd name="T38" fmla="*/ 359 w 531"/>
                <a:gd name="T39" fmla="*/ 157 h 332"/>
                <a:gd name="T40" fmla="*/ 492 w 531"/>
                <a:gd name="T41" fmla="*/ 188 h 332"/>
                <a:gd name="T42" fmla="*/ 398 w 531"/>
                <a:gd name="T43" fmla="*/ 165 h 332"/>
                <a:gd name="T44" fmla="*/ 508 w 531"/>
                <a:gd name="T45" fmla="*/ 204 h 332"/>
                <a:gd name="T46" fmla="*/ 453 w 531"/>
                <a:gd name="T47" fmla="*/ 110 h 332"/>
                <a:gd name="T48" fmla="*/ 445 w 531"/>
                <a:gd name="T49" fmla="*/ 47 h 332"/>
                <a:gd name="T50" fmla="*/ 359 w 531"/>
                <a:gd name="T51" fmla="*/ 8 h 332"/>
                <a:gd name="T52" fmla="*/ 414 w 531"/>
                <a:gd name="T53" fmla="*/ 55 h 332"/>
                <a:gd name="T54" fmla="*/ 320 w 531"/>
                <a:gd name="T55" fmla="*/ 8 h 332"/>
                <a:gd name="T56" fmla="*/ 288 w 531"/>
                <a:gd name="T57" fmla="*/ 16 h 332"/>
                <a:gd name="T58" fmla="*/ 163 w 531"/>
                <a:gd name="T59" fmla="*/ 47 h 332"/>
                <a:gd name="T60" fmla="*/ 131 w 531"/>
                <a:gd name="T61" fmla="*/ 70 h 332"/>
                <a:gd name="T62" fmla="*/ 163 w 531"/>
                <a:gd name="T63" fmla="*/ 141 h 332"/>
                <a:gd name="T64" fmla="*/ 61 w 531"/>
                <a:gd name="T65" fmla="*/ 149 h 332"/>
                <a:gd name="T66" fmla="*/ 116 w 531"/>
                <a:gd name="T67" fmla="*/ 141 h 332"/>
                <a:gd name="T68" fmla="*/ 45 w 531"/>
                <a:gd name="T69" fmla="*/ 180 h 332"/>
                <a:gd name="T70" fmla="*/ 76 w 531"/>
                <a:gd name="T71" fmla="*/ 196 h 332"/>
                <a:gd name="T72" fmla="*/ 116 w 531"/>
                <a:gd name="T73" fmla="*/ 314 h 332"/>
                <a:gd name="T74" fmla="*/ 186 w 531"/>
                <a:gd name="T75" fmla="*/ 26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1" h="332">
                  <a:moveTo>
                    <a:pt x="163" y="227"/>
                  </a:moveTo>
                  <a:cubicBezTo>
                    <a:pt x="160" y="230"/>
                    <a:pt x="128" y="264"/>
                    <a:pt x="155" y="274"/>
                  </a:cubicBezTo>
                  <a:cubicBezTo>
                    <a:pt x="167" y="278"/>
                    <a:pt x="207" y="267"/>
                    <a:pt x="194" y="267"/>
                  </a:cubicBezTo>
                  <a:cubicBezTo>
                    <a:pt x="172" y="267"/>
                    <a:pt x="152" y="271"/>
                    <a:pt x="131" y="274"/>
                  </a:cubicBezTo>
                  <a:cubicBezTo>
                    <a:pt x="116" y="317"/>
                    <a:pt x="115" y="324"/>
                    <a:pt x="163" y="314"/>
                  </a:cubicBezTo>
                  <a:cubicBezTo>
                    <a:pt x="193" y="264"/>
                    <a:pt x="169" y="250"/>
                    <a:pt x="123" y="235"/>
                  </a:cubicBezTo>
                  <a:cubicBezTo>
                    <a:pt x="86" y="239"/>
                    <a:pt x="0" y="241"/>
                    <a:pt x="84" y="282"/>
                  </a:cubicBezTo>
                  <a:cubicBezTo>
                    <a:pt x="146" y="276"/>
                    <a:pt x="171" y="281"/>
                    <a:pt x="218" y="251"/>
                  </a:cubicBezTo>
                  <a:cubicBezTo>
                    <a:pt x="230" y="209"/>
                    <a:pt x="224" y="199"/>
                    <a:pt x="186" y="180"/>
                  </a:cubicBezTo>
                  <a:cubicBezTo>
                    <a:pt x="142" y="188"/>
                    <a:pt x="114" y="188"/>
                    <a:pt x="147" y="235"/>
                  </a:cubicBezTo>
                  <a:cubicBezTo>
                    <a:pt x="191" y="227"/>
                    <a:pt x="217" y="225"/>
                    <a:pt x="233" y="180"/>
                  </a:cubicBezTo>
                  <a:cubicBezTo>
                    <a:pt x="216" y="115"/>
                    <a:pt x="176" y="143"/>
                    <a:pt x="108" y="149"/>
                  </a:cubicBezTo>
                  <a:cubicBezTo>
                    <a:pt x="96" y="182"/>
                    <a:pt x="106" y="192"/>
                    <a:pt x="139" y="204"/>
                  </a:cubicBezTo>
                  <a:cubicBezTo>
                    <a:pt x="184" y="197"/>
                    <a:pt x="214" y="202"/>
                    <a:pt x="241" y="165"/>
                  </a:cubicBezTo>
                  <a:cubicBezTo>
                    <a:pt x="248" y="134"/>
                    <a:pt x="269" y="92"/>
                    <a:pt x="218" y="110"/>
                  </a:cubicBezTo>
                  <a:cubicBezTo>
                    <a:pt x="194" y="144"/>
                    <a:pt x="178" y="147"/>
                    <a:pt x="218" y="172"/>
                  </a:cubicBezTo>
                  <a:cubicBezTo>
                    <a:pt x="307" y="155"/>
                    <a:pt x="217" y="177"/>
                    <a:pt x="280" y="149"/>
                  </a:cubicBezTo>
                  <a:cubicBezTo>
                    <a:pt x="295" y="142"/>
                    <a:pt x="327" y="133"/>
                    <a:pt x="327" y="133"/>
                  </a:cubicBezTo>
                  <a:cubicBezTo>
                    <a:pt x="339" y="96"/>
                    <a:pt x="361" y="52"/>
                    <a:pt x="312" y="31"/>
                  </a:cubicBezTo>
                  <a:cubicBezTo>
                    <a:pt x="301" y="26"/>
                    <a:pt x="290" y="25"/>
                    <a:pt x="280" y="23"/>
                  </a:cubicBezTo>
                  <a:cubicBezTo>
                    <a:pt x="259" y="25"/>
                    <a:pt x="237" y="23"/>
                    <a:pt x="218" y="31"/>
                  </a:cubicBezTo>
                  <a:cubicBezTo>
                    <a:pt x="173" y="49"/>
                    <a:pt x="213" y="113"/>
                    <a:pt x="233" y="133"/>
                  </a:cubicBezTo>
                  <a:cubicBezTo>
                    <a:pt x="301" y="123"/>
                    <a:pt x="310" y="131"/>
                    <a:pt x="296" y="63"/>
                  </a:cubicBezTo>
                  <a:cubicBezTo>
                    <a:pt x="288" y="65"/>
                    <a:pt x="277" y="64"/>
                    <a:pt x="272" y="70"/>
                  </a:cubicBezTo>
                  <a:cubicBezTo>
                    <a:pt x="266" y="75"/>
                    <a:pt x="257" y="90"/>
                    <a:pt x="265" y="94"/>
                  </a:cubicBezTo>
                  <a:cubicBezTo>
                    <a:pt x="279" y="99"/>
                    <a:pt x="296" y="88"/>
                    <a:pt x="312" y="86"/>
                  </a:cubicBezTo>
                  <a:cubicBezTo>
                    <a:pt x="259" y="68"/>
                    <a:pt x="241" y="72"/>
                    <a:pt x="186" y="86"/>
                  </a:cubicBezTo>
                  <a:cubicBezTo>
                    <a:pt x="183" y="94"/>
                    <a:pt x="174" y="102"/>
                    <a:pt x="178" y="110"/>
                  </a:cubicBezTo>
                  <a:cubicBezTo>
                    <a:pt x="181" y="117"/>
                    <a:pt x="193" y="118"/>
                    <a:pt x="202" y="118"/>
                  </a:cubicBezTo>
                  <a:cubicBezTo>
                    <a:pt x="238" y="118"/>
                    <a:pt x="275" y="112"/>
                    <a:pt x="312" y="110"/>
                  </a:cubicBezTo>
                  <a:cubicBezTo>
                    <a:pt x="327" y="107"/>
                    <a:pt x="345" y="111"/>
                    <a:pt x="359" y="102"/>
                  </a:cubicBezTo>
                  <a:cubicBezTo>
                    <a:pt x="365" y="97"/>
                    <a:pt x="342" y="90"/>
                    <a:pt x="335" y="94"/>
                  </a:cubicBezTo>
                  <a:cubicBezTo>
                    <a:pt x="326" y="97"/>
                    <a:pt x="325" y="110"/>
                    <a:pt x="320" y="118"/>
                  </a:cubicBezTo>
                  <a:cubicBezTo>
                    <a:pt x="353" y="169"/>
                    <a:pt x="415" y="146"/>
                    <a:pt x="461" y="118"/>
                  </a:cubicBezTo>
                  <a:cubicBezTo>
                    <a:pt x="453" y="112"/>
                    <a:pt x="445" y="105"/>
                    <a:pt x="437" y="102"/>
                  </a:cubicBezTo>
                  <a:cubicBezTo>
                    <a:pt x="421" y="95"/>
                    <a:pt x="390" y="86"/>
                    <a:pt x="390" y="86"/>
                  </a:cubicBezTo>
                  <a:cubicBezTo>
                    <a:pt x="354" y="98"/>
                    <a:pt x="354" y="110"/>
                    <a:pt x="374" y="141"/>
                  </a:cubicBezTo>
                  <a:cubicBezTo>
                    <a:pt x="385" y="139"/>
                    <a:pt x="475" y="134"/>
                    <a:pt x="437" y="94"/>
                  </a:cubicBezTo>
                  <a:cubicBezTo>
                    <a:pt x="431" y="88"/>
                    <a:pt x="421" y="88"/>
                    <a:pt x="414" y="86"/>
                  </a:cubicBezTo>
                  <a:cubicBezTo>
                    <a:pt x="342" y="96"/>
                    <a:pt x="344" y="88"/>
                    <a:pt x="359" y="157"/>
                  </a:cubicBezTo>
                  <a:cubicBezTo>
                    <a:pt x="475" y="145"/>
                    <a:pt x="431" y="135"/>
                    <a:pt x="414" y="196"/>
                  </a:cubicBezTo>
                  <a:cubicBezTo>
                    <a:pt x="444" y="206"/>
                    <a:pt x="462" y="198"/>
                    <a:pt x="492" y="188"/>
                  </a:cubicBezTo>
                  <a:cubicBezTo>
                    <a:pt x="513" y="126"/>
                    <a:pt x="480" y="142"/>
                    <a:pt x="421" y="149"/>
                  </a:cubicBezTo>
                  <a:cubicBezTo>
                    <a:pt x="413" y="154"/>
                    <a:pt x="402" y="157"/>
                    <a:pt x="398" y="165"/>
                  </a:cubicBezTo>
                  <a:cubicBezTo>
                    <a:pt x="389" y="179"/>
                    <a:pt x="382" y="212"/>
                    <a:pt x="382" y="212"/>
                  </a:cubicBezTo>
                  <a:cubicBezTo>
                    <a:pt x="425" y="221"/>
                    <a:pt x="465" y="218"/>
                    <a:pt x="508" y="204"/>
                  </a:cubicBezTo>
                  <a:cubicBezTo>
                    <a:pt x="523" y="154"/>
                    <a:pt x="531" y="99"/>
                    <a:pt x="469" y="78"/>
                  </a:cubicBezTo>
                  <a:cubicBezTo>
                    <a:pt x="463" y="88"/>
                    <a:pt x="443" y="102"/>
                    <a:pt x="453" y="110"/>
                  </a:cubicBezTo>
                  <a:cubicBezTo>
                    <a:pt x="494" y="142"/>
                    <a:pt x="502" y="95"/>
                    <a:pt x="508" y="78"/>
                  </a:cubicBezTo>
                  <a:cubicBezTo>
                    <a:pt x="495" y="30"/>
                    <a:pt x="491" y="35"/>
                    <a:pt x="445" y="47"/>
                  </a:cubicBezTo>
                  <a:cubicBezTo>
                    <a:pt x="432" y="83"/>
                    <a:pt x="429" y="96"/>
                    <a:pt x="469" y="110"/>
                  </a:cubicBezTo>
                  <a:cubicBezTo>
                    <a:pt x="446" y="44"/>
                    <a:pt x="424" y="30"/>
                    <a:pt x="359" y="8"/>
                  </a:cubicBezTo>
                  <a:cubicBezTo>
                    <a:pt x="313" y="19"/>
                    <a:pt x="309" y="22"/>
                    <a:pt x="335" y="63"/>
                  </a:cubicBezTo>
                  <a:cubicBezTo>
                    <a:pt x="361" y="60"/>
                    <a:pt x="388" y="63"/>
                    <a:pt x="414" y="55"/>
                  </a:cubicBezTo>
                  <a:cubicBezTo>
                    <a:pt x="465" y="37"/>
                    <a:pt x="394" y="4"/>
                    <a:pt x="382" y="0"/>
                  </a:cubicBezTo>
                  <a:cubicBezTo>
                    <a:pt x="361" y="2"/>
                    <a:pt x="339" y="0"/>
                    <a:pt x="320" y="8"/>
                  </a:cubicBezTo>
                  <a:cubicBezTo>
                    <a:pt x="290" y="19"/>
                    <a:pt x="293" y="79"/>
                    <a:pt x="335" y="94"/>
                  </a:cubicBezTo>
                  <a:cubicBezTo>
                    <a:pt x="327" y="64"/>
                    <a:pt x="317" y="32"/>
                    <a:pt x="288" y="16"/>
                  </a:cubicBezTo>
                  <a:cubicBezTo>
                    <a:pt x="273" y="8"/>
                    <a:pt x="241" y="0"/>
                    <a:pt x="241" y="0"/>
                  </a:cubicBezTo>
                  <a:cubicBezTo>
                    <a:pt x="198" y="7"/>
                    <a:pt x="175" y="4"/>
                    <a:pt x="163" y="47"/>
                  </a:cubicBezTo>
                  <a:cubicBezTo>
                    <a:pt x="173" y="105"/>
                    <a:pt x="174" y="105"/>
                    <a:pt x="233" y="94"/>
                  </a:cubicBezTo>
                  <a:cubicBezTo>
                    <a:pt x="216" y="44"/>
                    <a:pt x="181" y="65"/>
                    <a:pt x="131" y="70"/>
                  </a:cubicBezTo>
                  <a:cubicBezTo>
                    <a:pt x="110" y="102"/>
                    <a:pt x="106" y="111"/>
                    <a:pt x="116" y="149"/>
                  </a:cubicBezTo>
                  <a:cubicBezTo>
                    <a:pt x="131" y="146"/>
                    <a:pt x="152" y="153"/>
                    <a:pt x="163" y="141"/>
                  </a:cubicBezTo>
                  <a:cubicBezTo>
                    <a:pt x="195" y="101"/>
                    <a:pt x="132" y="96"/>
                    <a:pt x="123" y="94"/>
                  </a:cubicBezTo>
                  <a:cubicBezTo>
                    <a:pt x="77" y="103"/>
                    <a:pt x="74" y="107"/>
                    <a:pt x="61" y="149"/>
                  </a:cubicBezTo>
                  <a:cubicBezTo>
                    <a:pt x="63" y="167"/>
                    <a:pt x="57" y="189"/>
                    <a:pt x="69" y="204"/>
                  </a:cubicBezTo>
                  <a:cubicBezTo>
                    <a:pt x="99" y="240"/>
                    <a:pt x="115" y="142"/>
                    <a:pt x="116" y="141"/>
                  </a:cubicBezTo>
                  <a:cubicBezTo>
                    <a:pt x="107" y="115"/>
                    <a:pt x="107" y="92"/>
                    <a:pt x="61" y="125"/>
                  </a:cubicBezTo>
                  <a:cubicBezTo>
                    <a:pt x="45" y="136"/>
                    <a:pt x="51" y="161"/>
                    <a:pt x="45" y="180"/>
                  </a:cubicBezTo>
                  <a:cubicBezTo>
                    <a:pt x="82" y="217"/>
                    <a:pt x="83" y="220"/>
                    <a:pt x="139" y="212"/>
                  </a:cubicBezTo>
                  <a:cubicBezTo>
                    <a:pt x="151" y="173"/>
                    <a:pt x="162" y="164"/>
                    <a:pt x="76" y="196"/>
                  </a:cubicBezTo>
                  <a:cubicBezTo>
                    <a:pt x="51" y="204"/>
                    <a:pt x="45" y="267"/>
                    <a:pt x="45" y="267"/>
                  </a:cubicBezTo>
                  <a:cubicBezTo>
                    <a:pt x="56" y="332"/>
                    <a:pt x="52" y="325"/>
                    <a:pt x="116" y="314"/>
                  </a:cubicBezTo>
                  <a:cubicBezTo>
                    <a:pt x="131" y="303"/>
                    <a:pt x="147" y="292"/>
                    <a:pt x="163" y="282"/>
                  </a:cubicBezTo>
                  <a:cubicBezTo>
                    <a:pt x="170" y="276"/>
                    <a:pt x="186" y="267"/>
                    <a:pt x="186" y="267"/>
                  </a:cubicBezTo>
                  <a:cubicBezTo>
                    <a:pt x="197" y="231"/>
                    <a:pt x="201" y="246"/>
                    <a:pt x="163" y="227"/>
                  </a:cubicBezTo>
                  <a:close/>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50" name="Freeform 10"/>
            <p:cNvSpPr>
              <a:spLocks/>
            </p:cNvSpPr>
            <p:nvPr/>
          </p:nvSpPr>
          <p:spPr bwMode="auto">
            <a:xfrm>
              <a:off x="214" y="3366"/>
              <a:ext cx="531" cy="332"/>
            </a:xfrm>
            <a:custGeom>
              <a:avLst/>
              <a:gdLst>
                <a:gd name="T0" fmla="*/ 155 w 531"/>
                <a:gd name="T1" fmla="*/ 274 h 332"/>
                <a:gd name="T2" fmla="*/ 131 w 531"/>
                <a:gd name="T3" fmla="*/ 274 h 332"/>
                <a:gd name="T4" fmla="*/ 123 w 531"/>
                <a:gd name="T5" fmla="*/ 235 h 332"/>
                <a:gd name="T6" fmla="*/ 218 w 531"/>
                <a:gd name="T7" fmla="*/ 251 h 332"/>
                <a:gd name="T8" fmla="*/ 147 w 531"/>
                <a:gd name="T9" fmla="*/ 235 h 332"/>
                <a:gd name="T10" fmla="*/ 108 w 531"/>
                <a:gd name="T11" fmla="*/ 149 h 332"/>
                <a:gd name="T12" fmla="*/ 241 w 531"/>
                <a:gd name="T13" fmla="*/ 165 h 332"/>
                <a:gd name="T14" fmla="*/ 218 w 531"/>
                <a:gd name="T15" fmla="*/ 172 h 332"/>
                <a:gd name="T16" fmla="*/ 327 w 531"/>
                <a:gd name="T17" fmla="*/ 133 h 332"/>
                <a:gd name="T18" fmla="*/ 280 w 531"/>
                <a:gd name="T19" fmla="*/ 23 h 332"/>
                <a:gd name="T20" fmla="*/ 233 w 531"/>
                <a:gd name="T21" fmla="*/ 133 h 332"/>
                <a:gd name="T22" fmla="*/ 272 w 531"/>
                <a:gd name="T23" fmla="*/ 70 h 332"/>
                <a:gd name="T24" fmla="*/ 312 w 531"/>
                <a:gd name="T25" fmla="*/ 86 h 332"/>
                <a:gd name="T26" fmla="*/ 178 w 531"/>
                <a:gd name="T27" fmla="*/ 110 h 332"/>
                <a:gd name="T28" fmla="*/ 312 w 531"/>
                <a:gd name="T29" fmla="*/ 110 h 332"/>
                <a:gd name="T30" fmla="*/ 335 w 531"/>
                <a:gd name="T31" fmla="*/ 94 h 332"/>
                <a:gd name="T32" fmla="*/ 461 w 531"/>
                <a:gd name="T33" fmla="*/ 118 h 332"/>
                <a:gd name="T34" fmla="*/ 390 w 531"/>
                <a:gd name="T35" fmla="*/ 86 h 332"/>
                <a:gd name="T36" fmla="*/ 437 w 531"/>
                <a:gd name="T37" fmla="*/ 94 h 332"/>
                <a:gd name="T38" fmla="*/ 359 w 531"/>
                <a:gd name="T39" fmla="*/ 157 h 332"/>
                <a:gd name="T40" fmla="*/ 492 w 531"/>
                <a:gd name="T41" fmla="*/ 188 h 332"/>
                <a:gd name="T42" fmla="*/ 398 w 531"/>
                <a:gd name="T43" fmla="*/ 165 h 332"/>
                <a:gd name="T44" fmla="*/ 508 w 531"/>
                <a:gd name="T45" fmla="*/ 204 h 332"/>
                <a:gd name="T46" fmla="*/ 453 w 531"/>
                <a:gd name="T47" fmla="*/ 110 h 332"/>
                <a:gd name="T48" fmla="*/ 445 w 531"/>
                <a:gd name="T49" fmla="*/ 47 h 332"/>
                <a:gd name="T50" fmla="*/ 359 w 531"/>
                <a:gd name="T51" fmla="*/ 8 h 332"/>
                <a:gd name="T52" fmla="*/ 414 w 531"/>
                <a:gd name="T53" fmla="*/ 55 h 332"/>
                <a:gd name="T54" fmla="*/ 320 w 531"/>
                <a:gd name="T55" fmla="*/ 8 h 332"/>
                <a:gd name="T56" fmla="*/ 288 w 531"/>
                <a:gd name="T57" fmla="*/ 16 h 332"/>
                <a:gd name="T58" fmla="*/ 163 w 531"/>
                <a:gd name="T59" fmla="*/ 47 h 332"/>
                <a:gd name="T60" fmla="*/ 131 w 531"/>
                <a:gd name="T61" fmla="*/ 70 h 332"/>
                <a:gd name="T62" fmla="*/ 163 w 531"/>
                <a:gd name="T63" fmla="*/ 141 h 332"/>
                <a:gd name="T64" fmla="*/ 61 w 531"/>
                <a:gd name="T65" fmla="*/ 149 h 332"/>
                <a:gd name="T66" fmla="*/ 116 w 531"/>
                <a:gd name="T67" fmla="*/ 141 h 332"/>
                <a:gd name="T68" fmla="*/ 45 w 531"/>
                <a:gd name="T69" fmla="*/ 180 h 332"/>
                <a:gd name="T70" fmla="*/ 76 w 531"/>
                <a:gd name="T71" fmla="*/ 196 h 332"/>
                <a:gd name="T72" fmla="*/ 116 w 531"/>
                <a:gd name="T73" fmla="*/ 314 h 332"/>
                <a:gd name="T74" fmla="*/ 186 w 531"/>
                <a:gd name="T75" fmla="*/ 26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1" h="332">
                  <a:moveTo>
                    <a:pt x="163" y="227"/>
                  </a:moveTo>
                  <a:cubicBezTo>
                    <a:pt x="160" y="230"/>
                    <a:pt x="128" y="264"/>
                    <a:pt x="155" y="274"/>
                  </a:cubicBezTo>
                  <a:cubicBezTo>
                    <a:pt x="167" y="278"/>
                    <a:pt x="207" y="267"/>
                    <a:pt x="194" y="267"/>
                  </a:cubicBezTo>
                  <a:cubicBezTo>
                    <a:pt x="172" y="267"/>
                    <a:pt x="152" y="271"/>
                    <a:pt x="131" y="274"/>
                  </a:cubicBezTo>
                  <a:cubicBezTo>
                    <a:pt x="116" y="317"/>
                    <a:pt x="115" y="324"/>
                    <a:pt x="163" y="314"/>
                  </a:cubicBezTo>
                  <a:cubicBezTo>
                    <a:pt x="193" y="264"/>
                    <a:pt x="169" y="250"/>
                    <a:pt x="123" y="235"/>
                  </a:cubicBezTo>
                  <a:cubicBezTo>
                    <a:pt x="86" y="239"/>
                    <a:pt x="0" y="241"/>
                    <a:pt x="84" y="282"/>
                  </a:cubicBezTo>
                  <a:cubicBezTo>
                    <a:pt x="146" y="276"/>
                    <a:pt x="171" y="281"/>
                    <a:pt x="218" y="251"/>
                  </a:cubicBezTo>
                  <a:cubicBezTo>
                    <a:pt x="230" y="209"/>
                    <a:pt x="224" y="199"/>
                    <a:pt x="186" y="180"/>
                  </a:cubicBezTo>
                  <a:cubicBezTo>
                    <a:pt x="142" y="188"/>
                    <a:pt x="114" y="188"/>
                    <a:pt x="147" y="235"/>
                  </a:cubicBezTo>
                  <a:cubicBezTo>
                    <a:pt x="191" y="227"/>
                    <a:pt x="217" y="225"/>
                    <a:pt x="233" y="180"/>
                  </a:cubicBezTo>
                  <a:cubicBezTo>
                    <a:pt x="216" y="115"/>
                    <a:pt x="176" y="143"/>
                    <a:pt x="108" y="149"/>
                  </a:cubicBezTo>
                  <a:cubicBezTo>
                    <a:pt x="96" y="182"/>
                    <a:pt x="106" y="192"/>
                    <a:pt x="139" y="204"/>
                  </a:cubicBezTo>
                  <a:cubicBezTo>
                    <a:pt x="184" y="197"/>
                    <a:pt x="214" y="202"/>
                    <a:pt x="241" y="165"/>
                  </a:cubicBezTo>
                  <a:cubicBezTo>
                    <a:pt x="248" y="134"/>
                    <a:pt x="269" y="92"/>
                    <a:pt x="218" y="110"/>
                  </a:cubicBezTo>
                  <a:cubicBezTo>
                    <a:pt x="194" y="144"/>
                    <a:pt x="178" y="147"/>
                    <a:pt x="218" y="172"/>
                  </a:cubicBezTo>
                  <a:cubicBezTo>
                    <a:pt x="307" y="155"/>
                    <a:pt x="217" y="177"/>
                    <a:pt x="280" y="149"/>
                  </a:cubicBezTo>
                  <a:cubicBezTo>
                    <a:pt x="295" y="142"/>
                    <a:pt x="327" y="133"/>
                    <a:pt x="327" y="133"/>
                  </a:cubicBezTo>
                  <a:cubicBezTo>
                    <a:pt x="339" y="96"/>
                    <a:pt x="361" y="52"/>
                    <a:pt x="312" y="31"/>
                  </a:cubicBezTo>
                  <a:cubicBezTo>
                    <a:pt x="301" y="26"/>
                    <a:pt x="290" y="25"/>
                    <a:pt x="280" y="23"/>
                  </a:cubicBezTo>
                  <a:cubicBezTo>
                    <a:pt x="259" y="25"/>
                    <a:pt x="237" y="23"/>
                    <a:pt x="218" y="31"/>
                  </a:cubicBezTo>
                  <a:cubicBezTo>
                    <a:pt x="173" y="49"/>
                    <a:pt x="213" y="113"/>
                    <a:pt x="233" y="133"/>
                  </a:cubicBezTo>
                  <a:cubicBezTo>
                    <a:pt x="301" y="123"/>
                    <a:pt x="310" y="131"/>
                    <a:pt x="296" y="63"/>
                  </a:cubicBezTo>
                  <a:cubicBezTo>
                    <a:pt x="288" y="65"/>
                    <a:pt x="277" y="64"/>
                    <a:pt x="272" y="70"/>
                  </a:cubicBezTo>
                  <a:cubicBezTo>
                    <a:pt x="266" y="75"/>
                    <a:pt x="257" y="90"/>
                    <a:pt x="265" y="94"/>
                  </a:cubicBezTo>
                  <a:cubicBezTo>
                    <a:pt x="279" y="99"/>
                    <a:pt x="296" y="88"/>
                    <a:pt x="312" y="86"/>
                  </a:cubicBezTo>
                  <a:cubicBezTo>
                    <a:pt x="259" y="68"/>
                    <a:pt x="241" y="72"/>
                    <a:pt x="186" y="86"/>
                  </a:cubicBezTo>
                  <a:cubicBezTo>
                    <a:pt x="183" y="94"/>
                    <a:pt x="174" y="102"/>
                    <a:pt x="178" y="110"/>
                  </a:cubicBezTo>
                  <a:cubicBezTo>
                    <a:pt x="181" y="117"/>
                    <a:pt x="193" y="118"/>
                    <a:pt x="202" y="118"/>
                  </a:cubicBezTo>
                  <a:cubicBezTo>
                    <a:pt x="238" y="118"/>
                    <a:pt x="275" y="112"/>
                    <a:pt x="312" y="110"/>
                  </a:cubicBezTo>
                  <a:cubicBezTo>
                    <a:pt x="327" y="107"/>
                    <a:pt x="345" y="111"/>
                    <a:pt x="359" y="102"/>
                  </a:cubicBezTo>
                  <a:cubicBezTo>
                    <a:pt x="365" y="97"/>
                    <a:pt x="342" y="90"/>
                    <a:pt x="335" y="94"/>
                  </a:cubicBezTo>
                  <a:cubicBezTo>
                    <a:pt x="326" y="97"/>
                    <a:pt x="325" y="110"/>
                    <a:pt x="320" y="118"/>
                  </a:cubicBezTo>
                  <a:cubicBezTo>
                    <a:pt x="353" y="169"/>
                    <a:pt x="415" y="146"/>
                    <a:pt x="461" y="118"/>
                  </a:cubicBezTo>
                  <a:cubicBezTo>
                    <a:pt x="453" y="112"/>
                    <a:pt x="445" y="105"/>
                    <a:pt x="437" y="102"/>
                  </a:cubicBezTo>
                  <a:cubicBezTo>
                    <a:pt x="421" y="95"/>
                    <a:pt x="390" y="86"/>
                    <a:pt x="390" y="86"/>
                  </a:cubicBezTo>
                  <a:cubicBezTo>
                    <a:pt x="354" y="98"/>
                    <a:pt x="354" y="110"/>
                    <a:pt x="374" y="141"/>
                  </a:cubicBezTo>
                  <a:cubicBezTo>
                    <a:pt x="385" y="139"/>
                    <a:pt x="475" y="134"/>
                    <a:pt x="437" y="94"/>
                  </a:cubicBezTo>
                  <a:cubicBezTo>
                    <a:pt x="431" y="88"/>
                    <a:pt x="421" y="88"/>
                    <a:pt x="414" y="86"/>
                  </a:cubicBezTo>
                  <a:cubicBezTo>
                    <a:pt x="342" y="96"/>
                    <a:pt x="344" y="88"/>
                    <a:pt x="359" y="157"/>
                  </a:cubicBezTo>
                  <a:cubicBezTo>
                    <a:pt x="475" y="145"/>
                    <a:pt x="431" y="135"/>
                    <a:pt x="414" y="196"/>
                  </a:cubicBezTo>
                  <a:cubicBezTo>
                    <a:pt x="444" y="206"/>
                    <a:pt x="462" y="198"/>
                    <a:pt x="492" y="188"/>
                  </a:cubicBezTo>
                  <a:cubicBezTo>
                    <a:pt x="513" y="126"/>
                    <a:pt x="480" y="142"/>
                    <a:pt x="421" y="149"/>
                  </a:cubicBezTo>
                  <a:cubicBezTo>
                    <a:pt x="413" y="154"/>
                    <a:pt x="402" y="157"/>
                    <a:pt x="398" y="165"/>
                  </a:cubicBezTo>
                  <a:cubicBezTo>
                    <a:pt x="389" y="179"/>
                    <a:pt x="382" y="212"/>
                    <a:pt x="382" y="212"/>
                  </a:cubicBezTo>
                  <a:cubicBezTo>
                    <a:pt x="425" y="221"/>
                    <a:pt x="465" y="218"/>
                    <a:pt x="508" y="204"/>
                  </a:cubicBezTo>
                  <a:cubicBezTo>
                    <a:pt x="523" y="154"/>
                    <a:pt x="531" y="99"/>
                    <a:pt x="469" y="78"/>
                  </a:cubicBezTo>
                  <a:cubicBezTo>
                    <a:pt x="463" y="88"/>
                    <a:pt x="443" y="102"/>
                    <a:pt x="453" y="110"/>
                  </a:cubicBezTo>
                  <a:cubicBezTo>
                    <a:pt x="494" y="142"/>
                    <a:pt x="502" y="95"/>
                    <a:pt x="508" y="78"/>
                  </a:cubicBezTo>
                  <a:cubicBezTo>
                    <a:pt x="495" y="30"/>
                    <a:pt x="491" y="35"/>
                    <a:pt x="445" y="47"/>
                  </a:cubicBezTo>
                  <a:cubicBezTo>
                    <a:pt x="432" y="83"/>
                    <a:pt x="429" y="96"/>
                    <a:pt x="469" y="110"/>
                  </a:cubicBezTo>
                  <a:cubicBezTo>
                    <a:pt x="446" y="44"/>
                    <a:pt x="424" y="30"/>
                    <a:pt x="359" y="8"/>
                  </a:cubicBezTo>
                  <a:cubicBezTo>
                    <a:pt x="313" y="19"/>
                    <a:pt x="309" y="22"/>
                    <a:pt x="335" y="63"/>
                  </a:cubicBezTo>
                  <a:cubicBezTo>
                    <a:pt x="361" y="60"/>
                    <a:pt x="388" y="63"/>
                    <a:pt x="414" y="55"/>
                  </a:cubicBezTo>
                  <a:cubicBezTo>
                    <a:pt x="465" y="37"/>
                    <a:pt x="394" y="4"/>
                    <a:pt x="382" y="0"/>
                  </a:cubicBezTo>
                  <a:cubicBezTo>
                    <a:pt x="361" y="2"/>
                    <a:pt x="339" y="0"/>
                    <a:pt x="320" y="8"/>
                  </a:cubicBezTo>
                  <a:cubicBezTo>
                    <a:pt x="290" y="19"/>
                    <a:pt x="293" y="79"/>
                    <a:pt x="335" y="94"/>
                  </a:cubicBezTo>
                  <a:cubicBezTo>
                    <a:pt x="327" y="64"/>
                    <a:pt x="317" y="32"/>
                    <a:pt x="288" y="16"/>
                  </a:cubicBezTo>
                  <a:cubicBezTo>
                    <a:pt x="273" y="8"/>
                    <a:pt x="241" y="0"/>
                    <a:pt x="241" y="0"/>
                  </a:cubicBezTo>
                  <a:cubicBezTo>
                    <a:pt x="198" y="7"/>
                    <a:pt x="175" y="4"/>
                    <a:pt x="163" y="47"/>
                  </a:cubicBezTo>
                  <a:cubicBezTo>
                    <a:pt x="173" y="105"/>
                    <a:pt x="174" y="105"/>
                    <a:pt x="233" y="94"/>
                  </a:cubicBezTo>
                  <a:cubicBezTo>
                    <a:pt x="216" y="44"/>
                    <a:pt x="181" y="65"/>
                    <a:pt x="131" y="70"/>
                  </a:cubicBezTo>
                  <a:cubicBezTo>
                    <a:pt x="110" y="102"/>
                    <a:pt x="106" y="111"/>
                    <a:pt x="116" y="149"/>
                  </a:cubicBezTo>
                  <a:cubicBezTo>
                    <a:pt x="131" y="146"/>
                    <a:pt x="152" y="153"/>
                    <a:pt x="163" y="141"/>
                  </a:cubicBezTo>
                  <a:cubicBezTo>
                    <a:pt x="195" y="101"/>
                    <a:pt x="132" y="96"/>
                    <a:pt x="123" y="94"/>
                  </a:cubicBezTo>
                  <a:cubicBezTo>
                    <a:pt x="77" y="103"/>
                    <a:pt x="74" y="107"/>
                    <a:pt x="61" y="149"/>
                  </a:cubicBezTo>
                  <a:cubicBezTo>
                    <a:pt x="63" y="167"/>
                    <a:pt x="57" y="189"/>
                    <a:pt x="69" y="204"/>
                  </a:cubicBezTo>
                  <a:cubicBezTo>
                    <a:pt x="99" y="240"/>
                    <a:pt x="115" y="142"/>
                    <a:pt x="116" y="141"/>
                  </a:cubicBezTo>
                  <a:cubicBezTo>
                    <a:pt x="107" y="115"/>
                    <a:pt x="107" y="92"/>
                    <a:pt x="61" y="125"/>
                  </a:cubicBezTo>
                  <a:cubicBezTo>
                    <a:pt x="45" y="136"/>
                    <a:pt x="51" y="161"/>
                    <a:pt x="45" y="180"/>
                  </a:cubicBezTo>
                  <a:cubicBezTo>
                    <a:pt x="82" y="217"/>
                    <a:pt x="83" y="220"/>
                    <a:pt x="139" y="212"/>
                  </a:cubicBezTo>
                  <a:cubicBezTo>
                    <a:pt x="151" y="173"/>
                    <a:pt x="162" y="164"/>
                    <a:pt x="76" y="196"/>
                  </a:cubicBezTo>
                  <a:cubicBezTo>
                    <a:pt x="51" y="204"/>
                    <a:pt x="45" y="267"/>
                    <a:pt x="45" y="267"/>
                  </a:cubicBezTo>
                  <a:cubicBezTo>
                    <a:pt x="56" y="332"/>
                    <a:pt x="52" y="325"/>
                    <a:pt x="116" y="314"/>
                  </a:cubicBezTo>
                  <a:cubicBezTo>
                    <a:pt x="131" y="303"/>
                    <a:pt x="147" y="292"/>
                    <a:pt x="163" y="282"/>
                  </a:cubicBezTo>
                  <a:cubicBezTo>
                    <a:pt x="170" y="276"/>
                    <a:pt x="186" y="267"/>
                    <a:pt x="186" y="267"/>
                  </a:cubicBezTo>
                  <a:cubicBezTo>
                    <a:pt x="197" y="231"/>
                    <a:pt x="201" y="246"/>
                    <a:pt x="163" y="227"/>
                  </a:cubicBezTo>
                  <a:close/>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1844">
                                            <p:txEl>
                                              <p:pRg st="0" end="0"/>
                                            </p:txEl>
                                          </p:spTgt>
                                        </p:tgtEl>
                                        <p:attrNameLst>
                                          <p:attrName>style.visibility</p:attrName>
                                        </p:attrNameLst>
                                      </p:cBhvr>
                                      <p:to>
                                        <p:strVal val="visible"/>
                                      </p:to>
                                    </p:set>
                                    <p:anim calcmode="lin" valueType="num">
                                      <p:cBhvr additive="base">
                                        <p:cTn id="7" dur="500" fill="hold"/>
                                        <p:tgtEl>
                                          <p:spTgt spid="2918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18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1847"/>
                                        </p:tgtEl>
                                        <p:attrNameLst>
                                          <p:attrName>style.visibility</p:attrName>
                                        </p:attrNameLst>
                                      </p:cBhvr>
                                      <p:to>
                                        <p:strVal val="visible"/>
                                      </p:to>
                                    </p:set>
                                    <p:anim calcmode="lin" valueType="num">
                                      <p:cBhvr additive="base">
                                        <p:cTn id="13" dur="500" fill="hold"/>
                                        <p:tgtEl>
                                          <p:spTgt spid="291847"/>
                                        </p:tgtEl>
                                        <p:attrNameLst>
                                          <p:attrName>ppt_x</p:attrName>
                                        </p:attrNameLst>
                                      </p:cBhvr>
                                      <p:tavLst>
                                        <p:tav tm="0">
                                          <p:val>
                                            <p:strVal val="0-#ppt_w/2"/>
                                          </p:val>
                                        </p:tav>
                                        <p:tav tm="100000">
                                          <p:val>
                                            <p:strVal val="#ppt_x"/>
                                          </p:val>
                                        </p:tav>
                                      </p:tavLst>
                                    </p:anim>
                                    <p:anim calcmode="lin" valueType="num">
                                      <p:cBhvr additive="base">
                                        <p:cTn id="14" dur="500" fill="hold"/>
                                        <p:tgtEl>
                                          <p:spTgt spid="2918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1844">
                                            <p:txEl>
                                              <p:pRg st="1" end="1"/>
                                            </p:txEl>
                                          </p:spTgt>
                                        </p:tgtEl>
                                        <p:attrNameLst>
                                          <p:attrName>style.visibility</p:attrName>
                                        </p:attrNameLst>
                                      </p:cBhvr>
                                      <p:to>
                                        <p:strVal val="visible"/>
                                      </p:to>
                                    </p:set>
                                    <p:anim calcmode="lin" valueType="num">
                                      <p:cBhvr additive="base">
                                        <p:cTn id="19" dur="500" fill="hold"/>
                                        <p:tgtEl>
                                          <p:spTgt spid="29184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18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1844">
                                            <p:txEl>
                                              <p:pRg st="2" end="2"/>
                                            </p:txEl>
                                          </p:spTgt>
                                        </p:tgtEl>
                                        <p:attrNameLst>
                                          <p:attrName>style.visibility</p:attrName>
                                        </p:attrNameLst>
                                      </p:cBhvr>
                                      <p:to>
                                        <p:strVal val="visible"/>
                                      </p:to>
                                    </p:set>
                                    <p:anim calcmode="lin" valueType="num">
                                      <p:cBhvr additive="base">
                                        <p:cTn id="25" dur="500" fill="hold"/>
                                        <p:tgtEl>
                                          <p:spTgt spid="29184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18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91845"/>
                                        </p:tgtEl>
                                        <p:attrNameLst>
                                          <p:attrName>style.visibility</p:attrName>
                                        </p:attrNameLst>
                                      </p:cBhvr>
                                      <p:to>
                                        <p:strVal val="visible"/>
                                      </p:to>
                                    </p:set>
                                    <p:animEffect transition="in" filter="wipe(left)">
                                      <p:cBhvr>
                                        <p:cTn id="31" dur="500"/>
                                        <p:tgtEl>
                                          <p:spTgt spid="291845"/>
                                        </p:tgtEl>
                                      </p:cBhvr>
                                    </p:animEffect>
                                  </p:childTnLst>
                                  <p:subTnLst>
                                    <p:audio>
                                      <p:cMediaNode>
                                        <p:cTn display="0" masterRel="sameClick">
                                          <p:stCondLst>
                                            <p:cond evt="begin" delay="0">
                                              <p:tn val="29"/>
                                            </p:cond>
                                          </p:stCondLst>
                                          <p:endCondLst>
                                            <p:cond evt="onStopAudio" delay="0">
                                              <p:tgtEl>
                                                <p:sldTgt/>
                                              </p:tgtEl>
                                            </p:cond>
                                          </p:endCondLst>
                                        </p:cTn>
                                        <p:tgtEl>
                                          <p:sndTgt r:embed="rId4" name="Quack"/>
                                        </p:tgtEl>
                                      </p:cMediaNode>
                                    </p:audio>
                                  </p:subTnLst>
                                </p:cTn>
                              </p:par>
                            </p:childTnLst>
                          </p:cTn>
                        </p:par>
                        <p:par>
                          <p:cTn id="32" fill="hold" nodeType="afterGroup">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291846"/>
                                        </p:tgtEl>
                                        <p:attrNameLst>
                                          <p:attrName>style.visibility</p:attrName>
                                        </p:attrNameLst>
                                      </p:cBhvr>
                                      <p:to>
                                        <p:strVal val="visible"/>
                                      </p:to>
                                    </p:set>
                                    <p:animEffect transition="in" filter="wipe(down)">
                                      <p:cBhvr>
                                        <p:cTn id="35" dur="500"/>
                                        <p:tgtEl>
                                          <p:spTgt spid="29184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91851"/>
                                        </p:tgtEl>
                                        <p:attrNameLst>
                                          <p:attrName>style.visibility</p:attrName>
                                        </p:attrNameLst>
                                      </p:cBhvr>
                                      <p:to>
                                        <p:strVal val="visible"/>
                                      </p:to>
                                    </p:set>
                                    <p:animEffect transition="in" filter="wipe(left)">
                                      <p:cBhvr>
                                        <p:cTn id="40" dur="500"/>
                                        <p:tgtEl>
                                          <p:spTgt spid="291851"/>
                                        </p:tgtEl>
                                      </p:cBhvr>
                                    </p:animEffect>
                                  </p:childTnLst>
                                  <p:subTnLst>
                                    <p:audio>
                                      <p:cMediaNode>
                                        <p:cTn display="0" masterRel="sameClick">
                                          <p:stCondLst>
                                            <p:cond evt="begin" delay="0">
                                              <p:tn val="38"/>
                                            </p:cond>
                                          </p:stCondLst>
                                          <p:endCondLst>
                                            <p:cond evt="onStopAudio" delay="0">
                                              <p:tgtEl>
                                                <p:sldTgt/>
                                              </p:tgtEl>
                                            </p:cond>
                                          </p:endCondLst>
                                        </p:cTn>
                                        <p:tgtEl>
                                          <p:sndTgt r:embed="rId5"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4" grpId="0" build="p" autoUpdateAnimBg="0"/>
      <p:bldP spid="291846" grpId="0" animBg="1" autoUpdateAnimBg="0"/>
      <p:bldP spid="29184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Building proteins</a:t>
            </a:r>
          </a:p>
        </p:txBody>
      </p:sp>
      <p:sp>
        <p:nvSpPr>
          <p:cNvPr id="293891" name="Rectangle 3" descr="Rectangle: Click to edit Master text styles&#10;Second level&#10;Third level&#10;Fourth level&#10;Fifth level"/>
          <p:cNvSpPr>
            <a:spLocks noGrp="1" noChangeArrowheads="1"/>
          </p:cNvSpPr>
          <p:nvPr>
            <p:ph type="body" idx="1"/>
          </p:nvPr>
        </p:nvSpPr>
        <p:spPr>
          <a:xfrm>
            <a:off x="752475" y="1355725"/>
            <a:ext cx="7872413" cy="2286000"/>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defTabSz="457200">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a:solidFill>
                  <a:srgbClr val="CC0000"/>
                </a:solidFill>
              </a:rPr>
              <a:t>Peptide bonds</a:t>
            </a:r>
            <a:endParaRPr lang="en-GB"/>
          </a:p>
          <a:p>
            <a:pPr marL="741363" lvl="1" indent="-284163" defTabSz="457200">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covalent bond between NH</a:t>
            </a:r>
            <a:r>
              <a:rPr lang="en-GB" baseline="-25000"/>
              <a:t>2</a:t>
            </a:r>
            <a:r>
              <a:rPr lang="en-GB"/>
              <a:t> (amine) of one amino acid &amp; COOH (carboxyl) of another</a:t>
            </a:r>
          </a:p>
          <a:p>
            <a:pPr marL="741363" lvl="1" indent="-284163" defTabSz="457200">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C–N bond</a:t>
            </a:r>
          </a:p>
        </p:txBody>
      </p:sp>
      <p:pic>
        <p:nvPicPr>
          <p:cNvPr id="293892" name="Picture 4"/>
          <p:cNvPicPr>
            <a:picLocks noChangeAspect="1" noChangeArrowheads="1"/>
          </p:cNvPicPr>
          <p:nvPr/>
        </p:nvPicPr>
        <p:blipFill>
          <a:blip r:embed="rId7">
            <a:extLst>
              <a:ext uri="{28A0092B-C50C-407E-A947-70E740481C1C}">
                <a14:useLocalDpi xmlns:a14="http://schemas.microsoft.com/office/drawing/2010/main" val="0"/>
              </a:ext>
            </a:extLst>
          </a:blip>
          <a:srcRect l="5002" t="2495" r="5002" b="3329"/>
          <a:stretch>
            <a:fillRect/>
          </a:stretch>
        </p:blipFill>
        <p:spPr bwMode="auto">
          <a:xfrm>
            <a:off x="5067300" y="2819400"/>
            <a:ext cx="4038600" cy="3167063"/>
          </a:xfrm>
          <a:prstGeom prst="rect">
            <a:avLst/>
          </a:prstGeom>
          <a:noFill/>
          <a:extLst>
            <a:ext uri="{909E8E84-426E-40DD-AFC4-6F175D3DCCD1}">
              <a14:hiddenFill xmlns:a14="http://schemas.microsoft.com/office/drawing/2010/main">
                <a:blipFill dpi="0" rotWithShape="0">
                  <a:blip/>
                  <a:srcRect l="5002" t="2495" r="5002" b="3329"/>
                  <a:stretch>
                    <a:fillRect/>
                  </a:stretch>
                </a:blipFill>
              </a14:hiddenFill>
            </a:ext>
          </a:extLst>
        </p:spPr>
      </p:pic>
      <p:grpSp>
        <p:nvGrpSpPr>
          <p:cNvPr id="293903" name="Group 15"/>
          <p:cNvGrpSpPr>
            <a:grpSpLocks/>
          </p:cNvGrpSpPr>
          <p:nvPr/>
        </p:nvGrpSpPr>
        <p:grpSpPr bwMode="auto">
          <a:xfrm>
            <a:off x="6602413" y="5637213"/>
            <a:ext cx="1041400" cy="1114425"/>
            <a:chOff x="4159" y="3551"/>
            <a:chExt cx="656" cy="702"/>
          </a:xfrm>
        </p:grpSpPr>
        <p:sp>
          <p:nvSpPr>
            <p:cNvPr id="293893" name="AutoShape 5"/>
            <p:cNvSpPr>
              <a:spLocks noChangeArrowheads="1"/>
            </p:cNvSpPr>
            <p:nvPr/>
          </p:nvSpPr>
          <p:spPr bwMode="auto">
            <a:xfrm>
              <a:off x="4159" y="3889"/>
              <a:ext cx="656" cy="364"/>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0" rIns="90000" bIns="0" anchor="ctr">
              <a:spAutoFit/>
            </a:bodyPr>
            <a:lstStyle/>
            <a:p>
              <a:pPr>
                <a:lnSpc>
                  <a:spcPct val="95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baseline="0">
                  <a:solidFill>
                    <a:srgbClr val="CC0000"/>
                  </a:solidFill>
                </a:rPr>
                <a:t>peptide</a:t>
              </a:r>
              <a:br>
                <a:rPr lang="en-GB" sz="1800" b="1" baseline="0">
                  <a:solidFill>
                    <a:srgbClr val="CC0000"/>
                  </a:solidFill>
                </a:rPr>
              </a:br>
              <a:r>
                <a:rPr lang="en-GB" sz="1800" b="1" baseline="0">
                  <a:solidFill>
                    <a:srgbClr val="CC0000"/>
                  </a:solidFill>
                </a:rPr>
                <a:t>bond</a:t>
              </a:r>
              <a:endParaRPr lang="en-GB" sz="1800" b="1" baseline="0">
                <a:solidFill>
                  <a:srgbClr val="000000"/>
                </a:solidFill>
                <a:latin typeface="Times New Roman" pitchFamily="84" charset="0"/>
              </a:endParaRPr>
            </a:p>
          </p:txBody>
        </p:sp>
        <p:sp>
          <p:nvSpPr>
            <p:cNvPr id="293894" name="Line 6"/>
            <p:cNvSpPr>
              <a:spLocks noChangeShapeType="1"/>
            </p:cNvSpPr>
            <p:nvPr/>
          </p:nvSpPr>
          <p:spPr bwMode="auto">
            <a:xfrm flipH="1" flipV="1">
              <a:off x="4431" y="3551"/>
              <a:ext cx="50" cy="386"/>
            </a:xfrm>
            <a:prstGeom prst="line">
              <a:avLst/>
            </a:prstGeom>
            <a:noFill/>
            <a:ln w="2844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9389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l="15750" r="15750"/>
          <a:stretch>
            <a:fillRect/>
          </a:stretch>
        </p:blipFill>
        <p:spPr bwMode="auto">
          <a:xfrm>
            <a:off x="90488" y="3573463"/>
            <a:ext cx="2930525" cy="32083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blipFill dpi="0" rotWithShape="0">
                  <a:blip/>
                  <a:srcRect l="15750" r="15750"/>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93896" name="AutoShape 8"/>
          <p:cNvSpPr>
            <a:spLocks noChangeArrowheads="1"/>
          </p:cNvSpPr>
          <p:nvPr/>
        </p:nvSpPr>
        <p:spPr bwMode="auto">
          <a:xfrm>
            <a:off x="3078163" y="4214813"/>
            <a:ext cx="3740150" cy="441325"/>
          </a:xfrm>
          <a:prstGeom prst="roundRect">
            <a:avLst>
              <a:gd name="adj" fmla="val 16667"/>
            </a:avLst>
          </a:prstGeom>
          <a:solidFill>
            <a:srgbClr val="FFCC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n-GB" sz="2600" b="1" baseline="0">
                <a:solidFill>
                  <a:srgbClr val="0F116A"/>
                </a:solidFill>
              </a:rPr>
              <a:t>dehydration synthesis</a:t>
            </a:r>
            <a:endParaRPr lang="en-US" sz="2600" b="1" baseline="0">
              <a:solidFill>
                <a:srgbClr val="0F116A"/>
              </a:solidFill>
            </a:endParaRPr>
          </a:p>
        </p:txBody>
      </p:sp>
      <p:grpSp>
        <p:nvGrpSpPr>
          <p:cNvPr id="293898" name="Group 10"/>
          <p:cNvGrpSpPr>
            <a:grpSpLocks/>
          </p:cNvGrpSpPr>
          <p:nvPr/>
        </p:nvGrpSpPr>
        <p:grpSpPr bwMode="auto">
          <a:xfrm>
            <a:off x="6742113" y="3389313"/>
            <a:ext cx="612775" cy="1016000"/>
            <a:chOff x="1450" y="2219"/>
            <a:chExt cx="386" cy="640"/>
          </a:xfrm>
        </p:grpSpPr>
        <p:grpSp>
          <p:nvGrpSpPr>
            <p:cNvPr id="293899" name="Group 11"/>
            <p:cNvGrpSpPr>
              <a:grpSpLocks/>
            </p:cNvGrpSpPr>
            <p:nvPr/>
          </p:nvGrpSpPr>
          <p:grpSpPr bwMode="auto">
            <a:xfrm>
              <a:off x="1457" y="2219"/>
              <a:ext cx="379" cy="640"/>
              <a:chOff x="1457" y="3391"/>
              <a:chExt cx="379" cy="640"/>
            </a:xfrm>
          </p:grpSpPr>
          <p:sp>
            <p:nvSpPr>
              <p:cNvPr id="293900" name="AutoShape 12"/>
              <p:cNvSpPr>
                <a:spLocks noChangeArrowheads="1"/>
              </p:cNvSpPr>
              <p:nvPr/>
            </p:nvSpPr>
            <p:spPr bwMode="auto">
              <a:xfrm>
                <a:off x="1457" y="3391"/>
                <a:ext cx="378" cy="413"/>
              </a:xfrm>
              <a:prstGeom prst="triangle">
                <a:avLst>
                  <a:gd name="adj" fmla="val 50000"/>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01" name="Oval 13"/>
              <p:cNvSpPr>
                <a:spLocks noChangeArrowheads="1"/>
              </p:cNvSpPr>
              <p:nvPr/>
            </p:nvSpPr>
            <p:spPr bwMode="auto">
              <a:xfrm>
                <a:off x="1458" y="3653"/>
                <a:ext cx="378" cy="378"/>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3902" name="Rectangle 14"/>
            <p:cNvSpPr>
              <a:spLocks noChangeArrowheads="1"/>
            </p:cNvSpPr>
            <p:nvPr/>
          </p:nvSpPr>
          <p:spPr bwMode="auto">
            <a:xfrm>
              <a:off x="1450" y="2556"/>
              <a:ext cx="385"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b="1" baseline="0">
                  <a:solidFill>
                    <a:srgbClr val="000000"/>
                  </a:solidFill>
                  <a:ea typeface="Geneva" pitchFamily="84" charset="-128"/>
                </a:rPr>
                <a:t>H</a:t>
              </a:r>
              <a:r>
                <a:rPr lang="en-US" sz="1800" b="1">
                  <a:solidFill>
                    <a:srgbClr val="000000"/>
                  </a:solidFill>
                  <a:ea typeface="Geneva" pitchFamily="84" charset="-128"/>
                </a:rPr>
                <a:t>2</a:t>
              </a:r>
              <a:r>
                <a:rPr lang="en-US" sz="1800" b="1" baseline="0">
                  <a:solidFill>
                    <a:srgbClr val="000000"/>
                  </a:solidFill>
                  <a:ea typeface="Geneva" pitchFamily="84" charset="-128"/>
                </a:rPr>
                <a:t>O</a:t>
              </a:r>
              <a:endParaRPr lang="en-US" sz="1800" b="1">
                <a:solidFill>
                  <a:srgbClr val="000000"/>
                </a:solidFill>
                <a:ea typeface="Geneva" pitchFamily="84" charset="-128"/>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 calcmode="lin" valueType="num">
                                      <p:cBhvr additive="base">
                                        <p:cTn id="7" dur="500" fill="hold"/>
                                        <p:tgtEl>
                                          <p:spTgt spid="293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38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3891">
                                            <p:txEl>
                                              <p:pRg st="1" end="1"/>
                                            </p:txEl>
                                          </p:spTgt>
                                        </p:tgtEl>
                                        <p:attrNameLst>
                                          <p:attrName>style.visibility</p:attrName>
                                        </p:attrNameLst>
                                      </p:cBhvr>
                                      <p:to>
                                        <p:strVal val="visible"/>
                                      </p:to>
                                    </p:set>
                                    <p:anim calcmode="lin" valueType="num">
                                      <p:cBhvr additive="base">
                                        <p:cTn id="13" dur="500" fill="hold"/>
                                        <p:tgtEl>
                                          <p:spTgt spid="293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38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3891">
                                            <p:txEl>
                                              <p:pRg st="2" end="2"/>
                                            </p:txEl>
                                          </p:spTgt>
                                        </p:tgtEl>
                                        <p:attrNameLst>
                                          <p:attrName>style.visibility</p:attrName>
                                        </p:attrNameLst>
                                      </p:cBhvr>
                                      <p:to>
                                        <p:strVal val="visible"/>
                                      </p:to>
                                    </p:set>
                                    <p:anim calcmode="lin" valueType="num">
                                      <p:cBhvr additive="base">
                                        <p:cTn id="19" dur="500" fill="hold"/>
                                        <p:tgtEl>
                                          <p:spTgt spid="293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38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93896"/>
                                        </p:tgtEl>
                                        <p:attrNameLst>
                                          <p:attrName>style.visibility</p:attrName>
                                        </p:attrNameLst>
                                      </p:cBhvr>
                                      <p:to>
                                        <p:strVal val="visible"/>
                                      </p:to>
                                    </p:set>
                                    <p:animEffect transition="in" filter="wipe(left)">
                                      <p:cBhvr>
                                        <p:cTn id="25" dur="500"/>
                                        <p:tgtEl>
                                          <p:spTgt spid="293896"/>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93898"/>
                                        </p:tgtEl>
                                        <p:attrNameLst>
                                          <p:attrName>style.visibility</p:attrName>
                                        </p:attrNameLst>
                                      </p:cBhvr>
                                      <p:to>
                                        <p:strVal val="visible"/>
                                      </p:to>
                                    </p:set>
                                    <p:animEffect transition="in" filter="wipe(up)">
                                      <p:cBhvr>
                                        <p:cTn id="30" dur="500"/>
                                        <p:tgtEl>
                                          <p:spTgt spid="293898"/>
                                        </p:tgtEl>
                                      </p:cBhvr>
                                    </p:animEffect>
                                  </p:childTnLst>
                                  <p:subTnLst>
                                    <p:audio>
                                      <p:cMediaNode>
                                        <p:cTn display="0" masterRel="sameClick">
                                          <p:stCondLst>
                                            <p:cond evt="begin" delay="0">
                                              <p:tn val="28"/>
                                            </p:cond>
                                          </p:stCondLst>
                                          <p:endCondLst>
                                            <p:cond evt="onStopAudio" delay="0">
                                              <p:tgtEl>
                                                <p:sldTgt/>
                                              </p:tgtEl>
                                            </p:cond>
                                          </p:endCondLst>
                                        </p:cTn>
                                        <p:tgtEl>
                                          <p:sndTgt r:embed="rId5" name="Bubbles"/>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293903"/>
                                        </p:tgtEl>
                                        <p:attrNameLst>
                                          <p:attrName>style.visibility</p:attrName>
                                        </p:attrNameLst>
                                      </p:cBhvr>
                                      <p:to>
                                        <p:strVal val="visible"/>
                                      </p:to>
                                    </p:set>
                                    <p:animEffect transition="in" filter="wipe(down)">
                                      <p:cBhvr>
                                        <p:cTn id="35" dur="500"/>
                                        <p:tgtEl>
                                          <p:spTgt spid="293903"/>
                                        </p:tgtEl>
                                      </p:cBhvr>
                                    </p:animEffect>
                                  </p:childTnLst>
                                  <p:subTnLst>
                                    <p:audio>
                                      <p:cMediaNode>
                                        <p:cTn display="0" masterRel="sameClick">
                                          <p:stCondLst>
                                            <p:cond evt="begin" delay="0">
                                              <p:tn val="33"/>
                                            </p:cond>
                                          </p:stCondLst>
                                          <p:endCondLst>
                                            <p:cond evt="onStopAudio" delay="0">
                                              <p:tgtEl>
                                                <p:sldTgt/>
                                              </p:tgtEl>
                                            </p:cond>
                                          </p:endCondLst>
                                        </p:cTn>
                                        <p:tgtEl>
                                          <p:sndTgt r:embed="rId6"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autoUpdateAnimBg="0"/>
      <p:bldP spid="29389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GB"/>
              <a:t>Building proteins</a:t>
            </a:r>
            <a:endParaRPr lang="en-US"/>
          </a:p>
        </p:txBody>
      </p:sp>
      <p:pic>
        <p:nvPicPr>
          <p:cNvPr id="324612" name="Picture 4"/>
          <p:cNvPicPr>
            <a:picLocks noChangeAspect="1" noChangeArrowheads="1"/>
          </p:cNvPicPr>
          <p:nvPr/>
        </p:nvPicPr>
        <p:blipFill>
          <a:blip r:embed="rId6">
            <a:extLst>
              <a:ext uri="{28A0092B-C50C-407E-A947-70E740481C1C}">
                <a14:useLocalDpi xmlns:a14="http://schemas.microsoft.com/office/drawing/2010/main" val="0"/>
              </a:ext>
            </a:extLst>
          </a:blip>
          <a:srcRect t="47041" r="1651" b="6960"/>
          <a:stretch>
            <a:fillRect/>
          </a:stretch>
        </p:blipFill>
        <p:spPr bwMode="auto">
          <a:xfrm>
            <a:off x="4273550" y="3729038"/>
            <a:ext cx="4870450" cy="3128962"/>
          </a:xfrm>
          <a:prstGeom prst="rect">
            <a:avLst/>
          </a:prstGeom>
          <a:noFill/>
          <a:extLst>
            <a:ext uri="{909E8E84-426E-40DD-AFC4-6F175D3DCCD1}">
              <a14:hiddenFill xmlns:a14="http://schemas.microsoft.com/office/drawing/2010/main">
                <a:blipFill dpi="0" rotWithShape="0">
                  <a:blip/>
                  <a:srcRect t="47041" r="1651" b="6960"/>
                  <a:stretch>
                    <a:fillRect/>
                  </a:stretch>
                </a:blipFill>
              </a14:hiddenFill>
            </a:ext>
          </a:extLst>
        </p:spPr>
      </p:pic>
      <p:sp>
        <p:nvSpPr>
          <p:cNvPr id="324611" name="Rectangle 3" descr="Rectangle: Click to edit Master text styles&#10;Second level&#10;Third level&#10;Fourth level&#10;Fifth level"/>
          <p:cNvSpPr>
            <a:spLocks noGrp="1" noChangeArrowheads="1"/>
          </p:cNvSpPr>
          <p:nvPr>
            <p:ph type="body" idx="1"/>
          </p:nvPr>
        </p:nvSpPr>
        <p:spPr>
          <a:xfrm>
            <a:off x="838200" y="1371600"/>
            <a:ext cx="7772400" cy="3124200"/>
          </a:xfrm>
        </p:spPr>
        <p:txBody>
          <a:bodyPr/>
          <a:lstStyle/>
          <a:p>
            <a:r>
              <a:rPr lang="en-GB"/>
              <a:t>Polypeptide chains have direction</a:t>
            </a:r>
            <a:endParaRPr lang="en-GB" sz="2600">
              <a:solidFill>
                <a:srgbClr val="40458C"/>
              </a:solidFill>
              <a:ea typeface="Hiragino Mincho Pro W3" charset="0"/>
              <a:cs typeface="Hiragino Mincho Pro W3" charset="0"/>
            </a:endParaRPr>
          </a:p>
          <a:p>
            <a:pPr lvl="1"/>
            <a:r>
              <a:rPr lang="en-US" u="sng">
                <a:solidFill>
                  <a:srgbClr val="CC0000"/>
                </a:solidFill>
              </a:rPr>
              <a:t>N-terminus</a:t>
            </a:r>
            <a:r>
              <a:rPr lang="en-US"/>
              <a:t> = NH</a:t>
            </a:r>
            <a:r>
              <a:rPr lang="en-US" baseline="-25000"/>
              <a:t>2</a:t>
            </a:r>
            <a:r>
              <a:rPr lang="en-US"/>
              <a:t> end</a:t>
            </a:r>
          </a:p>
          <a:p>
            <a:pPr lvl="1"/>
            <a:r>
              <a:rPr lang="en-US" u="sng">
                <a:solidFill>
                  <a:srgbClr val="CC0000"/>
                </a:solidFill>
              </a:rPr>
              <a:t>C-terminus</a:t>
            </a:r>
            <a:r>
              <a:rPr lang="en-US"/>
              <a:t> = COOH end</a:t>
            </a:r>
          </a:p>
          <a:p>
            <a:pPr lvl="1"/>
            <a:r>
              <a:rPr lang="en-US"/>
              <a:t>repeated sequence (N-C-C) is the </a:t>
            </a:r>
            <a:br>
              <a:rPr lang="en-US"/>
            </a:br>
            <a:r>
              <a:rPr lang="en-US"/>
              <a:t>polypeptide backbone</a:t>
            </a:r>
          </a:p>
          <a:p>
            <a:pPr marL="1085850" lvl="2"/>
            <a:r>
              <a:rPr lang="en-US"/>
              <a:t>can only grow in one direction</a:t>
            </a:r>
            <a:endParaRPr lang="en-US" sz="2000"/>
          </a:p>
        </p:txBody>
      </p:sp>
      <p:sp>
        <p:nvSpPr>
          <p:cNvPr id="324613" name="Oval 5"/>
          <p:cNvSpPr>
            <a:spLocks noChangeArrowheads="1"/>
          </p:cNvSpPr>
          <p:nvPr/>
        </p:nvSpPr>
        <p:spPr bwMode="auto">
          <a:xfrm>
            <a:off x="4140200" y="5105400"/>
            <a:ext cx="990600" cy="838200"/>
          </a:xfrm>
          <a:prstGeom prst="ellipse">
            <a:avLst/>
          </a:prstGeom>
          <a:noFill/>
          <a:ln w="57150">
            <a:solidFill>
              <a:srgbClr val="CC00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4" name="Oval 6"/>
          <p:cNvSpPr>
            <a:spLocks noChangeArrowheads="1"/>
          </p:cNvSpPr>
          <p:nvPr/>
        </p:nvSpPr>
        <p:spPr bwMode="auto">
          <a:xfrm>
            <a:off x="7467600" y="5372100"/>
            <a:ext cx="990600" cy="838200"/>
          </a:xfrm>
          <a:prstGeom prst="ellipse">
            <a:avLst/>
          </a:prstGeom>
          <a:noFill/>
          <a:ln w="57150">
            <a:solidFill>
              <a:srgbClr val="CC00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246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938" y="4651375"/>
            <a:ext cx="2528887" cy="203835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 calcmode="lin" valueType="num">
                                      <p:cBhvr additive="base">
                                        <p:cTn id="7" dur="500" fill="hold"/>
                                        <p:tgtEl>
                                          <p:spTgt spid="324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46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4611">
                                            <p:txEl>
                                              <p:pRg st="1" end="1"/>
                                            </p:txEl>
                                          </p:spTgt>
                                        </p:tgtEl>
                                        <p:attrNameLst>
                                          <p:attrName>style.visibility</p:attrName>
                                        </p:attrNameLst>
                                      </p:cBhvr>
                                      <p:to>
                                        <p:strVal val="visible"/>
                                      </p:to>
                                    </p:set>
                                    <p:anim calcmode="lin" valueType="num">
                                      <p:cBhvr additive="base">
                                        <p:cTn id="13" dur="500" fill="hold"/>
                                        <p:tgtEl>
                                          <p:spTgt spid="324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46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24613"/>
                                        </p:tgtEl>
                                        <p:attrNameLst>
                                          <p:attrName>style.visibility</p:attrName>
                                        </p:attrNameLst>
                                      </p:cBhvr>
                                      <p:to>
                                        <p:strVal val="visible"/>
                                      </p:to>
                                    </p:set>
                                    <p:animEffect transition="in" filter="wipe(left)">
                                      <p:cBhvr>
                                        <p:cTn id="19" dur="500"/>
                                        <p:tgtEl>
                                          <p:spTgt spid="324613"/>
                                        </p:tgtEl>
                                      </p:cBhvr>
                                    </p:animEffect>
                                  </p:childTnLst>
                                  <p:subTnLst>
                                    <p:audio>
                                      <p:cMediaNode>
                                        <p:cTn display="0" masterRel="sameClick">
                                          <p:stCondLst>
                                            <p:cond evt="begin" delay="0">
                                              <p:tn val="17"/>
                                            </p:cond>
                                          </p:stCondLst>
                                          <p:endCondLst>
                                            <p:cond evt="onStopAudio" delay="0">
                                              <p:tgtEl>
                                                <p:sldTgt/>
                                              </p:tgtEl>
                                            </p:cond>
                                          </p:endCondLst>
                                        </p:cTn>
                                        <p:tgtEl>
                                          <p:sndTgt r:embed="rId4" name="Pencil Check"/>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24611">
                                            <p:txEl>
                                              <p:pRg st="2" end="2"/>
                                            </p:txEl>
                                          </p:spTgt>
                                        </p:tgtEl>
                                        <p:attrNameLst>
                                          <p:attrName>style.visibility</p:attrName>
                                        </p:attrNameLst>
                                      </p:cBhvr>
                                      <p:to>
                                        <p:strVal val="visible"/>
                                      </p:to>
                                    </p:set>
                                    <p:anim calcmode="lin" valueType="num">
                                      <p:cBhvr additive="base">
                                        <p:cTn id="24" dur="500" fill="hold"/>
                                        <p:tgtEl>
                                          <p:spTgt spid="32461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246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24614"/>
                                        </p:tgtEl>
                                        <p:attrNameLst>
                                          <p:attrName>style.visibility</p:attrName>
                                        </p:attrNameLst>
                                      </p:cBhvr>
                                      <p:to>
                                        <p:strVal val="visible"/>
                                      </p:to>
                                    </p:set>
                                    <p:animEffect transition="in" filter="wipe(left)">
                                      <p:cBhvr>
                                        <p:cTn id="30" dur="500"/>
                                        <p:tgtEl>
                                          <p:spTgt spid="324614"/>
                                        </p:tgtEl>
                                      </p:cBhvr>
                                    </p:animEffect>
                                  </p:childTnLst>
                                  <p:subTnLst>
                                    <p:audio>
                                      <p:cMediaNode>
                                        <p:cTn display="0" masterRel="sameClick">
                                          <p:stCondLst>
                                            <p:cond evt="begin" delay="0">
                                              <p:tn val="28"/>
                                            </p:cond>
                                          </p:stCondLst>
                                          <p:endCondLst>
                                            <p:cond evt="onStopAudio" delay="0">
                                              <p:tgtEl>
                                                <p:sldTgt/>
                                              </p:tgtEl>
                                            </p:cond>
                                          </p:endCondLst>
                                        </p:cTn>
                                        <p:tgtEl>
                                          <p:sndTgt r:embed="rId4" name="Pencil Check"/>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24611">
                                            <p:txEl>
                                              <p:pRg st="3" end="3"/>
                                            </p:txEl>
                                          </p:spTgt>
                                        </p:tgtEl>
                                        <p:attrNameLst>
                                          <p:attrName>style.visibility</p:attrName>
                                        </p:attrNameLst>
                                      </p:cBhvr>
                                      <p:to>
                                        <p:strVal val="visible"/>
                                      </p:to>
                                    </p:set>
                                    <p:anim calcmode="lin" valueType="num">
                                      <p:cBhvr additive="base">
                                        <p:cTn id="35" dur="500" fill="hold"/>
                                        <p:tgtEl>
                                          <p:spTgt spid="324611">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246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324615"/>
                                        </p:tgtEl>
                                        <p:attrNameLst>
                                          <p:attrName>style.visibility</p:attrName>
                                        </p:attrNameLst>
                                      </p:cBhvr>
                                      <p:to>
                                        <p:strVal val="visible"/>
                                      </p:to>
                                    </p:set>
                                    <p:anim calcmode="lin" valueType="num">
                                      <p:cBhvr additive="base">
                                        <p:cTn id="41" dur="500" fill="hold"/>
                                        <p:tgtEl>
                                          <p:spTgt spid="324615"/>
                                        </p:tgtEl>
                                        <p:attrNameLst>
                                          <p:attrName>ppt_x</p:attrName>
                                        </p:attrNameLst>
                                      </p:cBhvr>
                                      <p:tavLst>
                                        <p:tav tm="0">
                                          <p:val>
                                            <p:strVal val="0-#ppt_w/2"/>
                                          </p:val>
                                        </p:tav>
                                        <p:tav tm="100000">
                                          <p:val>
                                            <p:strVal val="#ppt_x"/>
                                          </p:val>
                                        </p:tav>
                                      </p:tavLst>
                                    </p:anim>
                                    <p:anim calcmode="lin" valueType="num">
                                      <p:cBhvr additive="base">
                                        <p:cTn id="42" dur="500" fill="hold"/>
                                        <p:tgtEl>
                                          <p:spTgt spid="3246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Arrow"/>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24611">
                                            <p:txEl>
                                              <p:pRg st="4" end="4"/>
                                            </p:txEl>
                                          </p:spTgt>
                                        </p:tgtEl>
                                        <p:attrNameLst>
                                          <p:attrName>style.visibility</p:attrName>
                                        </p:attrNameLst>
                                      </p:cBhvr>
                                      <p:to>
                                        <p:strVal val="visible"/>
                                      </p:to>
                                    </p:set>
                                    <p:anim calcmode="lin" valueType="num">
                                      <p:cBhvr additive="base">
                                        <p:cTn id="47" dur="500" fill="hold"/>
                                        <p:tgtEl>
                                          <p:spTgt spid="324611">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246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autoUpdateAnimBg="0"/>
      <p:bldP spid="324613" grpId="0" animBg="1"/>
      <p:bldP spid="3246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lvl="1"/>
            <a:r>
              <a:rPr lang="en-US" altLang="en-US" sz="4500" dirty="0" smtClean="0"/>
              <a:t>Are </a:t>
            </a:r>
            <a:r>
              <a:rPr lang="en-US" altLang="en-US" sz="4500" dirty="0"/>
              <a:t>used to change how quickly a chemical reaction will happen</a:t>
            </a:r>
          </a:p>
          <a:p>
            <a:pPr lvl="2"/>
            <a:r>
              <a:rPr lang="en-US" altLang="en-US" sz="4100" dirty="0" smtClean="0"/>
              <a:t>Catalysts</a:t>
            </a:r>
            <a:endParaRPr lang="en-US" altLang="en-US" sz="4100" dirty="0"/>
          </a:p>
        </p:txBody>
      </p:sp>
      <p:sp>
        <p:nvSpPr>
          <p:cNvPr id="2" name="Title 1"/>
          <p:cNvSpPr>
            <a:spLocks noGrp="1"/>
          </p:cNvSpPr>
          <p:nvPr>
            <p:ph type="title"/>
          </p:nvPr>
        </p:nvSpPr>
        <p:spPr/>
        <p:txBody>
          <a:bodyPr/>
          <a:lstStyle/>
          <a:p>
            <a:r>
              <a:rPr lang="en-US" altLang="en-US" dirty="0"/>
              <a:t>Enzymes:</a:t>
            </a:r>
            <a:br>
              <a:rPr lang="en-US" altLang="en-US" dirty="0"/>
            </a:br>
            <a:endParaRPr lang="en-US" dirty="0"/>
          </a:p>
        </p:txBody>
      </p:sp>
    </p:spTree>
    <p:extLst>
      <p:ext uri="{BB962C8B-B14F-4D97-AF65-F5344CB8AC3E}">
        <p14:creationId xmlns:p14="http://schemas.microsoft.com/office/powerpoint/2010/main" val="66817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9" name="Picture 9" descr="r?t=a&amp;d=us&amp;s=a&amp;c=p&amp;ti=1&amp;ai=30752&amp;l=dir&amp;o=0&amp;sv=0a300519&amp;ip=0c6e6dfe&amp;u=http%3A%2F%2Fw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620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5370" name="Text Box 10"/>
          <p:cNvSpPr txBox="1">
            <a:spLocks noChangeArrowheads="1"/>
          </p:cNvSpPr>
          <p:nvPr/>
        </p:nvSpPr>
        <p:spPr bwMode="auto">
          <a:xfrm>
            <a:off x="990600" y="4708525"/>
            <a:ext cx="69246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500" dirty="0"/>
              <a:t>Enzymes fit with their </a:t>
            </a:r>
            <a:r>
              <a:rPr lang="en-US" altLang="en-US" sz="4500" dirty="0" smtClean="0"/>
              <a:t>substrates</a:t>
            </a:r>
            <a:endParaRPr lang="en-US" altLang="en-US" sz="4500" dirty="0"/>
          </a:p>
        </p:txBody>
      </p:sp>
    </p:spTree>
    <p:extLst>
      <p:ext uri="{BB962C8B-B14F-4D97-AF65-F5344CB8AC3E}">
        <p14:creationId xmlns:p14="http://schemas.microsoft.com/office/powerpoint/2010/main" val="85832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457200"/>
            <a:ext cx="8229600" cy="5668963"/>
          </a:xfrm>
        </p:spPr>
        <p:txBody>
          <a:bodyPr/>
          <a:lstStyle/>
          <a:p>
            <a:r>
              <a:rPr lang="en-US" altLang="en-US" sz="4500"/>
              <a:t>Enzymes work at different rates depending on </a:t>
            </a:r>
          </a:p>
          <a:p>
            <a:pPr lvl="1"/>
            <a:r>
              <a:rPr lang="en-US" altLang="en-US" sz="4100"/>
              <a:t>pH</a:t>
            </a:r>
          </a:p>
          <a:p>
            <a:pPr lvl="1"/>
            <a:r>
              <a:rPr lang="en-US" altLang="en-US" sz="4100"/>
              <a:t> temperature</a:t>
            </a:r>
          </a:p>
          <a:p>
            <a:pPr lvl="1"/>
            <a:r>
              <a:rPr lang="en-US" altLang="en-US" sz="4100"/>
              <a:t>concentration </a:t>
            </a:r>
          </a:p>
          <a:p>
            <a:pPr lvl="1"/>
            <a:r>
              <a:rPr lang="en-US" altLang="en-US" sz="4100"/>
              <a:t>environmental factors. </a:t>
            </a:r>
          </a:p>
        </p:txBody>
      </p:sp>
    </p:spTree>
    <p:extLst>
      <p:ext uri="{BB962C8B-B14F-4D97-AF65-F5344CB8AC3E}">
        <p14:creationId xmlns:p14="http://schemas.microsoft.com/office/powerpoint/2010/main" val="2309109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enzyme_ph_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8963"/>
            <a:ext cx="8305800" cy="5527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98358" y="661737"/>
            <a:ext cx="7772400" cy="762000"/>
          </a:xfrm>
        </p:spPr>
        <p:txBody>
          <a:bodyPr/>
          <a:lstStyle/>
          <a:p>
            <a:r>
              <a:rPr lang="en-US" dirty="0" smtClean="0"/>
              <a:t>Affect of pH on Enzyme Activity</a:t>
            </a:r>
            <a:endParaRPr lang="en-US" dirty="0"/>
          </a:p>
        </p:txBody>
      </p:sp>
    </p:spTree>
    <p:extLst>
      <p:ext uri="{BB962C8B-B14F-4D97-AF65-F5344CB8AC3E}">
        <p14:creationId xmlns:p14="http://schemas.microsoft.com/office/powerpoint/2010/main" val="390537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3_46"/>
          <p:cNvPicPr>
            <a:picLocks noChangeAspect="1" noChangeArrowheads="1"/>
          </p:cNvPicPr>
          <p:nvPr/>
        </p:nvPicPr>
        <p:blipFill rotWithShape="1">
          <a:blip r:embed="rId2">
            <a:extLst>
              <a:ext uri="{28A0092B-C50C-407E-A947-70E740481C1C}">
                <a14:useLocalDpi xmlns:a14="http://schemas.microsoft.com/office/drawing/2010/main" val="0"/>
              </a:ext>
            </a:extLst>
          </a:blip>
          <a:srcRect r="9919" b="6579"/>
          <a:stretch/>
        </p:blipFill>
        <p:spPr bwMode="auto">
          <a:xfrm>
            <a:off x="1155032" y="1459832"/>
            <a:ext cx="6589603" cy="512545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898358" y="661737"/>
            <a:ext cx="7772400" cy="762000"/>
          </a:xfrm>
        </p:spPr>
        <p:txBody>
          <a:bodyPr/>
          <a:lstStyle/>
          <a:p>
            <a:r>
              <a:rPr lang="en-US" dirty="0" smtClean="0"/>
              <a:t>Affect of Temp on Enzyme Activity</a:t>
            </a:r>
            <a:endParaRPr lang="en-US" dirty="0"/>
          </a:p>
        </p:txBody>
      </p:sp>
    </p:spTree>
    <p:extLst>
      <p:ext uri="{BB962C8B-B14F-4D97-AF65-F5344CB8AC3E}">
        <p14:creationId xmlns:p14="http://schemas.microsoft.com/office/powerpoint/2010/main" val="2265457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Affect of Concentration on Enzyme Activity</a:t>
            </a:r>
            <a:endParaRPr lang="en-US" sz="2800" dirty="0"/>
          </a:p>
        </p:txBody>
      </p:sp>
      <p:sp>
        <p:nvSpPr>
          <p:cNvPr id="17411" name="Rectangle 3"/>
          <p:cNvSpPr>
            <a:spLocks noGrp="1" noChangeArrowheads="1"/>
          </p:cNvSpPr>
          <p:nvPr>
            <p:ph idx="1"/>
          </p:nvPr>
        </p:nvSpPr>
        <p:spPr/>
        <p:txBody>
          <a:bodyPr/>
          <a:lstStyle/>
          <a:p>
            <a:r>
              <a:rPr lang="en-US" altLang="en-US" sz="3200" dirty="0"/>
              <a:t>Enzymes will work faster if there is more substrate to work on until….</a:t>
            </a:r>
          </a:p>
          <a:p>
            <a:r>
              <a:rPr lang="en-US" altLang="en-US" sz="3200" dirty="0"/>
              <a:t>There is so much substrate that there is not enough enzyme to work. </a:t>
            </a:r>
          </a:p>
          <a:p>
            <a:r>
              <a:rPr lang="en-US" altLang="en-US" sz="3200" dirty="0"/>
              <a:t>And vice versa. More enzymes work faster until they run out of substrate.</a:t>
            </a:r>
          </a:p>
        </p:txBody>
      </p:sp>
    </p:spTree>
    <p:extLst>
      <p:ext uri="{BB962C8B-B14F-4D97-AF65-F5344CB8AC3E}">
        <p14:creationId xmlns:p14="http://schemas.microsoft.com/office/powerpoint/2010/main" val="2274613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0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153400" cy="658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05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9"/>
          <p:cNvSpPr>
            <a:spLocks noGrp="1" noChangeArrowheads="1"/>
          </p:cNvSpPr>
          <p:nvPr>
            <p:ph type="dt" sz="quarter" idx="2"/>
          </p:nvPr>
        </p:nvSpPr>
        <p:spPr/>
        <p:txBody>
          <a:bodyPr/>
          <a:lstStyle/>
          <a:p>
            <a:r>
              <a:rPr lang="en-US"/>
              <a:t>2008-2009</a:t>
            </a:r>
            <a:endParaRPr lang="en-US" b="0"/>
          </a:p>
        </p:txBody>
      </p:sp>
      <p:pic>
        <p:nvPicPr>
          <p:cNvPr id="275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81000"/>
            <a:ext cx="1981200" cy="19764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275460" name="Picture 4"/>
          <p:cNvPicPr>
            <a:picLocks noChangeAspect="1" noChangeArrowheads="1"/>
          </p:cNvPicPr>
          <p:nvPr/>
        </p:nvPicPr>
        <p:blipFill>
          <a:blip r:embed="rId5">
            <a:extLst>
              <a:ext uri="{28A0092B-C50C-407E-A947-70E740481C1C}">
                <a14:useLocalDpi xmlns:a14="http://schemas.microsoft.com/office/drawing/2010/main" val="0"/>
              </a:ext>
            </a:extLst>
          </a:blip>
          <a:srcRect l="35999" b="4041"/>
          <a:stretch>
            <a:fillRect/>
          </a:stretch>
        </p:blipFill>
        <p:spPr bwMode="auto">
          <a:xfrm>
            <a:off x="6324600" y="381000"/>
            <a:ext cx="2579688" cy="2586038"/>
          </a:xfrm>
          <a:prstGeom prst="rect">
            <a:avLst/>
          </a:prstGeom>
          <a:noFill/>
          <a:extLst>
            <a:ext uri="{909E8E84-426E-40DD-AFC4-6F175D3DCCD1}">
              <a14:hiddenFill xmlns:a14="http://schemas.microsoft.com/office/drawing/2010/main">
                <a:blipFill dpi="0" rotWithShape="0">
                  <a:blip/>
                  <a:srcRect l="35999" b="4041"/>
                  <a:stretch>
                    <a:fillRect/>
                  </a:stretch>
                </a:blipFill>
              </a14:hiddenFill>
            </a:ext>
          </a:extLst>
        </p:spPr>
      </p:pic>
      <p:pic>
        <p:nvPicPr>
          <p:cNvPr id="27546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0538" y="3886200"/>
            <a:ext cx="2303462" cy="2743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275464" name="Rectangle 8" descr="Rectangle: Click to edit Master text styles&#10;Second level&#10;Third level&#10;Fourth level&#10;Fifth level"/>
          <p:cNvSpPr>
            <a:spLocks noGrp="1" noChangeArrowheads="1"/>
          </p:cNvSpPr>
          <p:nvPr>
            <p:ph type="subTitle" idx="1"/>
          </p:nvPr>
        </p:nvSpPr>
        <p:spPr>
          <a:xfrm>
            <a:off x="1219200" y="2743200"/>
            <a:ext cx="6400800" cy="1752600"/>
          </a:xfrm>
          <a:noFill/>
          <a:ln/>
        </p:spPr>
        <p:txBody>
          <a:bodyPr/>
          <a:lstStyle/>
          <a:p>
            <a:pPr algn="ctr"/>
            <a:r>
              <a:rPr lang="en-US" sz="5600"/>
              <a:t>Proteins</a:t>
            </a:r>
          </a:p>
        </p:txBody>
      </p:sp>
      <p:pic>
        <p:nvPicPr>
          <p:cNvPr id="275466" name="Picture 10" descr="hormo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3357563"/>
            <a:ext cx="2571750" cy="3348037"/>
          </a:xfrm>
          <a:prstGeom prst="rect">
            <a:avLst/>
          </a:prstGeom>
          <a:noFill/>
          <a:extLst>
            <a:ext uri="{909E8E84-426E-40DD-AFC4-6F175D3DCCD1}">
              <a14:hiddenFill xmlns:a14="http://schemas.microsoft.com/office/drawing/2010/main">
                <a:solidFill>
                  <a:srgbClr val="FFFFFF"/>
                </a:solidFill>
              </a14:hiddenFill>
            </a:ext>
          </a:extLst>
        </p:spPr>
      </p:pic>
      <p:sp>
        <p:nvSpPr>
          <p:cNvPr id="275467" name="Rectangle 11"/>
          <p:cNvSpPr>
            <a:spLocks noChangeArrowheads="1"/>
          </p:cNvSpPr>
          <p:nvPr/>
        </p:nvSpPr>
        <p:spPr bwMode="auto">
          <a:xfrm>
            <a:off x="2952750" y="3897313"/>
            <a:ext cx="2894013" cy="112712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400" b="1" u="sng" baseline="0">
                <a:solidFill>
                  <a:srgbClr val="CC0000"/>
                </a:solidFill>
              </a:rPr>
              <a:t>Multipurpose</a:t>
            </a:r>
            <a:br>
              <a:rPr lang="en-US" sz="3400" b="1" u="sng" baseline="0">
                <a:solidFill>
                  <a:srgbClr val="CC0000"/>
                </a:solidFill>
              </a:rPr>
            </a:br>
            <a:r>
              <a:rPr lang="en-US" sz="3400" b="1" u="sng" baseline="0">
                <a:solidFill>
                  <a:srgbClr val="CC0000"/>
                </a:solidFill>
              </a:rPr>
              <a:t>molecules</a:t>
            </a:r>
            <a:endParaRPr lang="en-US" sz="3400" b="1" baseline="0">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5467">
                                            <p:txEl>
                                              <p:pRg st="0" end="0"/>
                                            </p:txEl>
                                          </p:spTgt>
                                        </p:tgtEl>
                                        <p:attrNameLst>
                                          <p:attrName>style.visibility</p:attrName>
                                        </p:attrNameLst>
                                      </p:cBhvr>
                                      <p:to>
                                        <p:strVal val="visible"/>
                                      </p:to>
                                    </p:set>
                                    <p:anim calcmode="lin" valueType="num">
                                      <p:cBhvr additive="base">
                                        <p:cTn id="7" dur="500" fill="hold"/>
                                        <p:tgtEl>
                                          <p:spTgt spid="275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54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517359"/>
            <a:ext cx="7772400" cy="762000"/>
          </a:xfrm>
        </p:spPr>
        <p:txBody>
          <a:bodyPr/>
          <a:lstStyle/>
          <a:p>
            <a:r>
              <a:rPr lang="en-US" altLang="en-US" sz="4400" dirty="0"/>
              <a:t>Enzymes are </a:t>
            </a:r>
            <a:r>
              <a:rPr lang="en-US" altLang="en-US" sz="4400" dirty="0" smtClean="0"/>
              <a:t>recyclable</a:t>
            </a:r>
            <a:endParaRPr lang="en-US" altLang="en-US" sz="4400" dirty="0"/>
          </a:p>
        </p:txBody>
      </p:sp>
      <p:sp>
        <p:nvSpPr>
          <p:cNvPr id="21507" name="Rectangle 3"/>
          <p:cNvSpPr>
            <a:spLocks noGrp="1" noChangeArrowheads="1"/>
          </p:cNvSpPr>
          <p:nvPr>
            <p:ph type="body" idx="1"/>
          </p:nvPr>
        </p:nvSpPr>
        <p:spPr/>
        <p:txBody>
          <a:bodyPr/>
          <a:lstStyle/>
          <a:p>
            <a:pPr>
              <a:lnSpc>
                <a:spcPct val="90000"/>
              </a:lnSpc>
              <a:buFontTx/>
              <a:buNone/>
            </a:pPr>
            <a:r>
              <a:rPr lang="en-US" altLang="en-US" sz="4000" dirty="0"/>
              <a:t>	When an enzyme </a:t>
            </a:r>
            <a:r>
              <a:rPr lang="en-US" altLang="en-US" sz="4000" dirty="0" smtClean="0"/>
              <a:t>has acted upon one substrate, it is not compromised. It can be reused for another substrate.</a:t>
            </a:r>
            <a:endParaRPr lang="en-US" altLang="en-US" sz="4000" dirty="0"/>
          </a:p>
        </p:txBody>
      </p:sp>
    </p:spTree>
    <p:extLst>
      <p:ext uri="{BB962C8B-B14F-4D97-AF65-F5344CB8AC3E}">
        <p14:creationId xmlns:p14="http://schemas.microsoft.com/office/powerpoint/2010/main" val="305016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8000" name="Picture 16" descr="peps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225" y="4757738"/>
            <a:ext cx="2487613" cy="2003425"/>
          </a:xfrm>
          <a:prstGeom prst="rect">
            <a:avLst/>
          </a:prstGeom>
          <a:noFill/>
          <a:extLst>
            <a:ext uri="{909E8E84-426E-40DD-AFC4-6F175D3DCCD1}">
              <a14:hiddenFill xmlns:a14="http://schemas.microsoft.com/office/drawing/2010/main">
                <a:solidFill>
                  <a:srgbClr val="FFFFFF"/>
                </a:solidFill>
              </a14:hiddenFill>
            </a:ext>
          </a:extLst>
        </p:spPr>
      </p:pic>
      <p:pic>
        <p:nvPicPr>
          <p:cNvPr id="297998" name="Picture 14" descr="pepsin-pepsinogen"/>
          <p:cNvPicPr>
            <a:picLocks noChangeAspect="1" noChangeArrowheads="1"/>
          </p:cNvPicPr>
          <p:nvPr/>
        </p:nvPicPr>
        <p:blipFill>
          <a:blip r:embed="rId5">
            <a:extLst>
              <a:ext uri="{28A0092B-C50C-407E-A947-70E740481C1C}">
                <a14:useLocalDpi xmlns:a14="http://schemas.microsoft.com/office/drawing/2010/main" val="0"/>
              </a:ext>
            </a:extLst>
          </a:blip>
          <a:srcRect b="51970"/>
          <a:stretch>
            <a:fillRect/>
          </a:stretch>
        </p:blipFill>
        <p:spPr bwMode="auto">
          <a:xfrm>
            <a:off x="3048000" y="2667000"/>
            <a:ext cx="27844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6" name="Rectangle 2"/>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Protein structure &amp; function</a:t>
            </a:r>
          </a:p>
        </p:txBody>
      </p:sp>
      <p:pic>
        <p:nvPicPr>
          <p:cNvPr id="297987" name="Picture 3"/>
          <p:cNvPicPr>
            <a:picLocks noChangeAspect="1" noChangeArrowheads="1"/>
          </p:cNvPicPr>
          <p:nvPr/>
        </p:nvPicPr>
        <p:blipFill>
          <a:blip r:embed="rId6">
            <a:extLst>
              <a:ext uri="{28A0092B-C50C-407E-A947-70E740481C1C}">
                <a14:useLocalDpi xmlns:a14="http://schemas.microsoft.com/office/drawing/2010/main" val="0"/>
              </a:ext>
            </a:extLst>
          </a:blip>
          <a:srcRect l="35999" b="4041"/>
          <a:stretch>
            <a:fillRect/>
          </a:stretch>
        </p:blipFill>
        <p:spPr bwMode="auto">
          <a:xfrm>
            <a:off x="152400" y="3352800"/>
            <a:ext cx="2579688" cy="2586038"/>
          </a:xfrm>
          <a:prstGeom prst="rect">
            <a:avLst/>
          </a:prstGeom>
          <a:noFill/>
          <a:extLst>
            <a:ext uri="{909E8E84-426E-40DD-AFC4-6F175D3DCCD1}">
              <a14:hiddenFill xmlns:a14="http://schemas.microsoft.com/office/drawing/2010/main">
                <a:blipFill dpi="0" rotWithShape="0">
                  <a:blip/>
                  <a:srcRect l="35999" b="4041"/>
                  <a:stretch>
                    <a:fillRect/>
                  </a:stretch>
                </a:blipFill>
              </a14:hiddenFill>
            </a:ext>
          </a:extLst>
        </p:spPr>
      </p:pic>
      <p:grpSp>
        <p:nvGrpSpPr>
          <p:cNvPr id="297989" name="Group 5"/>
          <p:cNvGrpSpPr>
            <a:grpSpLocks/>
          </p:cNvGrpSpPr>
          <p:nvPr/>
        </p:nvGrpSpPr>
        <p:grpSpPr bwMode="auto">
          <a:xfrm>
            <a:off x="685800" y="5791200"/>
            <a:ext cx="1479550" cy="366713"/>
            <a:chOff x="432" y="3648"/>
            <a:chExt cx="932" cy="231"/>
          </a:xfrm>
        </p:grpSpPr>
        <p:sp>
          <p:nvSpPr>
            <p:cNvPr id="297990" name="AutoShape 6"/>
            <p:cNvSpPr>
              <a:spLocks noChangeArrowheads="1"/>
            </p:cNvSpPr>
            <p:nvPr/>
          </p:nvSpPr>
          <p:spPr bwMode="auto">
            <a:xfrm>
              <a:off x="432" y="3648"/>
              <a:ext cx="932" cy="231"/>
            </a:xfrm>
            <a:prstGeom prst="roundRect">
              <a:avLst>
                <a:gd name="adj" fmla="val 431"/>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7991" name="AutoShape 7"/>
            <p:cNvSpPr>
              <a:spLocks noChangeArrowheads="1"/>
            </p:cNvSpPr>
            <p:nvPr/>
          </p:nvSpPr>
          <p:spPr bwMode="auto">
            <a:xfrm>
              <a:off x="432" y="3651"/>
              <a:ext cx="932" cy="224"/>
            </a:xfrm>
            <a:prstGeom prst="roundRect">
              <a:avLst>
                <a:gd name="adj" fmla="val 43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buClr>
                  <a:srgbClr val="CC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baseline="0">
                  <a:solidFill>
                    <a:srgbClr val="CC0000"/>
                  </a:solidFill>
                </a:rPr>
                <a:t>hemoglobin</a:t>
              </a:r>
            </a:p>
          </p:txBody>
        </p:sp>
      </p:grpSp>
      <p:sp>
        <p:nvSpPr>
          <p:cNvPr id="297993" name="Rectangle 9" descr="Rectangle: Click to edit Master text styles&#10;Second level&#10;Third level&#10;Fourth level&#10;Fifth level"/>
          <p:cNvSpPr>
            <a:spLocks noGrp="1" noChangeArrowheads="1"/>
          </p:cNvSpPr>
          <p:nvPr>
            <p:ph type="body" idx="1"/>
          </p:nvPr>
        </p:nvSpPr>
        <p:spPr>
          <a:xfrm>
            <a:off x="838200" y="1371600"/>
            <a:ext cx="7773988" cy="1600200"/>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defTabSz="457200">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Function depends on structure</a:t>
            </a:r>
          </a:p>
          <a:p>
            <a:pPr marL="739775"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3-D structure </a:t>
            </a:r>
          </a:p>
          <a:p>
            <a:pPr marL="1082675"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twisted, folded, coiled into unique shape</a:t>
            </a:r>
          </a:p>
        </p:txBody>
      </p:sp>
      <p:pic>
        <p:nvPicPr>
          <p:cNvPr id="29799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5688" y="2971800"/>
            <a:ext cx="3008312" cy="35814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grpSp>
        <p:nvGrpSpPr>
          <p:cNvPr id="297995" name="Group 11"/>
          <p:cNvGrpSpPr>
            <a:grpSpLocks/>
          </p:cNvGrpSpPr>
          <p:nvPr/>
        </p:nvGrpSpPr>
        <p:grpSpPr bwMode="auto">
          <a:xfrm>
            <a:off x="6553200" y="6400800"/>
            <a:ext cx="2286000" cy="366713"/>
            <a:chOff x="4128" y="4032"/>
            <a:chExt cx="1440" cy="231"/>
          </a:xfrm>
        </p:grpSpPr>
        <p:sp>
          <p:nvSpPr>
            <p:cNvPr id="297996" name="AutoShape 12"/>
            <p:cNvSpPr>
              <a:spLocks noChangeArrowheads="1"/>
            </p:cNvSpPr>
            <p:nvPr/>
          </p:nvSpPr>
          <p:spPr bwMode="auto">
            <a:xfrm>
              <a:off x="4128" y="4032"/>
              <a:ext cx="1440" cy="231"/>
            </a:xfrm>
            <a:prstGeom prst="roundRect">
              <a:avLst>
                <a:gd name="adj" fmla="val 431"/>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7997" name="Text Box 13"/>
            <p:cNvSpPr txBox="1">
              <a:spLocks noChangeArrowheads="1"/>
            </p:cNvSpPr>
            <p:nvPr/>
          </p:nvSpPr>
          <p:spPr bwMode="auto">
            <a:xfrm>
              <a:off x="4128" y="4036"/>
              <a:ext cx="144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1pPr>
              <a:lvl2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2pPr>
              <a:lvl3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3pPr>
              <a:lvl4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4pPr>
              <a:lvl5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9pPr>
            </a:lstStyle>
            <a:p>
              <a:pPr algn="ctr">
                <a:lnSpc>
                  <a:spcPct val="95000"/>
                </a:lnSpc>
                <a:buClr>
                  <a:srgbClr val="000000"/>
                </a:buClr>
                <a:buSzPct val="100000"/>
                <a:buFont typeface="Arial" charset="0"/>
                <a:buNone/>
              </a:pPr>
              <a:r>
                <a:rPr lang="en-GB" sz="1800" b="1" baseline="0">
                  <a:solidFill>
                    <a:srgbClr val="000000"/>
                  </a:solidFill>
                  <a:latin typeface="Arial" charset="0"/>
                </a:rPr>
                <a:t>collagen</a:t>
              </a:r>
            </a:p>
          </p:txBody>
        </p:sp>
      </p:grpSp>
      <p:sp>
        <p:nvSpPr>
          <p:cNvPr id="297999" name="Rectangle 15"/>
          <p:cNvSpPr>
            <a:spLocks noChangeArrowheads="1"/>
          </p:cNvSpPr>
          <p:nvPr/>
        </p:nvSpPr>
        <p:spPr bwMode="auto">
          <a:xfrm>
            <a:off x="5099050" y="4419600"/>
            <a:ext cx="920750" cy="366713"/>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1800" b="1" baseline="0">
                <a:solidFill>
                  <a:srgbClr val="000000"/>
                </a:solidFill>
              </a:rPr>
              <a:t>pepsin</a:t>
            </a:r>
            <a:endParaRPr lang="en-US" sz="1800" b="1" baseline="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7993">
                                            <p:txEl>
                                              <p:pRg st="0" end="0"/>
                                            </p:txEl>
                                          </p:spTgt>
                                        </p:tgtEl>
                                        <p:attrNameLst>
                                          <p:attrName>style.visibility</p:attrName>
                                        </p:attrNameLst>
                                      </p:cBhvr>
                                      <p:to>
                                        <p:strVal val="visible"/>
                                      </p:to>
                                    </p:set>
                                    <p:anim calcmode="lin" valueType="num">
                                      <p:cBhvr additive="base">
                                        <p:cTn id="7" dur="500" fill="hold"/>
                                        <p:tgtEl>
                                          <p:spTgt spid="2979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799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993">
                                            <p:txEl>
                                              <p:pRg st="1" end="1"/>
                                            </p:txEl>
                                          </p:spTgt>
                                        </p:tgtEl>
                                        <p:attrNameLst>
                                          <p:attrName>style.visibility</p:attrName>
                                        </p:attrNameLst>
                                      </p:cBhvr>
                                      <p:to>
                                        <p:strVal val="visible"/>
                                      </p:to>
                                    </p:set>
                                    <p:anim calcmode="lin" valueType="num">
                                      <p:cBhvr additive="base">
                                        <p:cTn id="13" dur="500" fill="hold"/>
                                        <p:tgtEl>
                                          <p:spTgt spid="29799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799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993">
                                            <p:txEl>
                                              <p:pRg st="2" end="2"/>
                                            </p:txEl>
                                          </p:spTgt>
                                        </p:tgtEl>
                                        <p:attrNameLst>
                                          <p:attrName>style.visibility</p:attrName>
                                        </p:attrNameLst>
                                      </p:cBhvr>
                                      <p:to>
                                        <p:strVal val="visible"/>
                                      </p:to>
                                    </p:set>
                                    <p:anim calcmode="lin" valueType="num">
                                      <p:cBhvr additive="base">
                                        <p:cTn id="19" dur="500" fill="hold"/>
                                        <p:tgtEl>
                                          <p:spTgt spid="29799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799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5" name="Picture 5"/>
          <p:cNvPicPr>
            <a:picLocks noChangeAspect="1" noChangeArrowheads="1"/>
          </p:cNvPicPr>
          <p:nvPr/>
        </p:nvPicPr>
        <p:blipFill>
          <a:blip r:embed="rId5">
            <a:extLst>
              <a:ext uri="{28A0092B-C50C-407E-A947-70E740481C1C}">
                <a14:useLocalDpi xmlns:a14="http://schemas.microsoft.com/office/drawing/2010/main" val="0"/>
              </a:ext>
            </a:extLst>
          </a:blip>
          <a:srcRect r="30945" b="3600"/>
          <a:stretch>
            <a:fillRect/>
          </a:stretch>
        </p:blipFill>
        <p:spPr bwMode="auto">
          <a:xfrm>
            <a:off x="6370638" y="381000"/>
            <a:ext cx="26971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082" name="Rectangle 2"/>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Primary (1°) structure</a:t>
            </a:r>
          </a:p>
        </p:txBody>
      </p:sp>
      <p:sp>
        <p:nvSpPr>
          <p:cNvPr id="302083" name="AutoShape 3"/>
          <p:cNvSpPr>
            <a:spLocks noChangeAspect="1" noChangeArrowheads="1"/>
          </p:cNvSpPr>
          <p:nvPr/>
        </p:nvSpPr>
        <p:spPr bwMode="auto">
          <a:xfrm>
            <a:off x="6508750" y="990600"/>
            <a:ext cx="2482850" cy="51863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txBody>
          <a:bodyPr/>
          <a:lstStyle/>
          <a:p>
            <a:endParaRPr lang="en-US"/>
          </a:p>
        </p:txBody>
      </p:sp>
      <p:sp>
        <p:nvSpPr>
          <p:cNvPr id="302084" name="Rectangle 4" descr="Rectangle: Click to edit Master text styles&#10;Second level&#10;Third level&#10;Fourth level&#10;Fifth level"/>
          <p:cNvSpPr>
            <a:spLocks noGrp="1" noChangeArrowheads="1"/>
          </p:cNvSpPr>
          <p:nvPr>
            <p:ph type="body" idx="1"/>
          </p:nvPr>
        </p:nvSpPr>
        <p:spPr>
          <a:xfrm>
            <a:off x="838200" y="1371600"/>
            <a:ext cx="6097588" cy="44211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defTabSz="457200">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a:solidFill>
                  <a:srgbClr val="CC0000"/>
                </a:solidFill>
              </a:rPr>
              <a:t>Order of amino acids in chain</a:t>
            </a:r>
            <a:endParaRPr lang="en-GB"/>
          </a:p>
          <a:p>
            <a:pPr marL="739775"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amino acid sequence determined by gene (DNA)</a:t>
            </a:r>
          </a:p>
          <a:p>
            <a:pPr marL="739775"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slight change in amino acid sequence can affect protein’s structure &amp; its function</a:t>
            </a:r>
          </a:p>
          <a:p>
            <a:pPr marL="1082675"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even just one amino acid change can make all the difference!</a:t>
            </a:r>
          </a:p>
        </p:txBody>
      </p:sp>
      <p:pic>
        <p:nvPicPr>
          <p:cNvPr id="30208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63" y="5084763"/>
            <a:ext cx="4510087" cy="1666875"/>
          </a:xfrm>
          <a:prstGeom prst="rect">
            <a:avLst/>
          </a:prstGeom>
          <a:noFill/>
          <a:extLst>
            <a:ext uri="{909E8E84-426E-40DD-AFC4-6F175D3DCCD1}">
              <a14:hiddenFill xmlns:a14="http://schemas.microsoft.com/office/drawing/2010/main">
                <a:solidFill>
                  <a:srgbClr val="FFFFFF"/>
                </a:solidFill>
              </a14:hiddenFill>
            </a:ext>
          </a:extLst>
        </p:spPr>
      </p:pic>
      <p:sp>
        <p:nvSpPr>
          <p:cNvPr id="302092" name="AutoShape 12"/>
          <p:cNvSpPr>
            <a:spLocks noChangeArrowheads="1"/>
          </p:cNvSpPr>
          <p:nvPr/>
        </p:nvSpPr>
        <p:spPr bwMode="auto">
          <a:xfrm>
            <a:off x="4681538" y="5881688"/>
            <a:ext cx="2454275" cy="876300"/>
          </a:xfrm>
          <a:prstGeom prst="roundRect">
            <a:avLst>
              <a:gd name="adj" fmla="val 43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l">
              <a:lnSpc>
                <a:spcPct val="95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baseline="0">
                <a:solidFill>
                  <a:srgbClr val="000000"/>
                </a:solidFill>
              </a:rPr>
              <a:t>lysozyme: enzyme in tears &amp; mucus that kills bacteria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2084">
                                            <p:txEl>
                                              <p:pRg st="0" end="0"/>
                                            </p:txEl>
                                          </p:spTgt>
                                        </p:tgtEl>
                                        <p:attrNameLst>
                                          <p:attrName>style.visibility</p:attrName>
                                        </p:attrNameLst>
                                      </p:cBhvr>
                                      <p:to>
                                        <p:strVal val="visible"/>
                                      </p:to>
                                    </p:set>
                                    <p:anim calcmode="lin" valueType="num">
                                      <p:cBhvr additive="base">
                                        <p:cTn id="7" dur="500" fill="hold"/>
                                        <p:tgtEl>
                                          <p:spTgt spid="3020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208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2084">
                                            <p:txEl>
                                              <p:pRg st="1" end="1"/>
                                            </p:txEl>
                                          </p:spTgt>
                                        </p:tgtEl>
                                        <p:attrNameLst>
                                          <p:attrName>style.visibility</p:attrName>
                                        </p:attrNameLst>
                                      </p:cBhvr>
                                      <p:to>
                                        <p:strVal val="visible"/>
                                      </p:to>
                                    </p:set>
                                    <p:anim calcmode="lin" valueType="num">
                                      <p:cBhvr additive="base">
                                        <p:cTn id="13" dur="500" fill="hold"/>
                                        <p:tgtEl>
                                          <p:spTgt spid="3020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208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302085"/>
                                        </p:tgtEl>
                                        <p:attrNameLst>
                                          <p:attrName>style.visibility</p:attrName>
                                        </p:attrNameLst>
                                      </p:cBhvr>
                                      <p:to>
                                        <p:strVal val="visible"/>
                                      </p:to>
                                    </p:set>
                                    <p:animEffect transition="in" filter="wipe(up)">
                                      <p:cBhvr>
                                        <p:cTn id="19" dur="500"/>
                                        <p:tgtEl>
                                          <p:spTgt spid="302085"/>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02084">
                                            <p:txEl>
                                              <p:pRg st="2" end="2"/>
                                            </p:txEl>
                                          </p:spTgt>
                                        </p:tgtEl>
                                        <p:attrNameLst>
                                          <p:attrName>style.visibility</p:attrName>
                                        </p:attrNameLst>
                                      </p:cBhvr>
                                      <p:to>
                                        <p:strVal val="visible"/>
                                      </p:to>
                                    </p:set>
                                    <p:anim calcmode="lin" valueType="num">
                                      <p:cBhvr additive="base">
                                        <p:cTn id="24" dur="500" fill="hold"/>
                                        <p:tgtEl>
                                          <p:spTgt spid="30208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0208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02084">
                                            <p:txEl>
                                              <p:pRg st="3" end="3"/>
                                            </p:txEl>
                                          </p:spTgt>
                                        </p:tgtEl>
                                        <p:attrNameLst>
                                          <p:attrName>style.visibility</p:attrName>
                                        </p:attrNameLst>
                                      </p:cBhvr>
                                      <p:to>
                                        <p:strVal val="visible"/>
                                      </p:to>
                                    </p:set>
                                    <p:anim calcmode="lin" valueType="num">
                                      <p:cBhvr additive="base">
                                        <p:cTn id="30" dur="500" fill="hold"/>
                                        <p:tgtEl>
                                          <p:spTgt spid="30208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0208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Sickle cell anemia</a:t>
            </a:r>
          </a:p>
        </p:txBody>
      </p:sp>
      <p:sp>
        <p:nvSpPr>
          <p:cNvPr id="304131" name="AutoShape 3"/>
          <p:cNvSpPr>
            <a:spLocks noChangeAspect="1" noChangeArrowheads="1"/>
          </p:cNvSpPr>
          <p:nvPr/>
        </p:nvSpPr>
        <p:spPr bwMode="auto">
          <a:xfrm>
            <a:off x="381000" y="1752600"/>
            <a:ext cx="8420100" cy="4032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txBody>
          <a:bodyPr/>
          <a:lstStyle/>
          <a:p>
            <a:endParaRPr lang="en-US" dirty="0"/>
          </a:p>
        </p:txBody>
      </p:sp>
      <p:pic>
        <p:nvPicPr>
          <p:cNvPr id="304135" name="Picture 7"/>
          <p:cNvPicPr>
            <a:picLocks noChangeAspect="1" noChangeArrowheads="1"/>
          </p:cNvPicPr>
          <p:nvPr/>
        </p:nvPicPr>
        <p:blipFill>
          <a:blip r:embed="rId6">
            <a:extLst>
              <a:ext uri="{28A0092B-C50C-407E-A947-70E740481C1C}">
                <a14:useLocalDpi xmlns:a14="http://schemas.microsoft.com/office/drawing/2010/main" val="0"/>
              </a:ext>
            </a:extLst>
          </a:blip>
          <a:srcRect t="8591" r="6667" b="3575"/>
          <a:stretch>
            <a:fillRect/>
          </a:stretch>
        </p:blipFill>
        <p:spPr bwMode="auto">
          <a:xfrm>
            <a:off x="647700" y="1606550"/>
            <a:ext cx="8420100" cy="4032250"/>
          </a:xfrm>
          <a:prstGeom prst="rect">
            <a:avLst/>
          </a:prstGeom>
          <a:noFill/>
          <a:extLst>
            <a:ext uri="{909E8E84-426E-40DD-AFC4-6F175D3DCCD1}">
              <a14:hiddenFill xmlns:a14="http://schemas.microsoft.com/office/drawing/2010/main">
                <a:solidFill>
                  <a:srgbClr val="FFFFFF"/>
                </a:solidFill>
              </a14:hiddenFill>
            </a:ext>
          </a:extLst>
        </p:spPr>
      </p:pic>
      <p:sp>
        <p:nvSpPr>
          <p:cNvPr id="304136" name="Oval 8"/>
          <p:cNvSpPr>
            <a:spLocks noChangeArrowheads="1"/>
          </p:cNvSpPr>
          <p:nvPr/>
        </p:nvSpPr>
        <p:spPr bwMode="auto">
          <a:xfrm>
            <a:off x="3160713" y="4379913"/>
            <a:ext cx="568325" cy="635000"/>
          </a:xfrm>
          <a:prstGeom prst="ellipse">
            <a:avLst/>
          </a:prstGeom>
          <a:noFill/>
          <a:ln w="57150">
            <a:solidFill>
              <a:srgbClr val="CC00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39" name="Oval 11"/>
          <p:cNvSpPr>
            <a:spLocks noChangeArrowheads="1"/>
          </p:cNvSpPr>
          <p:nvPr/>
        </p:nvSpPr>
        <p:spPr bwMode="auto">
          <a:xfrm>
            <a:off x="7419975" y="4379913"/>
            <a:ext cx="568325" cy="635000"/>
          </a:xfrm>
          <a:prstGeom prst="ellipse">
            <a:avLst/>
          </a:prstGeom>
          <a:noFill/>
          <a:ln w="57150">
            <a:solidFill>
              <a:srgbClr val="CC00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40" name="AutoShape 12"/>
          <p:cNvSpPr>
            <a:spLocks noChangeArrowheads="1"/>
          </p:cNvSpPr>
          <p:nvPr/>
        </p:nvSpPr>
        <p:spPr bwMode="auto">
          <a:xfrm>
            <a:off x="3616325" y="5727700"/>
            <a:ext cx="2063750" cy="863600"/>
          </a:xfrm>
          <a:prstGeom prst="wedgeEllipseCallout">
            <a:avLst>
              <a:gd name="adj1" fmla="val -51231"/>
              <a:gd name="adj2" fmla="val -146139"/>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800" b="1" baseline="0">
                <a:solidFill>
                  <a:srgbClr val="0F116A"/>
                </a:solidFill>
                <a:latin typeface="Comic Sans MS" pitchFamily="84" charset="0"/>
                <a:ea typeface="Geneva" pitchFamily="84" charset="-128"/>
              </a:rPr>
              <a:t>I’m</a:t>
            </a:r>
            <a:br>
              <a:rPr lang="en-US" sz="1800" b="1" baseline="0">
                <a:solidFill>
                  <a:srgbClr val="0F116A"/>
                </a:solidFill>
                <a:latin typeface="Comic Sans MS" pitchFamily="84" charset="0"/>
                <a:ea typeface="Geneva" pitchFamily="84" charset="-128"/>
              </a:rPr>
            </a:br>
            <a:r>
              <a:rPr lang="en-US" sz="1800" b="1" baseline="0">
                <a:solidFill>
                  <a:srgbClr val="0F116A"/>
                </a:solidFill>
                <a:latin typeface="Comic Sans MS" pitchFamily="84" charset="0"/>
                <a:ea typeface="Geneva" pitchFamily="84" charset="-128"/>
              </a:rPr>
              <a:t>hydrophilic</a:t>
            </a:r>
            <a:r>
              <a:rPr lang="en-US" sz="1800" b="1" i="1" baseline="0">
                <a:solidFill>
                  <a:srgbClr val="0F116A"/>
                </a:solidFill>
                <a:latin typeface="Comic Sans MS" pitchFamily="84" charset="0"/>
                <a:ea typeface="Geneva" pitchFamily="84" charset="-128"/>
              </a:rPr>
              <a:t>!</a:t>
            </a:r>
            <a:endParaRPr lang="en-US" sz="1800" b="1" baseline="0">
              <a:solidFill>
                <a:srgbClr val="0F116A"/>
              </a:solidFill>
              <a:latin typeface="Comic Sans MS" pitchFamily="84" charset="0"/>
              <a:ea typeface="Geneva" pitchFamily="84" charset="-128"/>
            </a:endParaRPr>
          </a:p>
        </p:txBody>
      </p:sp>
      <p:sp>
        <p:nvSpPr>
          <p:cNvPr id="304141" name="AutoShape 13"/>
          <p:cNvSpPr>
            <a:spLocks noChangeArrowheads="1"/>
          </p:cNvSpPr>
          <p:nvPr/>
        </p:nvSpPr>
        <p:spPr bwMode="auto">
          <a:xfrm>
            <a:off x="5891213" y="5727700"/>
            <a:ext cx="2063750" cy="863600"/>
          </a:xfrm>
          <a:prstGeom prst="wedgeEllipseCallout">
            <a:avLst>
              <a:gd name="adj1" fmla="val 32694"/>
              <a:gd name="adj2" fmla="val -147796"/>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800" b="1" baseline="0">
                <a:solidFill>
                  <a:srgbClr val="0F116A"/>
                </a:solidFill>
                <a:latin typeface="Comic Sans MS" pitchFamily="84" charset="0"/>
                <a:ea typeface="Geneva" pitchFamily="84" charset="-128"/>
              </a:rPr>
              <a:t>But I’m</a:t>
            </a:r>
            <a:br>
              <a:rPr lang="en-US" sz="1800" b="1" baseline="0">
                <a:solidFill>
                  <a:srgbClr val="0F116A"/>
                </a:solidFill>
                <a:latin typeface="Comic Sans MS" pitchFamily="84" charset="0"/>
                <a:ea typeface="Geneva" pitchFamily="84" charset="-128"/>
              </a:rPr>
            </a:br>
            <a:r>
              <a:rPr lang="en-US" sz="1800" b="1" baseline="0">
                <a:solidFill>
                  <a:srgbClr val="0F116A"/>
                </a:solidFill>
                <a:latin typeface="Comic Sans MS" pitchFamily="84" charset="0"/>
                <a:ea typeface="Geneva" pitchFamily="84" charset="-128"/>
              </a:rPr>
              <a:t>hydrophobic</a:t>
            </a:r>
            <a:r>
              <a:rPr lang="en-US" sz="1800" b="1" i="1" baseline="0">
                <a:solidFill>
                  <a:srgbClr val="0F116A"/>
                </a:solidFill>
                <a:latin typeface="Comic Sans MS" pitchFamily="84" charset="0"/>
                <a:ea typeface="Geneva" pitchFamily="84" charset="-128"/>
              </a:rPr>
              <a:t>!</a:t>
            </a:r>
            <a:endParaRPr lang="en-US" sz="1800" b="1" baseline="0">
              <a:solidFill>
                <a:srgbClr val="0F116A"/>
              </a:solidFill>
              <a:latin typeface="Comic Sans MS" pitchFamily="84" charset="0"/>
              <a:ea typeface="Geneva" pitchFamily="84" charset="-128"/>
            </a:endParaRPr>
          </a:p>
        </p:txBody>
      </p:sp>
      <p:pic>
        <p:nvPicPr>
          <p:cNvPr id="304142" name="Picture 14" descr="penguin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69238" y="98425"/>
            <a:ext cx="1274762" cy="1295400"/>
          </a:xfrm>
          <a:prstGeom prst="rect">
            <a:avLst/>
          </a:prstGeom>
          <a:noFill/>
          <a:extLst>
            <a:ext uri="{909E8E84-426E-40DD-AFC4-6F175D3DCCD1}">
              <a14:hiddenFill xmlns:a14="http://schemas.microsoft.com/office/drawing/2010/main">
                <a:solidFill>
                  <a:srgbClr val="FFFFFF"/>
                </a:solidFill>
              </a14:hiddenFill>
            </a:ext>
          </a:extLst>
        </p:spPr>
      </p:pic>
      <p:sp>
        <p:nvSpPr>
          <p:cNvPr id="304143" name="AutoShape 15"/>
          <p:cNvSpPr>
            <a:spLocks noChangeArrowheads="1"/>
          </p:cNvSpPr>
          <p:nvPr/>
        </p:nvSpPr>
        <p:spPr bwMode="auto">
          <a:xfrm>
            <a:off x="5327650" y="444500"/>
            <a:ext cx="2311400" cy="984250"/>
          </a:xfrm>
          <a:prstGeom prst="wedgeEllipseCallout">
            <a:avLst>
              <a:gd name="adj1" fmla="val 71977"/>
              <a:gd name="adj2" fmla="val -49356"/>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800" b="1" baseline="0">
                <a:solidFill>
                  <a:srgbClr val="0F116A"/>
                </a:solidFill>
                <a:latin typeface="Comic Sans MS" pitchFamily="84" charset="0"/>
                <a:ea typeface="Geneva" pitchFamily="84" charset="-128"/>
              </a:rPr>
              <a:t>Just 1</a:t>
            </a:r>
            <a:br>
              <a:rPr lang="en-US" sz="1800" b="1" baseline="0">
                <a:solidFill>
                  <a:srgbClr val="0F116A"/>
                </a:solidFill>
                <a:latin typeface="Comic Sans MS" pitchFamily="84" charset="0"/>
                <a:ea typeface="Geneva" pitchFamily="84" charset="-128"/>
              </a:rPr>
            </a:br>
            <a:r>
              <a:rPr lang="en-US" sz="1800" b="1" baseline="0">
                <a:solidFill>
                  <a:srgbClr val="0F116A"/>
                </a:solidFill>
                <a:latin typeface="Comic Sans MS" pitchFamily="84" charset="0"/>
                <a:ea typeface="Geneva" pitchFamily="84" charset="-128"/>
              </a:rPr>
              <a:t>out of 146</a:t>
            </a:r>
            <a:br>
              <a:rPr lang="en-US" sz="1800" b="1" baseline="0">
                <a:solidFill>
                  <a:srgbClr val="0F116A"/>
                </a:solidFill>
                <a:latin typeface="Comic Sans MS" pitchFamily="84" charset="0"/>
                <a:ea typeface="Geneva" pitchFamily="84" charset="-128"/>
              </a:rPr>
            </a:br>
            <a:r>
              <a:rPr lang="en-US" sz="1800" b="1" baseline="0">
                <a:solidFill>
                  <a:srgbClr val="0F116A"/>
                </a:solidFill>
                <a:latin typeface="Comic Sans MS" pitchFamily="84" charset="0"/>
                <a:ea typeface="Geneva" pitchFamily="84" charset="-128"/>
              </a:rPr>
              <a:t>amino acids</a:t>
            </a:r>
            <a:r>
              <a:rPr lang="en-US" sz="1800" b="1" i="1" baseline="0">
                <a:solidFill>
                  <a:srgbClr val="0F116A"/>
                </a:solidFill>
                <a:latin typeface="Comic Sans MS" pitchFamily="84" charset="0"/>
                <a:ea typeface="Geneva" pitchFamily="84" charset="-128"/>
              </a:rPr>
              <a:t>!</a:t>
            </a:r>
            <a:r>
              <a:rPr lang="en-US" sz="1800" b="1" baseline="0">
                <a:solidFill>
                  <a:srgbClr val="0F116A"/>
                </a:solidFill>
                <a:latin typeface="Comic Sans MS" pitchFamily="84" charset="0"/>
                <a:ea typeface="Geneva" pitchFamily="84" charset="-128"/>
              </a:rPr>
              <a:t> </a:t>
            </a:r>
          </a:p>
        </p:txBody>
      </p:sp>
      <p:sp>
        <p:nvSpPr>
          <p:cNvPr id="2" name="TextBox 1"/>
          <p:cNvSpPr txBox="1"/>
          <p:nvPr/>
        </p:nvSpPr>
        <p:spPr>
          <a:xfrm>
            <a:off x="511542" y="5620891"/>
            <a:ext cx="3104784" cy="830997"/>
          </a:xfrm>
          <a:prstGeom prst="rect">
            <a:avLst/>
          </a:prstGeom>
          <a:noFill/>
        </p:spPr>
        <p:txBody>
          <a:bodyPr wrap="square" rtlCol="0">
            <a:spAutoFit/>
          </a:bodyPr>
          <a:lstStyle/>
          <a:p>
            <a:r>
              <a:rPr lang="en-US" sz="1200" baseline="0" dirty="0" smtClean="0">
                <a:latin typeface="+mn-lt"/>
              </a:rPr>
              <a:t>Sickled cells do not transport oxygen as effectively, therefore the cells become more oxygen deprived.  This prevents the spread of the malarial infection. </a:t>
            </a:r>
            <a:endParaRPr lang="en-US" sz="1200" dirty="0">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04135"/>
                                        </p:tgtEl>
                                        <p:attrNameLst>
                                          <p:attrName>style.visibility</p:attrName>
                                        </p:attrNameLst>
                                      </p:cBhvr>
                                      <p:to>
                                        <p:strVal val="visible"/>
                                      </p:to>
                                    </p:set>
                                    <p:animEffect transition="in" filter="wipe(left)">
                                      <p:cBhvr>
                                        <p:cTn id="7" dur="500"/>
                                        <p:tgtEl>
                                          <p:spTgt spid="30413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4136"/>
                                        </p:tgtEl>
                                        <p:attrNameLst>
                                          <p:attrName>style.visibility</p:attrName>
                                        </p:attrNameLst>
                                      </p:cBhvr>
                                      <p:to>
                                        <p:strVal val="visible"/>
                                      </p:to>
                                    </p:set>
                                    <p:animEffect transition="in" filter="wipe(left)">
                                      <p:cBhvr>
                                        <p:cTn id="12" dur="500"/>
                                        <p:tgtEl>
                                          <p:spTgt spid="304136"/>
                                        </p:tgtEl>
                                      </p:cBhvr>
                                    </p:animEffect>
                                  </p:childTnLst>
                                  <p:subTnLst>
                                    <p:audio>
                                      <p:cMediaNode>
                                        <p:cTn display="0" masterRel="sameClick">
                                          <p:stCondLst>
                                            <p:cond evt="begin" delay="0">
                                              <p:tn val="10"/>
                                            </p:cond>
                                          </p:stCondLst>
                                          <p:endCondLst>
                                            <p:cond evt="onStopAudio" delay="0">
                                              <p:tgtEl>
                                                <p:sldTgt/>
                                              </p:tgtEl>
                                            </p:cond>
                                          </p:endCondLst>
                                        </p:cTn>
                                        <p:tgtEl>
                                          <p:sndTgt r:embed="rId4"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4139"/>
                                        </p:tgtEl>
                                        <p:attrNameLst>
                                          <p:attrName>style.visibility</p:attrName>
                                        </p:attrNameLst>
                                      </p:cBhvr>
                                      <p:to>
                                        <p:strVal val="visible"/>
                                      </p:to>
                                    </p:set>
                                    <p:animEffect transition="in" filter="wipe(left)">
                                      <p:cBhvr>
                                        <p:cTn id="17" dur="500"/>
                                        <p:tgtEl>
                                          <p:spTgt spid="304139"/>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4140"/>
                                        </p:tgtEl>
                                        <p:attrNameLst>
                                          <p:attrName>style.visibility</p:attrName>
                                        </p:attrNameLst>
                                      </p:cBhvr>
                                      <p:to>
                                        <p:strVal val="visible"/>
                                      </p:to>
                                    </p:set>
                                    <p:animEffect transition="in" filter="wipe(left)">
                                      <p:cBhvr>
                                        <p:cTn id="22" dur="500"/>
                                        <p:tgtEl>
                                          <p:spTgt spid="304140"/>
                                        </p:tgtEl>
                                      </p:cBhvr>
                                    </p:animEffect>
                                  </p:childTnLst>
                                  <p:subTnLst>
                                    <p:audio>
                                      <p:cMediaNode>
                                        <p:cTn display="0" masterRel="sameClick">
                                          <p:stCondLst>
                                            <p:cond evt="begin" delay="0">
                                              <p:tn val="20"/>
                                            </p:cond>
                                          </p:stCondLst>
                                          <p:endCondLst>
                                            <p:cond evt="onStopAudio" delay="0">
                                              <p:tgtEl>
                                                <p:sldTgt/>
                                              </p:tgtEl>
                                            </p:cond>
                                          </p:endCondLst>
                                        </p:cTn>
                                        <p:tgtEl>
                                          <p:sndTgt r:embed="rId5" name="Quack"/>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4141"/>
                                        </p:tgtEl>
                                        <p:attrNameLst>
                                          <p:attrName>style.visibility</p:attrName>
                                        </p:attrNameLst>
                                      </p:cBhvr>
                                      <p:to>
                                        <p:strVal val="visible"/>
                                      </p:to>
                                    </p:set>
                                    <p:animEffect transition="in" filter="wipe(left)">
                                      <p:cBhvr>
                                        <p:cTn id="27" dur="500"/>
                                        <p:tgtEl>
                                          <p:spTgt spid="304141"/>
                                        </p:tgtEl>
                                      </p:cBhvr>
                                    </p:animEffect>
                                  </p:childTnLst>
                                  <p:subTnLst>
                                    <p:audio>
                                      <p:cMediaNode>
                                        <p:cTn display="0" masterRel="sameClick">
                                          <p:stCondLst>
                                            <p:cond evt="begin" delay="0">
                                              <p:tn val="25"/>
                                            </p:cond>
                                          </p:stCondLst>
                                          <p:endCondLst>
                                            <p:cond evt="onStopAudio" delay="0">
                                              <p:tgtEl>
                                                <p:sldTgt/>
                                              </p:tgtEl>
                                            </p:cond>
                                          </p:endCondLst>
                                        </p:cTn>
                                        <p:tgtEl>
                                          <p:sndTgt r:embed="rId5" name="Quack"/>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304142"/>
                                        </p:tgtEl>
                                        <p:attrNameLst>
                                          <p:attrName>style.visibility</p:attrName>
                                        </p:attrNameLst>
                                      </p:cBhvr>
                                      <p:to>
                                        <p:strVal val="visible"/>
                                      </p:to>
                                    </p:set>
                                    <p:animEffect transition="in" filter="wipe(right)">
                                      <p:cBhvr>
                                        <p:cTn id="32" dur="500"/>
                                        <p:tgtEl>
                                          <p:spTgt spid="304142"/>
                                        </p:tgtEl>
                                      </p:cBhvr>
                                    </p:animEffect>
                                  </p:childTnLst>
                                </p:cTn>
                              </p:par>
                            </p:childTnLst>
                          </p:cTn>
                        </p:par>
                        <p:par>
                          <p:cTn id="33" fill="hold" nodeType="afterGroup">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304143"/>
                                        </p:tgtEl>
                                        <p:attrNameLst>
                                          <p:attrName>style.visibility</p:attrName>
                                        </p:attrNameLst>
                                      </p:cBhvr>
                                      <p:to>
                                        <p:strVal val="visible"/>
                                      </p:to>
                                    </p:set>
                                    <p:animEffect transition="in" filter="wipe(right)">
                                      <p:cBhvr>
                                        <p:cTn id="36" dur="500"/>
                                        <p:tgtEl>
                                          <p:spTgt spid="304143"/>
                                        </p:tgtEl>
                                      </p:cBhvr>
                                    </p:animEffect>
                                  </p:childTnLst>
                                  <p:subTnLst>
                                    <p:audio>
                                      <p:cMediaNode>
                                        <p:cTn display="0" masterRel="sameClick">
                                          <p:stCondLst>
                                            <p:cond evt="begin" delay="0">
                                              <p:tn val="34"/>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6" grpId="0" animBg="1"/>
      <p:bldP spid="304139" grpId="0" animBg="1"/>
      <p:bldP spid="304140" grpId="0" animBg="1" autoUpdateAnimBg="0"/>
      <p:bldP spid="304141" grpId="0" animBg="1" autoUpdateAnimBg="0"/>
      <p:bldP spid="30414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6181" name="Picture 5"/>
          <p:cNvPicPr>
            <a:picLocks noChangeAspect="1" noChangeArrowheads="1"/>
          </p:cNvPicPr>
          <p:nvPr/>
        </p:nvPicPr>
        <p:blipFill>
          <a:blip r:embed="rId4">
            <a:extLst>
              <a:ext uri="{28A0092B-C50C-407E-A947-70E740481C1C}">
                <a14:useLocalDpi xmlns:a14="http://schemas.microsoft.com/office/drawing/2010/main" val="0"/>
              </a:ext>
            </a:extLst>
          </a:blip>
          <a:srcRect r="2461" b="2847"/>
          <a:stretch>
            <a:fillRect/>
          </a:stretch>
        </p:blipFill>
        <p:spPr bwMode="auto">
          <a:xfrm>
            <a:off x="4586288" y="2193925"/>
            <a:ext cx="448945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78" name="Rectangle 2"/>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Secondary (2°) structure</a:t>
            </a:r>
          </a:p>
        </p:txBody>
      </p:sp>
      <p:sp>
        <p:nvSpPr>
          <p:cNvPr id="306179" name="AutoShape 3"/>
          <p:cNvSpPr>
            <a:spLocks noChangeAspect="1" noChangeArrowheads="1"/>
          </p:cNvSpPr>
          <p:nvPr/>
        </p:nvSpPr>
        <p:spPr bwMode="auto">
          <a:xfrm>
            <a:off x="4497388" y="2057400"/>
            <a:ext cx="4570412" cy="47244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txBody>
          <a:bodyPr/>
          <a:lstStyle/>
          <a:p>
            <a:endParaRPr lang="en-US"/>
          </a:p>
        </p:txBody>
      </p:sp>
      <p:sp>
        <p:nvSpPr>
          <p:cNvPr id="306180" name="Rectangle 4" descr="Rectangle: Click to edit Master text styles&#10;Second level&#10;Third level&#10;Fourth level&#10;Fifth level"/>
          <p:cNvSpPr>
            <a:spLocks noGrp="1" noChangeArrowheads="1"/>
          </p:cNvSpPr>
          <p:nvPr>
            <p:ph type="body" idx="1"/>
          </p:nvPr>
        </p:nvSpPr>
        <p:spPr>
          <a:xfrm>
            <a:off x="598488" y="1352550"/>
            <a:ext cx="8386762" cy="5105400"/>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defTabSz="457200">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a:t>
            </a:r>
            <a:r>
              <a:rPr lang="en-GB" u="sng">
                <a:solidFill>
                  <a:srgbClr val="CC0000"/>
                </a:solidFill>
              </a:rPr>
              <a:t>Local folding</a:t>
            </a:r>
            <a:r>
              <a:rPr lang="en-GB"/>
              <a:t>”</a:t>
            </a:r>
          </a:p>
          <a:p>
            <a:pPr marL="739775"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folding along short sections of polypeptide</a:t>
            </a:r>
          </a:p>
          <a:p>
            <a:pPr marL="739775"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interactions between </a:t>
            </a:r>
            <a:br>
              <a:rPr lang="en-GB"/>
            </a:br>
            <a:r>
              <a:rPr lang="en-GB"/>
              <a:t>adjacent amino acids</a:t>
            </a:r>
          </a:p>
          <a:p>
            <a:pPr marL="1082675"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a:solidFill>
                  <a:srgbClr val="CC0000"/>
                </a:solidFill>
              </a:rPr>
              <a:t>H bonds</a:t>
            </a:r>
          </a:p>
          <a:p>
            <a:pPr marL="1427163" lvl="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weak bonds </a:t>
            </a:r>
            <a:br>
              <a:rPr lang="en-GB"/>
            </a:br>
            <a:r>
              <a:rPr lang="en-GB"/>
              <a:t>between R groups</a:t>
            </a:r>
            <a:endParaRPr lang="en-GB" u="sng">
              <a:solidFill>
                <a:srgbClr val="CC0000"/>
              </a:solidFill>
            </a:endParaRPr>
          </a:p>
          <a:p>
            <a:pPr marL="739775"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forms sections of </a:t>
            </a:r>
            <a:br>
              <a:rPr lang="en-GB"/>
            </a:br>
            <a:r>
              <a:rPr lang="en-GB"/>
              <a:t>3-D structure</a:t>
            </a:r>
            <a:endParaRPr lang="en-GB" u="sng">
              <a:solidFill>
                <a:srgbClr val="CC0000"/>
              </a:solidFill>
            </a:endParaRPr>
          </a:p>
          <a:p>
            <a:pPr marL="1082675"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a:solidFill>
                  <a:srgbClr val="CC0000"/>
                </a:solidFill>
                <a:latin typeface="Symbol" pitchFamily="84" charset="2"/>
              </a:rPr>
              <a:t></a:t>
            </a:r>
            <a:r>
              <a:rPr lang="en-GB" u="sng">
                <a:solidFill>
                  <a:srgbClr val="CC0000"/>
                </a:solidFill>
              </a:rPr>
              <a:t>-helix</a:t>
            </a:r>
          </a:p>
          <a:p>
            <a:pPr marL="1082675"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a:solidFill>
                  <a:srgbClr val="CC0000"/>
                </a:solidFill>
                <a:latin typeface="Symbol" pitchFamily="84" charset="2"/>
              </a:rPr>
              <a:t></a:t>
            </a:r>
            <a:r>
              <a:rPr lang="en-GB" u="sng">
                <a:solidFill>
                  <a:srgbClr val="CC0000"/>
                </a:solidFill>
              </a:rPr>
              <a:t>-pleated sheet</a:t>
            </a:r>
            <a:endParaRPr lang="en-GB"/>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80">
                                            <p:txEl>
                                              <p:pRg st="0" end="0"/>
                                            </p:txEl>
                                          </p:spTgt>
                                        </p:tgtEl>
                                        <p:attrNameLst>
                                          <p:attrName>style.visibility</p:attrName>
                                        </p:attrNameLst>
                                      </p:cBhvr>
                                      <p:to>
                                        <p:strVal val="visible"/>
                                      </p:to>
                                    </p:set>
                                    <p:anim calcmode="lin" valueType="num">
                                      <p:cBhvr additive="base">
                                        <p:cTn id="7" dur="500" fill="hold"/>
                                        <p:tgtEl>
                                          <p:spTgt spid="3061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618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6180">
                                            <p:txEl>
                                              <p:pRg st="1" end="1"/>
                                            </p:txEl>
                                          </p:spTgt>
                                        </p:tgtEl>
                                        <p:attrNameLst>
                                          <p:attrName>style.visibility</p:attrName>
                                        </p:attrNameLst>
                                      </p:cBhvr>
                                      <p:to>
                                        <p:strVal val="visible"/>
                                      </p:to>
                                    </p:set>
                                    <p:anim calcmode="lin" valueType="num">
                                      <p:cBhvr additive="base">
                                        <p:cTn id="13" dur="500" fill="hold"/>
                                        <p:tgtEl>
                                          <p:spTgt spid="30618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618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6180">
                                            <p:txEl>
                                              <p:pRg st="2" end="2"/>
                                            </p:txEl>
                                          </p:spTgt>
                                        </p:tgtEl>
                                        <p:attrNameLst>
                                          <p:attrName>style.visibility</p:attrName>
                                        </p:attrNameLst>
                                      </p:cBhvr>
                                      <p:to>
                                        <p:strVal val="visible"/>
                                      </p:to>
                                    </p:set>
                                    <p:anim calcmode="lin" valueType="num">
                                      <p:cBhvr additive="base">
                                        <p:cTn id="19" dur="500" fill="hold"/>
                                        <p:tgtEl>
                                          <p:spTgt spid="30618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61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6180">
                                            <p:txEl>
                                              <p:pRg st="3" end="3"/>
                                            </p:txEl>
                                          </p:spTgt>
                                        </p:tgtEl>
                                        <p:attrNameLst>
                                          <p:attrName>style.visibility</p:attrName>
                                        </p:attrNameLst>
                                      </p:cBhvr>
                                      <p:to>
                                        <p:strVal val="visible"/>
                                      </p:to>
                                    </p:set>
                                    <p:anim calcmode="lin" valueType="num">
                                      <p:cBhvr additive="base">
                                        <p:cTn id="25" dur="500" fill="hold"/>
                                        <p:tgtEl>
                                          <p:spTgt spid="30618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61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6180">
                                            <p:txEl>
                                              <p:pRg st="4" end="4"/>
                                            </p:txEl>
                                          </p:spTgt>
                                        </p:tgtEl>
                                        <p:attrNameLst>
                                          <p:attrName>style.visibility</p:attrName>
                                        </p:attrNameLst>
                                      </p:cBhvr>
                                      <p:to>
                                        <p:strVal val="visible"/>
                                      </p:to>
                                    </p:set>
                                    <p:anim calcmode="lin" valueType="num">
                                      <p:cBhvr additive="base">
                                        <p:cTn id="31" dur="500" fill="hold"/>
                                        <p:tgtEl>
                                          <p:spTgt spid="30618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618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6180">
                                            <p:txEl>
                                              <p:pRg st="5" end="5"/>
                                            </p:txEl>
                                          </p:spTgt>
                                        </p:tgtEl>
                                        <p:attrNameLst>
                                          <p:attrName>style.visibility</p:attrName>
                                        </p:attrNameLst>
                                      </p:cBhvr>
                                      <p:to>
                                        <p:strVal val="visible"/>
                                      </p:to>
                                    </p:set>
                                    <p:anim calcmode="lin" valueType="num">
                                      <p:cBhvr additive="base">
                                        <p:cTn id="37" dur="500" fill="hold"/>
                                        <p:tgtEl>
                                          <p:spTgt spid="30618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618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6180">
                                            <p:txEl>
                                              <p:pRg st="6" end="6"/>
                                            </p:txEl>
                                          </p:spTgt>
                                        </p:tgtEl>
                                        <p:attrNameLst>
                                          <p:attrName>style.visibility</p:attrName>
                                        </p:attrNameLst>
                                      </p:cBhvr>
                                      <p:to>
                                        <p:strVal val="visible"/>
                                      </p:to>
                                    </p:set>
                                    <p:anim calcmode="lin" valueType="num">
                                      <p:cBhvr additive="base">
                                        <p:cTn id="43" dur="500" fill="hold"/>
                                        <p:tgtEl>
                                          <p:spTgt spid="30618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618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6180">
                                            <p:txEl>
                                              <p:pRg st="7" end="7"/>
                                            </p:txEl>
                                          </p:spTgt>
                                        </p:tgtEl>
                                        <p:attrNameLst>
                                          <p:attrName>style.visibility</p:attrName>
                                        </p:attrNameLst>
                                      </p:cBhvr>
                                      <p:to>
                                        <p:strVal val="visible"/>
                                      </p:to>
                                    </p:set>
                                    <p:anim calcmode="lin" valueType="num">
                                      <p:cBhvr additive="base">
                                        <p:cTn id="49" dur="500" fill="hold"/>
                                        <p:tgtEl>
                                          <p:spTgt spid="30618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618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Secondary (2°) structure</a:t>
            </a:r>
          </a:p>
        </p:txBody>
      </p:sp>
      <p:pic>
        <p:nvPicPr>
          <p:cNvPr id="3082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9700" y="1435100"/>
            <a:ext cx="6299200" cy="4724400"/>
          </a:xfrm>
          <a:prstGeom prst="rect">
            <a:avLst/>
          </a:prstGeom>
          <a:noFill/>
          <a:effectLst>
            <a:outerShdw dist="35921"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08227"/>
                                        </p:tgtEl>
                                        <p:attrNameLst>
                                          <p:attrName>style.visibility</p:attrName>
                                        </p:attrNameLst>
                                      </p:cBhvr>
                                      <p:to>
                                        <p:strVal val="visible"/>
                                      </p:to>
                                    </p:set>
                                    <p:animEffect transition="in" filter="wipe(left)">
                                      <p:cBhvr>
                                        <p:cTn id="7" dur="500"/>
                                        <p:tgtEl>
                                          <p:spTgt spid="30822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0280" name="Picture 8"/>
          <p:cNvPicPr>
            <a:picLocks noChangeAspect="1" noChangeArrowheads="1"/>
          </p:cNvPicPr>
          <p:nvPr/>
        </p:nvPicPr>
        <p:blipFill>
          <a:blip r:embed="rId4">
            <a:extLst>
              <a:ext uri="{28A0092B-C50C-407E-A947-70E740481C1C}">
                <a14:useLocalDpi xmlns:a14="http://schemas.microsoft.com/office/drawing/2010/main" val="0"/>
              </a:ext>
            </a:extLst>
          </a:blip>
          <a:srcRect r="2168" b="3360"/>
          <a:stretch>
            <a:fillRect/>
          </a:stretch>
        </p:blipFill>
        <p:spPr bwMode="auto">
          <a:xfrm>
            <a:off x="4651375" y="2492375"/>
            <a:ext cx="44735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74" name="AutoShape 2"/>
          <p:cNvSpPr>
            <a:spLocks noChangeAspect="1" noChangeArrowheads="1"/>
          </p:cNvSpPr>
          <p:nvPr/>
        </p:nvSpPr>
        <p:spPr bwMode="auto">
          <a:xfrm>
            <a:off x="4495800" y="2209800"/>
            <a:ext cx="4572000" cy="39909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txBody>
          <a:bodyPr/>
          <a:lstStyle/>
          <a:p>
            <a:endParaRPr lang="en-US"/>
          </a:p>
        </p:txBody>
      </p:sp>
      <p:sp>
        <p:nvSpPr>
          <p:cNvPr id="310275" name="Rectangle 3"/>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Tertiary (3°) structure</a:t>
            </a:r>
          </a:p>
        </p:txBody>
      </p:sp>
      <p:sp>
        <p:nvSpPr>
          <p:cNvPr id="310276" name="Rectangle 4" descr="Rectangle: Click to edit Master text styles&#10;Second level&#10;Third level&#10;Fourth level&#10;Fifth level"/>
          <p:cNvSpPr>
            <a:spLocks noGrp="1" noChangeArrowheads="1"/>
          </p:cNvSpPr>
          <p:nvPr>
            <p:ph type="body" idx="1"/>
          </p:nvPr>
        </p:nvSpPr>
        <p:spPr>
          <a:xfrm>
            <a:off x="549275" y="1371600"/>
            <a:ext cx="8058150" cy="5486400"/>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defTabSz="457200">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t>
            </a:r>
            <a:r>
              <a:rPr lang="en-GB" u="sng" dirty="0">
                <a:solidFill>
                  <a:srgbClr val="CC0000"/>
                </a:solidFill>
              </a:rPr>
              <a:t>Whole molecule folding</a:t>
            </a:r>
            <a:r>
              <a:rPr lang="en-GB" dirty="0"/>
              <a:t>”</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interactions between distant amino acids</a:t>
            </a:r>
          </a:p>
          <a:p>
            <a:pPr marL="1084263"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dirty="0">
                <a:solidFill>
                  <a:srgbClr val="CC0000"/>
                </a:solidFill>
              </a:rPr>
              <a:t>hydrophobic interactions</a:t>
            </a:r>
            <a:endParaRPr lang="en-GB" dirty="0"/>
          </a:p>
          <a:p>
            <a:pPr marL="1427163" lvl="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cytoplasm is </a:t>
            </a:r>
            <a:br>
              <a:rPr lang="en-GB" sz="2400" dirty="0"/>
            </a:br>
            <a:r>
              <a:rPr lang="en-GB" sz="2400" dirty="0"/>
              <a:t>water-based</a:t>
            </a:r>
          </a:p>
          <a:p>
            <a:pPr marL="1427163" lvl="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nonpolar amino </a:t>
            </a:r>
            <a:br>
              <a:rPr lang="en-GB" sz="2400" dirty="0"/>
            </a:br>
            <a:r>
              <a:rPr lang="en-GB" sz="2400" dirty="0"/>
              <a:t>acids cluster away </a:t>
            </a:r>
            <a:br>
              <a:rPr lang="en-GB" sz="2400" dirty="0"/>
            </a:br>
            <a:r>
              <a:rPr lang="en-GB" sz="2400" dirty="0"/>
              <a:t>from water </a:t>
            </a:r>
            <a:endParaRPr lang="en-GB" dirty="0"/>
          </a:p>
          <a:p>
            <a:pPr marL="1084263"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dirty="0">
                <a:solidFill>
                  <a:srgbClr val="CC0000"/>
                </a:solidFill>
              </a:rPr>
              <a:t>H bonds &amp; ionic bonds</a:t>
            </a:r>
          </a:p>
          <a:p>
            <a:pPr marL="1084263"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dirty="0" err="1">
                <a:solidFill>
                  <a:srgbClr val="CC0000"/>
                </a:solidFill>
              </a:rPr>
              <a:t>disulfide</a:t>
            </a:r>
            <a:r>
              <a:rPr lang="en-GB" u="sng" dirty="0">
                <a:solidFill>
                  <a:srgbClr val="CC0000"/>
                </a:solidFill>
              </a:rPr>
              <a:t> bridges</a:t>
            </a:r>
            <a:r>
              <a:rPr lang="en-GB" dirty="0"/>
              <a:t> </a:t>
            </a:r>
          </a:p>
          <a:p>
            <a:pPr marL="1427163" lvl="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covalent bonds between </a:t>
            </a:r>
            <a:br>
              <a:rPr lang="en-GB" dirty="0"/>
            </a:br>
            <a:r>
              <a:rPr lang="en-GB" dirty="0" err="1"/>
              <a:t>sulfurs</a:t>
            </a:r>
            <a:r>
              <a:rPr lang="en-GB" dirty="0"/>
              <a:t> in </a:t>
            </a:r>
            <a:r>
              <a:rPr lang="en-GB" dirty="0" err="1"/>
              <a:t>sulfhydryls</a:t>
            </a:r>
            <a:r>
              <a:rPr lang="en-GB" dirty="0"/>
              <a:t> (S–H) </a:t>
            </a:r>
          </a:p>
          <a:p>
            <a:pPr marL="1427163" lvl="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anchors 3-D shape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0276">
                                            <p:txEl>
                                              <p:pRg st="0" end="0"/>
                                            </p:txEl>
                                          </p:spTgt>
                                        </p:tgtEl>
                                        <p:attrNameLst>
                                          <p:attrName>style.visibility</p:attrName>
                                        </p:attrNameLst>
                                      </p:cBhvr>
                                      <p:to>
                                        <p:strVal val="visible"/>
                                      </p:to>
                                    </p:set>
                                    <p:anim calcmode="lin" valueType="num">
                                      <p:cBhvr additive="base">
                                        <p:cTn id="7" dur="500" fill="hold"/>
                                        <p:tgtEl>
                                          <p:spTgt spid="3102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027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0276">
                                            <p:txEl>
                                              <p:pRg st="1" end="1"/>
                                            </p:txEl>
                                          </p:spTgt>
                                        </p:tgtEl>
                                        <p:attrNameLst>
                                          <p:attrName>style.visibility</p:attrName>
                                        </p:attrNameLst>
                                      </p:cBhvr>
                                      <p:to>
                                        <p:strVal val="visible"/>
                                      </p:to>
                                    </p:set>
                                    <p:anim calcmode="lin" valueType="num">
                                      <p:cBhvr additive="base">
                                        <p:cTn id="13" dur="500" fill="hold"/>
                                        <p:tgtEl>
                                          <p:spTgt spid="31027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027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0276">
                                            <p:txEl>
                                              <p:pRg st="2" end="2"/>
                                            </p:txEl>
                                          </p:spTgt>
                                        </p:tgtEl>
                                        <p:attrNameLst>
                                          <p:attrName>style.visibility</p:attrName>
                                        </p:attrNameLst>
                                      </p:cBhvr>
                                      <p:to>
                                        <p:strVal val="visible"/>
                                      </p:to>
                                    </p:set>
                                    <p:anim calcmode="lin" valueType="num">
                                      <p:cBhvr additive="base">
                                        <p:cTn id="19" dur="500" fill="hold"/>
                                        <p:tgtEl>
                                          <p:spTgt spid="31027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027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0276">
                                            <p:txEl>
                                              <p:pRg st="3" end="3"/>
                                            </p:txEl>
                                          </p:spTgt>
                                        </p:tgtEl>
                                        <p:attrNameLst>
                                          <p:attrName>style.visibility</p:attrName>
                                        </p:attrNameLst>
                                      </p:cBhvr>
                                      <p:to>
                                        <p:strVal val="visible"/>
                                      </p:to>
                                    </p:set>
                                    <p:anim calcmode="lin" valueType="num">
                                      <p:cBhvr additive="base">
                                        <p:cTn id="25" dur="500" fill="hold"/>
                                        <p:tgtEl>
                                          <p:spTgt spid="31027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027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0276">
                                            <p:txEl>
                                              <p:pRg st="4" end="4"/>
                                            </p:txEl>
                                          </p:spTgt>
                                        </p:tgtEl>
                                        <p:attrNameLst>
                                          <p:attrName>style.visibility</p:attrName>
                                        </p:attrNameLst>
                                      </p:cBhvr>
                                      <p:to>
                                        <p:strVal val="visible"/>
                                      </p:to>
                                    </p:set>
                                    <p:anim calcmode="lin" valueType="num">
                                      <p:cBhvr additive="base">
                                        <p:cTn id="31" dur="500" fill="hold"/>
                                        <p:tgtEl>
                                          <p:spTgt spid="31027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027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0276">
                                            <p:txEl>
                                              <p:pRg st="5" end="5"/>
                                            </p:txEl>
                                          </p:spTgt>
                                        </p:tgtEl>
                                        <p:attrNameLst>
                                          <p:attrName>style.visibility</p:attrName>
                                        </p:attrNameLst>
                                      </p:cBhvr>
                                      <p:to>
                                        <p:strVal val="visible"/>
                                      </p:to>
                                    </p:set>
                                    <p:anim calcmode="lin" valueType="num">
                                      <p:cBhvr additive="base">
                                        <p:cTn id="37" dur="500" fill="hold"/>
                                        <p:tgtEl>
                                          <p:spTgt spid="31027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027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0276">
                                            <p:txEl>
                                              <p:pRg st="6" end="6"/>
                                            </p:txEl>
                                          </p:spTgt>
                                        </p:tgtEl>
                                        <p:attrNameLst>
                                          <p:attrName>style.visibility</p:attrName>
                                        </p:attrNameLst>
                                      </p:cBhvr>
                                      <p:to>
                                        <p:strVal val="visible"/>
                                      </p:to>
                                    </p:set>
                                    <p:anim calcmode="lin" valueType="num">
                                      <p:cBhvr additive="base">
                                        <p:cTn id="43" dur="500" fill="hold"/>
                                        <p:tgtEl>
                                          <p:spTgt spid="31027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1027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0276">
                                            <p:txEl>
                                              <p:pRg st="7" end="7"/>
                                            </p:txEl>
                                          </p:spTgt>
                                        </p:tgtEl>
                                        <p:attrNameLst>
                                          <p:attrName>style.visibility</p:attrName>
                                        </p:attrNameLst>
                                      </p:cBhvr>
                                      <p:to>
                                        <p:strVal val="visible"/>
                                      </p:to>
                                    </p:set>
                                    <p:anim calcmode="lin" valueType="num">
                                      <p:cBhvr additive="base">
                                        <p:cTn id="49" dur="500" fill="hold"/>
                                        <p:tgtEl>
                                          <p:spTgt spid="31027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1027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10276">
                                            <p:txEl>
                                              <p:pRg st="8" end="8"/>
                                            </p:txEl>
                                          </p:spTgt>
                                        </p:tgtEl>
                                        <p:attrNameLst>
                                          <p:attrName>style.visibility</p:attrName>
                                        </p:attrNameLst>
                                      </p:cBhvr>
                                      <p:to>
                                        <p:strVal val="visible"/>
                                      </p:to>
                                    </p:set>
                                    <p:anim calcmode="lin" valueType="num">
                                      <p:cBhvr additive="base">
                                        <p:cTn id="55" dur="500" fill="hold"/>
                                        <p:tgtEl>
                                          <p:spTgt spid="310276">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1027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Van der Waals Interactions</a:t>
            </a:r>
            <a:endParaRPr lang="en-US" dirty="0"/>
          </a:p>
        </p:txBody>
      </p:sp>
      <p:pic>
        <p:nvPicPr>
          <p:cNvPr id="1026" name="Picture 2" descr="http://cdn.zmescience.com/wp-content/uploads/2013/07/van-der-waals-forc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544" y="143961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010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Hydrophilic and Hydrophobic Interactions</a:t>
            </a:r>
            <a:endParaRPr lang="en-US" dirty="0"/>
          </a:p>
        </p:txBody>
      </p:sp>
      <p:pic>
        <p:nvPicPr>
          <p:cNvPr id="2050" name="Picture 2" descr="http://sciencegeist.net/wp-content/uploads/2011/02/hphobichphil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00" y="2317912"/>
            <a:ext cx="8229600" cy="321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08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3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l="53334"/>
          <a:stretch>
            <a:fillRect/>
          </a:stretch>
        </p:blipFill>
        <p:spPr bwMode="auto">
          <a:xfrm>
            <a:off x="2168525" y="3533775"/>
            <a:ext cx="1165225" cy="2971800"/>
          </a:xfrm>
          <a:prstGeom prst="rect">
            <a:avLst/>
          </a:prstGeom>
          <a:noFill/>
          <a:ln>
            <a:noFill/>
          </a:ln>
          <a:extLst>
            <a:ext uri="{909E8E84-426E-40DD-AFC4-6F175D3DCCD1}">
              <a14:hiddenFill xmlns:a14="http://schemas.microsoft.com/office/drawing/2010/main">
                <a:blipFill dpi="0" rotWithShape="0">
                  <a:blip/>
                  <a:srcRect l="53334"/>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312322" name="Rectangle 2"/>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Quaternary (4°) structure</a:t>
            </a:r>
          </a:p>
        </p:txBody>
      </p:sp>
      <p:sp>
        <p:nvSpPr>
          <p:cNvPr id="312323" name="Rectangle 3" descr="Rectangle: Click to edit Master text styles&#10;Second level&#10;Third level&#10;Fourth level&#10;Fifth level"/>
          <p:cNvSpPr>
            <a:spLocks noGrp="1" noChangeArrowheads="1"/>
          </p:cNvSpPr>
          <p:nvPr>
            <p:ph type="body" idx="1"/>
          </p:nvPr>
        </p:nvSpPr>
        <p:spPr>
          <a:xfrm>
            <a:off x="595313" y="1371600"/>
            <a:ext cx="8421687" cy="2178050"/>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defTabSz="457200">
              <a:lnSpc>
                <a:spcPct val="95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u="sng">
                <a:solidFill>
                  <a:srgbClr val="CC0000"/>
                </a:solidFill>
              </a:rPr>
              <a:t>More than one polypeptide chain</a:t>
            </a:r>
            <a:r>
              <a:rPr lang="en-GB" sz="2800"/>
              <a:t> bonded together</a:t>
            </a:r>
            <a:r>
              <a:rPr lang="en-GB" sz="2600"/>
              <a:t> </a:t>
            </a:r>
          </a:p>
          <a:p>
            <a:pPr marL="741363" lvl="1" indent="-284163" defTabSz="457200">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a:t>only then does polypeptide become </a:t>
            </a:r>
            <a:br>
              <a:rPr lang="en-GB" sz="2600"/>
            </a:br>
            <a:r>
              <a:rPr lang="en-GB" sz="2600"/>
              <a:t>functional protein</a:t>
            </a:r>
            <a:endParaRPr lang="en-GB" sz="2400"/>
          </a:p>
          <a:p>
            <a:pPr marL="1084263" lvl="2" defTabSz="457200">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a:solidFill>
                  <a:srgbClr val="CC0000"/>
                </a:solidFill>
              </a:rPr>
              <a:t>hydrophobic interactions</a:t>
            </a:r>
          </a:p>
        </p:txBody>
      </p:sp>
      <p:sp>
        <p:nvSpPr>
          <p:cNvPr id="312324" name="AutoShape 4"/>
          <p:cNvSpPr>
            <a:spLocks noChangeAspect="1" noChangeArrowheads="1"/>
          </p:cNvSpPr>
          <p:nvPr/>
        </p:nvSpPr>
        <p:spPr bwMode="auto">
          <a:xfrm>
            <a:off x="3962400" y="2819400"/>
            <a:ext cx="4876800" cy="31321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txBody>
          <a:bodyPr/>
          <a:lstStyle/>
          <a:p>
            <a:endParaRPr lang="en-US"/>
          </a:p>
        </p:txBody>
      </p:sp>
      <p:pic>
        <p:nvPicPr>
          <p:cNvPr id="312330" name="Picture 10"/>
          <p:cNvPicPr>
            <a:picLocks noChangeAspect="1" noChangeArrowheads="1"/>
          </p:cNvPicPr>
          <p:nvPr/>
        </p:nvPicPr>
        <p:blipFill>
          <a:blip r:embed="rId6">
            <a:extLst>
              <a:ext uri="{28A0092B-C50C-407E-A947-70E740481C1C}">
                <a14:useLocalDpi xmlns:a14="http://schemas.microsoft.com/office/drawing/2010/main" val="0"/>
              </a:ext>
            </a:extLst>
          </a:blip>
          <a:srcRect b="3893"/>
          <a:stretch>
            <a:fillRect/>
          </a:stretch>
        </p:blipFill>
        <p:spPr bwMode="auto">
          <a:xfrm>
            <a:off x="3135313" y="3513138"/>
            <a:ext cx="4876800" cy="3132137"/>
          </a:xfrm>
          <a:prstGeom prst="rect">
            <a:avLst/>
          </a:prstGeom>
          <a:noFill/>
          <a:extLst>
            <a:ext uri="{909E8E84-426E-40DD-AFC4-6F175D3DCCD1}">
              <a14:hiddenFill xmlns:a14="http://schemas.microsoft.com/office/drawing/2010/main">
                <a:solidFill>
                  <a:srgbClr val="FFFFFF"/>
                </a:solidFill>
              </a14:hiddenFill>
            </a:ext>
          </a:extLst>
        </p:spPr>
      </p:pic>
      <p:sp>
        <p:nvSpPr>
          <p:cNvPr id="312326" name="AutoShape 6"/>
          <p:cNvSpPr>
            <a:spLocks noChangeArrowheads="1"/>
          </p:cNvSpPr>
          <p:nvPr/>
        </p:nvSpPr>
        <p:spPr bwMode="auto">
          <a:xfrm>
            <a:off x="0" y="6461125"/>
            <a:ext cx="4624388" cy="333375"/>
          </a:xfrm>
          <a:prstGeom prst="roundRect">
            <a:avLst>
              <a:gd name="adj" fmla="val 204"/>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algn="l">
              <a:lnSpc>
                <a:spcPct val="60000"/>
              </a:lnSpc>
              <a:spcBef>
                <a:spcPts val="1625"/>
              </a:spcBef>
              <a:buClr>
                <a:srgbClr val="66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baseline="0">
                <a:solidFill>
                  <a:srgbClr val="660066"/>
                </a:solidFill>
              </a:rPr>
              <a:t>collagen = skin &amp; tendons</a:t>
            </a:r>
          </a:p>
        </p:txBody>
      </p:sp>
      <p:sp>
        <p:nvSpPr>
          <p:cNvPr id="312325" name="AutoShape 5"/>
          <p:cNvSpPr>
            <a:spLocks noChangeArrowheads="1"/>
          </p:cNvSpPr>
          <p:nvPr/>
        </p:nvSpPr>
        <p:spPr bwMode="auto">
          <a:xfrm>
            <a:off x="7088188" y="6384925"/>
            <a:ext cx="2055812" cy="473075"/>
          </a:xfrm>
          <a:prstGeom prst="roundRect">
            <a:avLst>
              <a:gd name="adj" fmla="val 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spcBef>
                <a:spcPts val="1625"/>
              </a:spcBef>
              <a:buClr>
                <a:srgbClr val="66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baseline="0">
                <a:solidFill>
                  <a:srgbClr val="660066"/>
                </a:solidFill>
              </a:rPr>
              <a:t>hemoglobin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 calcmode="lin" valueType="num">
                                      <p:cBhvr additive="base">
                                        <p:cTn id="7" dur="500" fill="hold"/>
                                        <p:tgtEl>
                                          <p:spTgt spid="312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23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2323">
                                            <p:txEl>
                                              <p:pRg st="1" end="1"/>
                                            </p:txEl>
                                          </p:spTgt>
                                        </p:tgtEl>
                                        <p:attrNameLst>
                                          <p:attrName>style.visibility</p:attrName>
                                        </p:attrNameLst>
                                      </p:cBhvr>
                                      <p:to>
                                        <p:strVal val="visible"/>
                                      </p:to>
                                    </p:set>
                                    <p:anim calcmode="lin" valueType="num">
                                      <p:cBhvr additive="base">
                                        <p:cTn id="13" dur="500" fill="hold"/>
                                        <p:tgtEl>
                                          <p:spTgt spid="312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23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2323">
                                            <p:txEl>
                                              <p:pRg st="2" end="2"/>
                                            </p:txEl>
                                          </p:spTgt>
                                        </p:tgtEl>
                                        <p:attrNameLst>
                                          <p:attrName>style.visibility</p:attrName>
                                        </p:attrNameLst>
                                      </p:cBhvr>
                                      <p:to>
                                        <p:strVal val="visible"/>
                                      </p:to>
                                    </p:set>
                                    <p:anim calcmode="lin" valueType="num">
                                      <p:cBhvr additive="base">
                                        <p:cTn id="19" dur="500" fill="hold"/>
                                        <p:tgtEl>
                                          <p:spTgt spid="312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23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2326"/>
                                        </p:tgtEl>
                                        <p:attrNameLst>
                                          <p:attrName>style.visibility</p:attrName>
                                        </p:attrNameLst>
                                      </p:cBhvr>
                                      <p:to>
                                        <p:strVal val="visible"/>
                                      </p:to>
                                    </p:set>
                                    <p:animEffect transition="in" filter="wipe(left)">
                                      <p:cBhvr>
                                        <p:cTn id="25" dur="500"/>
                                        <p:tgtEl>
                                          <p:spTgt spid="312326"/>
                                        </p:tgtEl>
                                      </p:cBhvr>
                                    </p:animEffect>
                                  </p:childTnLst>
                                  <p:subTnLst>
                                    <p:audio>
                                      <p:cMediaNode>
                                        <p:cTn display="0" masterRel="sameClick">
                                          <p:stCondLst>
                                            <p:cond evt="begin" delay="0">
                                              <p:tn val="23"/>
                                            </p:cond>
                                          </p:stCondLst>
                                          <p:endCondLst>
                                            <p:cond evt="onStopAudio" delay="0">
                                              <p:tgtEl>
                                                <p:sldTgt/>
                                              </p:tgtEl>
                                            </p:cond>
                                          </p:endCondLst>
                                        </p:cTn>
                                        <p:tgtEl>
                                          <p:sndTgt r:embed="rId4" name="Pencil Check"/>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12325">
                                            <p:txEl>
                                              <p:pRg st="0" end="0"/>
                                            </p:txEl>
                                          </p:spTgt>
                                        </p:tgtEl>
                                        <p:attrNameLst>
                                          <p:attrName>style.visibility</p:attrName>
                                        </p:attrNameLst>
                                      </p:cBhvr>
                                      <p:to>
                                        <p:strVal val="visible"/>
                                      </p:to>
                                    </p:set>
                                    <p:animEffect transition="in" filter="wipe(left)">
                                      <p:cBhvr>
                                        <p:cTn id="30" dur="500"/>
                                        <p:tgtEl>
                                          <p:spTgt spid="312325">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autoUpdateAnimBg="0"/>
      <p:bldP spid="312326" grpId="0" animBg="1" autoUpdateAnimBg="0"/>
      <p:bldP spid="31232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Proteins </a:t>
            </a:r>
          </a:p>
        </p:txBody>
      </p:sp>
      <p:sp>
        <p:nvSpPr>
          <p:cNvPr id="277507" name="Rectangle 3" descr="Rectangle: Click to edit Master text styles&#10;Second level&#10;Third level&#10;Fourth level&#10;Fifth level"/>
          <p:cNvSpPr>
            <a:spLocks noGrp="1" noChangeArrowheads="1"/>
          </p:cNvSpPr>
          <p:nvPr>
            <p:ph type="body" idx="1"/>
          </p:nvPr>
        </p:nvSpPr>
        <p:spPr>
          <a:xfrm>
            <a:off x="639763" y="1371600"/>
            <a:ext cx="8504237" cy="5486400"/>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Most structurally &amp; functionally diverse group</a:t>
            </a:r>
          </a:p>
          <a:p>
            <a:pPr marL="341313"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Function: involved in almost everything</a:t>
            </a:r>
            <a:r>
              <a:rPr lang="en-GB"/>
              <a:t> </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a:solidFill>
                  <a:srgbClr val="CC0000"/>
                </a:solidFill>
              </a:rPr>
              <a:t>enzymes</a:t>
            </a:r>
            <a:r>
              <a:rPr lang="en-GB" sz="2400"/>
              <a:t> (pepsin, DNA polymerase)</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a:solidFill>
                  <a:srgbClr val="CC0000"/>
                </a:solidFill>
              </a:rPr>
              <a:t>structure</a:t>
            </a:r>
            <a:r>
              <a:rPr lang="en-GB" sz="2400"/>
              <a:t> (keratin, collagen)</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a:solidFill>
                  <a:srgbClr val="CC0000"/>
                </a:solidFill>
              </a:rPr>
              <a:t>carriers &amp; transport</a:t>
            </a:r>
            <a:r>
              <a:rPr lang="en-GB" sz="2400"/>
              <a:t> (hemoglobin, aquaporin)</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a:solidFill>
                  <a:srgbClr val="CC0000"/>
                </a:solidFill>
              </a:rPr>
              <a:t>cell communication</a:t>
            </a:r>
          </a:p>
          <a:p>
            <a:pPr marL="1084263"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a:solidFill>
                  <a:srgbClr val="CC0000"/>
                </a:solidFill>
              </a:rPr>
              <a:t>signals</a:t>
            </a:r>
            <a:r>
              <a:rPr lang="en-GB">
                <a:solidFill>
                  <a:srgbClr val="CC0000"/>
                </a:solidFill>
              </a:rPr>
              <a:t> </a:t>
            </a:r>
            <a:r>
              <a:rPr lang="en-GB">
                <a:solidFill>
                  <a:schemeClr val="tx1"/>
                </a:solidFill>
              </a:rPr>
              <a:t>(insulin &amp; other hormones)</a:t>
            </a:r>
            <a:r>
              <a:rPr lang="en-GB"/>
              <a:t> </a:t>
            </a:r>
            <a:endParaRPr lang="en-GB" u="sng">
              <a:solidFill>
                <a:srgbClr val="CC0000"/>
              </a:solidFill>
            </a:endParaRPr>
          </a:p>
          <a:p>
            <a:pPr marL="1084263"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a:solidFill>
                  <a:srgbClr val="CC0000"/>
                </a:solidFill>
              </a:rPr>
              <a:t>receptors</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a:solidFill>
                  <a:srgbClr val="CC0000"/>
                </a:solidFill>
              </a:rPr>
              <a:t>defense</a:t>
            </a:r>
            <a:r>
              <a:rPr lang="en-GB" sz="2400"/>
              <a:t> (antibodies) </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a:solidFill>
                  <a:srgbClr val="CC0000"/>
                </a:solidFill>
              </a:rPr>
              <a:t>movement</a:t>
            </a:r>
            <a:r>
              <a:rPr lang="en-GB" sz="2400"/>
              <a:t> (actin &amp; myosin)</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a:solidFill>
                  <a:srgbClr val="CC0000"/>
                </a:solidFill>
              </a:rPr>
              <a:t>storage</a:t>
            </a:r>
            <a:r>
              <a:rPr lang="en-GB" sz="2400"/>
              <a:t> (bean seed proteins)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 calcmode="lin" valueType="num">
                                      <p:cBhvr additive="base">
                                        <p:cTn id="7" dur="500" fill="hold"/>
                                        <p:tgtEl>
                                          <p:spTgt spid="277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75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7507">
                                            <p:txEl>
                                              <p:pRg st="1" end="1"/>
                                            </p:txEl>
                                          </p:spTgt>
                                        </p:tgtEl>
                                        <p:attrNameLst>
                                          <p:attrName>style.visibility</p:attrName>
                                        </p:attrNameLst>
                                      </p:cBhvr>
                                      <p:to>
                                        <p:strVal val="visible"/>
                                      </p:to>
                                    </p:set>
                                    <p:anim calcmode="lin" valueType="num">
                                      <p:cBhvr additive="base">
                                        <p:cTn id="13" dur="500" fill="hold"/>
                                        <p:tgtEl>
                                          <p:spTgt spid="277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75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7507">
                                            <p:txEl>
                                              <p:pRg st="2" end="2"/>
                                            </p:txEl>
                                          </p:spTgt>
                                        </p:tgtEl>
                                        <p:attrNameLst>
                                          <p:attrName>style.visibility</p:attrName>
                                        </p:attrNameLst>
                                      </p:cBhvr>
                                      <p:to>
                                        <p:strVal val="visible"/>
                                      </p:to>
                                    </p:set>
                                    <p:anim calcmode="lin" valueType="num">
                                      <p:cBhvr additive="base">
                                        <p:cTn id="19" dur="500" fill="hold"/>
                                        <p:tgtEl>
                                          <p:spTgt spid="277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75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7507">
                                            <p:txEl>
                                              <p:pRg st="3" end="3"/>
                                            </p:txEl>
                                          </p:spTgt>
                                        </p:tgtEl>
                                        <p:attrNameLst>
                                          <p:attrName>style.visibility</p:attrName>
                                        </p:attrNameLst>
                                      </p:cBhvr>
                                      <p:to>
                                        <p:strVal val="visible"/>
                                      </p:to>
                                    </p:set>
                                    <p:anim calcmode="lin" valueType="num">
                                      <p:cBhvr additive="base">
                                        <p:cTn id="25" dur="500" fill="hold"/>
                                        <p:tgtEl>
                                          <p:spTgt spid="277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75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7507">
                                            <p:txEl>
                                              <p:pRg st="4" end="4"/>
                                            </p:txEl>
                                          </p:spTgt>
                                        </p:tgtEl>
                                        <p:attrNameLst>
                                          <p:attrName>style.visibility</p:attrName>
                                        </p:attrNameLst>
                                      </p:cBhvr>
                                      <p:to>
                                        <p:strVal val="visible"/>
                                      </p:to>
                                    </p:set>
                                    <p:anim calcmode="lin" valueType="num">
                                      <p:cBhvr additive="base">
                                        <p:cTn id="31" dur="500" fill="hold"/>
                                        <p:tgtEl>
                                          <p:spTgt spid="277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75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7507">
                                            <p:txEl>
                                              <p:pRg st="5" end="5"/>
                                            </p:txEl>
                                          </p:spTgt>
                                        </p:tgtEl>
                                        <p:attrNameLst>
                                          <p:attrName>style.visibility</p:attrName>
                                        </p:attrNameLst>
                                      </p:cBhvr>
                                      <p:to>
                                        <p:strVal val="visible"/>
                                      </p:to>
                                    </p:set>
                                    <p:anim calcmode="lin" valueType="num">
                                      <p:cBhvr additive="base">
                                        <p:cTn id="37" dur="500" fill="hold"/>
                                        <p:tgtEl>
                                          <p:spTgt spid="277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75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7507">
                                            <p:txEl>
                                              <p:pRg st="6" end="6"/>
                                            </p:txEl>
                                          </p:spTgt>
                                        </p:tgtEl>
                                        <p:attrNameLst>
                                          <p:attrName>style.visibility</p:attrName>
                                        </p:attrNameLst>
                                      </p:cBhvr>
                                      <p:to>
                                        <p:strVal val="visible"/>
                                      </p:to>
                                    </p:set>
                                    <p:anim calcmode="lin" valueType="num">
                                      <p:cBhvr additive="base">
                                        <p:cTn id="43" dur="500" fill="hold"/>
                                        <p:tgtEl>
                                          <p:spTgt spid="2775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75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7507">
                                            <p:txEl>
                                              <p:pRg st="7" end="7"/>
                                            </p:txEl>
                                          </p:spTgt>
                                        </p:tgtEl>
                                        <p:attrNameLst>
                                          <p:attrName>style.visibility</p:attrName>
                                        </p:attrNameLst>
                                      </p:cBhvr>
                                      <p:to>
                                        <p:strVal val="visible"/>
                                      </p:to>
                                    </p:set>
                                    <p:anim calcmode="lin" valueType="num">
                                      <p:cBhvr additive="base">
                                        <p:cTn id="49" dur="500" fill="hold"/>
                                        <p:tgtEl>
                                          <p:spTgt spid="27750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75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7507">
                                            <p:txEl>
                                              <p:pRg st="8" end="8"/>
                                            </p:txEl>
                                          </p:spTgt>
                                        </p:tgtEl>
                                        <p:attrNameLst>
                                          <p:attrName>style.visibility</p:attrName>
                                        </p:attrNameLst>
                                      </p:cBhvr>
                                      <p:to>
                                        <p:strVal val="visible"/>
                                      </p:to>
                                    </p:set>
                                    <p:anim calcmode="lin" valueType="num">
                                      <p:cBhvr additive="base">
                                        <p:cTn id="55" dur="500" fill="hold"/>
                                        <p:tgtEl>
                                          <p:spTgt spid="27750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775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77507">
                                            <p:txEl>
                                              <p:pRg st="9" end="9"/>
                                            </p:txEl>
                                          </p:spTgt>
                                        </p:tgtEl>
                                        <p:attrNameLst>
                                          <p:attrName>style.visibility</p:attrName>
                                        </p:attrNameLst>
                                      </p:cBhvr>
                                      <p:to>
                                        <p:strVal val="visible"/>
                                      </p:to>
                                    </p:set>
                                    <p:anim calcmode="lin" valueType="num">
                                      <p:cBhvr additive="base">
                                        <p:cTn id="61" dur="500" fill="hold"/>
                                        <p:tgtEl>
                                          <p:spTgt spid="27750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7750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77507">
                                            <p:txEl>
                                              <p:pRg st="10" end="10"/>
                                            </p:txEl>
                                          </p:spTgt>
                                        </p:tgtEl>
                                        <p:attrNameLst>
                                          <p:attrName>style.visibility</p:attrName>
                                        </p:attrNameLst>
                                      </p:cBhvr>
                                      <p:to>
                                        <p:strVal val="visible"/>
                                      </p:to>
                                    </p:set>
                                    <p:anim calcmode="lin" valueType="num">
                                      <p:cBhvr additive="base">
                                        <p:cTn id="67" dur="500" fill="hold"/>
                                        <p:tgtEl>
                                          <p:spTgt spid="277507">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7750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92" name="Picture 24"/>
          <p:cNvPicPr>
            <a:picLocks noChangeAspect="1" noChangeArrowheads="1"/>
          </p:cNvPicPr>
          <p:nvPr/>
        </p:nvPicPr>
        <p:blipFill>
          <a:blip r:embed="rId7">
            <a:extLst>
              <a:ext uri="{28A0092B-C50C-407E-A947-70E740481C1C}">
                <a14:useLocalDpi xmlns:a14="http://schemas.microsoft.com/office/drawing/2010/main" val="0"/>
              </a:ext>
            </a:extLst>
          </a:blip>
          <a:srcRect b="4320"/>
          <a:stretch>
            <a:fillRect/>
          </a:stretch>
        </p:blipFill>
        <p:spPr bwMode="auto">
          <a:xfrm>
            <a:off x="722313" y="1587500"/>
            <a:ext cx="7924800" cy="5118100"/>
          </a:xfrm>
          <a:prstGeom prst="rect">
            <a:avLst/>
          </a:prstGeom>
          <a:noFill/>
          <a:extLst>
            <a:ext uri="{909E8E84-426E-40DD-AFC4-6F175D3DCCD1}">
              <a14:hiddenFill xmlns:a14="http://schemas.microsoft.com/office/drawing/2010/main">
                <a:solidFill>
                  <a:srgbClr val="FFFFFF"/>
                </a:solidFill>
              </a14:hiddenFill>
            </a:ext>
          </a:extLst>
        </p:spPr>
      </p:pic>
      <p:sp>
        <p:nvSpPr>
          <p:cNvPr id="314370" name="AutoShape 2"/>
          <p:cNvSpPr>
            <a:spLocks noChangeAspect="1" noChangeArrowheads="1"/>
          </p:cNvSpPr>
          <p:nvPr/>
        </p:nvSpPr>
        <p:spPr bwMode="auto">
          <a:xfrm>
            <a:off x="685800" y="1511300"/>
            <a:ext cx="7924800" cy="51181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txBody>
          <a:bodyPr/>
          <a:lstStyle/>
          <a:p>
            <a:endParaRPr lang="en-US"/>
          </a:p>
        </p:txBody>
      </p:sp>
      <p:sp>
        <p:nvSpPr>
          <p:cNvPr id="314371" name="Rectangle 3"/>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Protein structure (review)</a:t>
            </a:r>
          </a:p>
        </p:txBody>
      </p:sp>
      <p:sp>
        <p:nvSpPr>
          <p:cNvPr id="314379" name="AutoShape 11"/>
          <p:cNvSpPr>
            <a:spLocks noChangeArrowheads="1"/>
          </p:cNvSpPr>
          <p:nvPr/>
        </p:nvSpPr>
        <p:spPr bwMode="auto">
          <a:xfrm>
            <a:off x="74613" y="4492625"/>
            <a:ext cx="2220912" cy="96678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45720" tIns="0" rIns="45720" bIns="0">
            <a:spAutoFit/>
          </a:bodyPr>
          <a:lstStyle/>
          <a:p>
            <a:pPr>
              <a:lnSpc>
                <a:spcPct val="80000"/>
              </a:lnSpc>
              <a:buClr>
                <a:srgbClr val="0F116A"/>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u="sng" baseline="0">
                <a:solidFill>
                  <a:srgbClr val="CC0000"/>
                </a:solidFill>
              </a:rPr>
              <a:t>amino acid sequence</a:t>
            </a:r>
            <a:endParaRPr lang="en-GB" sz="2200" b="1" u="sng" baseline="0">
              <a:solidFill>
                <a:srgbClr val="0F116A"/>
              </a:solidFill>
            </a:endParaRPr>
          </a:p>
          <a:p>
            <a:pPr>
              <a:buClr>
                <a:srgbClr val="0F116A"/>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baseline="0">
                <a:solidFill>
                  <a:srgbClr val="0F116A"/>
                </a:solidFill>
              </a:rPr>
              <a:t>peptide bonds</a:t>
            </a:r>
          </a:p>
        </p:txBody>
      </p:sp>
      <p:sp>
        <p:nvSpPr>
          <p:cNvPr id="314394" name="Oval 26"/>
          <p:cNvSpPr>
            <a:spLocks noChangeArrowheads="1"/>
          </p:cNvSpPr>
          <p:nvPr/>
        </p:nvSpPr>
        <p:spPr bwMode="auto">
          <a:xfrm>
            <a:off x="47625" y="4129088"/>
            <a:ext cx="481013" cy="481012"/>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baseline="0">
                <a:solidFill>
                  <a:schemeClr val="bg1"/>
                </a:solidFill>
              </a:rPr>
              <a:t>1°</a:t>
            </a:r>
          </a:p>
        </p:txBody>
      </p:sp>
      <p:sp>
        <p:nvSpPr>
          <p:cNvPr id="314398" name="AutoShape 30"/>
          <p:cNvSpPr>
            <a:spLocks noChangeArrowheads="1"/>
          </p:cNvSpPr>
          <p:nvPr/>
        </p:nvSpPr>
        <p:spPr bwMode="auto">
          <a:xfrm>
            <a:off x="209550" y="5654675"/>
            <a:ext cx="1949450" cy="688975"/>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baseline="0">
                <a:solidFill>
                  <a:srgbClr val="000000"/>
                </a:solidFill>
              </a:rPr>
              <a:t>determined</a:t>
            </a:r>
            <a:br>
              <a:rPr lang="en-GB" sz="2200" b="1" baseline="0">
                <a:solidFill>
                  <a:srgbClr val="000000"/>
                </a:solidFill>
              </a:rPr>
            </a:br>
            <a:r>
              <a:rPr lang="en-GB" sz="2200" b="1" baseline="0">
                <a:solidFill>
                  <a:srgbClr val="000000"/>
                </a:solidFill>
              </a:rPr>
              <a:t>by DNA</a:t>
            </a:r>
          </a:p>
        </p:txBody>
      </p:sp>
      <p:sp>
        <p:nvSpPr>
          <p:cNvPr id="314399" name="AutoShape 31"/>
          <p:cNvSpPr>
            <a:spLocks noChangeArrowheads="1"/>
          </p:cNvSpPr>
          <p:nvPr/>
        </p:nvSpPr>
        <p:spPr bwMode="auto">
          <a:xfrm>
            <a:off x="2638425" y="5883275"/>
            <a:ext cx="1714500" cy="715963"/>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bIns="0">
            <a:spAutoFit/>
          </a:bodyPr>
          <a:lstStyle/>
          <a:p>
            <a:pPr>
              <a:lnSpc>
                <a:spcPct val="80000"/>
              </a:lnSpc>
              <a:buClr>
                <a:srgbClr val="0F116A"/>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u="sng" baseline="0">
                <a:solidFill>
                  <a:srgbClr val="CC0000"/>
                </a:solidFill>
              </a:rPr>
              <a:t>R groups</a:t>
            </a:r>
            <a:endParaRPr lang="en-GB" sz="2200" b="1" u="sng" baseline="0">
              <a:solidFill>
                <a:srgbClr val="0F116A"/>
              </a:solidFill>
            </a:endParaRPr>
          </a:p>
          <a:p>
            <a:pPr>
              <a:buClr>
                <a:srgbClr val="0F116A"/>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baseline="0">
                <a:solidFill>
                  <a:srgbClr val="0F116A"/>
                </a:solidFill>
              </a:rPr>
              <a:t>H bonds</a:t>
            </a:r>
          </a:p>
        </p:txBody>
      </p:sp>
      <p:sp>
        <p:nvSpPr>
          <p:cNvPr id="314400" name="AutoShape 32"/>
          <p:cNvSpPr>
            <a:spLocks noChangeArrowheads="1"/>
          </p:cNvSpPr>
          <p:nvPr/>
        </p:nvSpPr>
        <p:spPr bwMode="auto">
          <a:xfrm>
            <a:off x="5514975" y="1912938"/>
            <a:ext cx="3581400" cy="141287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a:lnSpc>
                <a:spcPct val="80000"/>
              </a:lnSpc>
              <a:buClr>
                <a:srgbClr val="0F116A"/>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u="sng" baseline="0">
                <a:solidFill>
                  <a:srgbClr val="CC0000"/>
                </a:solidFill>
              </a:rPr>
              <a:t>R groups</a:t>
            </a:r>
            <a:endParaRPr lang="en-GB" sz="2200" b="1" u="sng" baseline="0">
              <a:solidFill>
                <a:srgbClr val="0F116A"/>
              </a:solidFill>
            </a:endParaRPr>
          </a:p>
          <a:p>
            <a:pPr>
              <a:buClr>
                <a:srgbClr val="0F116A"/>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baseline="0">
                <a:solidFill>
                  <a:srgbClr val="0F116A"/>
                </a:solidFill>
              </a:rPr>
              <a:t>hydrophobic interactions</a:t>
            </a:r>
          </a:p>
          <a:p>
            <a:pPr>
              <a:buClr>
                <a:srgbClr val="0F116A"/>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baseline="0">
                <a:solidFill>
                  <a:srgbClr val="0F116A"/>
                </a:solidFill>
              </a:rPr>
              <a:t>disulfide bridges</a:t>
            </a:r>
          </a:p>
          <a:p>
            <a:pPr>
              <a:buClr>
                <a:srgbClr val="0F116A"/>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baseline="0">
                <a:solidFill>
                  <a:srgbClr val="0F116A"/>
                </a:solidFill>
              </a:rPr>
              <a:t>(H &amp; ionic bonds)</a:t>
            </a:r>
          </a:p>
        </p:txBody>
      </p:sp>
      <p:sp>
        <p:nvSpPr>
          <p:cNvPr id="314396" name="Oval 28"/>
          <p:cNvSpPr>
            <a:spLocks noChangeArrowheads="1"/>
          </p:cNvSpPr>
          <p:nvPr/>
        </p:nvSpPr>
        <p:spPr bwMode="auto">
          <a:xfrm>
            <a:off x="5584825" y="3113088"/>
            <a:ext cx="481013" cy="481012"/>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baseline="0">
                <a:solidFill>
                  <a:schemeClr val="bg1"/>
                </a:solidFill>
              </a:rPr>
              <a:t>3°</a:t>
            </a:r>
          </a:p>
        </p:txBody>
      </p:sp>
      <p:sp>
        <p:nvSpPr>
          <p:cNvPr id="314401" name="AutoShape 33"/>
          <p:cNvSpPr>
            <a:spLocks noChangeArrowheads="1"/>
          </p:cNvSpPr>
          <p:nvPr/>
        </p:nvSpPr>
        <p:spPr bwMode="auto">
          <a:xfrm>
            <a:off x="7023100" y="3632200"/>
            <a:ext cx="2087563" cy="133985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a:lnSpc>
                <a:spcPct val="80000"/>
              </a:lnSpc>
              <a:buClr>
                <a:srgbClr val="0F116A"/>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u="sng" baseline="0">
                <a:solidFill>
                  <a:srgbClr val="CC0000"/>
                </a:solidFill>
              </a:rPr>
              <a:t>multiple polypeptides</a:t>
            </a:r>
            <a:endParaRPr lang="en-GB" sz="2200" b="1" u="sng" baseline="0">
              <a:solidFill>
                <a:srgbClr val="0F116A"/>
              </a:solidFill>
            </a:endParaRPr>
          </a:p>
          <a:p>
            <a:pPr>
              <a:buClr>
                <a:srgbClr val="0F116A"/>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baseline="0">
                <a:solidFill>
                  <a:srgbClr val="0F116A"/>
                </a:solidFill>
              </a:rPr>
              <a:t>hydrophobic interactions</a:t>
            </a:r>
          </a:p>
        </p:txBody>
      </p:sp>
      <p:sp>
        <p:nvSpPr>
          <p:cNvPr id="314397" name="Oval 29"/>
          <p:cNvSpPr>
            <a:spLocks noChangeArrowheads="1"/>
          </p:cNvSpPr>
          <p:nvPr/>
        </p:nvSpPr>
        <p:spPr bwMode="auto">
          <a:xfrm>
            <a:off x="6796088" y="4762500"/>
            <a:ext cx="481012" cy="481013"/>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baseline="0">
                <a:solidFill>
                  <a:schemeClr val="bg1"/>
                </a:solidFill>
              </a:rPr>
              <a:t>4°</a:t>
            </a:r>
          </a:p>
        </p:txBody>
      </p:sp>
      <p:sp>
        <p:nvSpPr>
          <p:cNvPr id="314395" name="Oval 27"/>
          <p:cNvSpPr>
            <a:spLocks noChangeArrowheads="1"/>
          </p:cNvSpPr>
          <p:nvPr/>
        </p:nvSpPr>
        <p:spPr bwMode="auto">
          <a:xfrm>
            <a:off x="2387600" y="5508625"/>
            <a:ext cx="481013" cy="481013"/>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baseline="0">
                <a:solidFill>
                  <a:schemeClr val="bg1"/>
                </a:solidFill>
              </a:rPr>
              <a:t>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4394"/>
                                        </p:tgtEl>
                                        <p:attrNameLst>
                                          <p:attrName>style.visibility</p:attrName>
                                        </p:attrNameLst>
                                      </p:cBhvr>
                                      <p:to>
                                        <p:strVal val="visible"/>
                                      </p:to>
                                    </p:set>
                                    <p:animEffect transition="in" filter="wipe(left)">
                                      <p:cBhvr>
                                        <p:cTn id="7" dur="500"/>
                                        <p:tgtEl>
                                          <p:spTgt spid="314394"/>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4379">
                                            <p:bg/>
                                          </p:spTgt>
                                        </p:tgtEl>
                                        <p:attrNameLst>
                                          <p:attrName>style.visibility</p:attrName>
                                        </p:attrNameLst>
                                      </p:cBhvr>
                                      <p:to>
                                        <p:strVal val="visible"/>
                                      </p:to>
                                    </p:set>
                                    <p:animEffect transition="in" filter="wipe(left)">
                                      <p:cBhvr>
                                        <p:cTn id="12" dur="500"/>
                                        <p:tgtEl>
                                          <p:spTgt spid="314379">
                                            <p:bg/>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par>
                                <p:cTn id="13" presetID="22" presetClass="entr" presetSubtype="8" fill="hold" grpId="0" nodeType="withEffect">
                                  <p:stCondLst>
                                    <p:cond delay="0"/>
                                  </p:stCondLst>
                                  <p:childTnLst>
                                    <p:set>
                                      <p:cBhvr>
                                        <p:cTn id="14" dur="1" fill="hold">
                                          <p:stCondLst>
                                            <p:cond delay="0"/>
                                          </p:stCondLst>
                                        </p:cTn>
                                        <p:tgtEl>
                                          <p:spTgt spid="314379">
                                            <p:txEl>
                                              <p:pRg st="0" end="0"/>
                                            </p:txEl>
                                          </p:spTgt>
                                        </p:tgtEl>
                                        <p:attrNameLst>
                                          <p:attrName>style.visibility</p:attrName>
                                        </p:attrNameLst>
                                      </p:cBhvr>
                                      <p:to>
                                        <p:strVal val="visible"/>
                                      </p:to>
                                    </p:set>
                                    <p:animEffect transition="in" filter="wipe(left)">
                                      <p:cBhvr>
                                        <p:cTn id="15" dur="500"/>
                                        <p:tgtEl>
                                          <p:spTgt spid="314379">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Whoosh"/>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14379">
                                            <p:txEl>
                                              <p:pRg st="1" end="1"/>
                                            </p:txEl>
                                          </p:spTgt>
                                        </p:tgtEl>
                                        <p:attrNameLst>
                                          <p:attrName>style.visibility</p:attrName>
                                        </p:attrNameLst>
                                      </p:cBhvr>
                                      <p:to>
                                        <p:strVal val="visible"/>
                                      </p:to>
                                    </p:set>
                                    <p:animEffect transition="in" filter="wipe(left)">
                                      <p:cBhvr>
                                        <p:cTn id="20" dur="500"/>
                                        <p:tgtEl>
                                          <p:spTgt spid="314379">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5" name="Pencil Check"/>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4398"/>
                                        </p:tgtEl>
                                        <p:attrNameLst>
                                          <p:attrName>style.visibility</p:attrName>
                                        </p:attrNameLst>
                                      </p:cBhvr>
                                      <p:to>
                                        <p:strVal val="visible"/>
                                      </p:to>
                                    </p:set>
                                    <p:animEffect transition="in" filter="wipe(left)">
                                      <p:cBhvr>
                                        <p:cTn id="25" dur="500"/>
                                        <p:tgtEl>
                                          <p:spTgt spid="314398"/>
                                        </p:tgtEl>
                                      </p:cBhvr>
                                    </p:animEffect>
                                  </p:childTnLst>
                                  <p:subTnLst>
                                    <p:audio>
                                      <p:cMediaNode>
                                        <p:cTn display="0" masterRel="sameClick">
                                          <p:stCondLst>
                                            <p:cond evt="begin" delay="0">
                                              <p:tn val="23"/>
                                            </p:cond>
                                          </p:stCondLst>
                                          <p:endCondLst>
                                            <p:cond evt="onStopAudio" delay="0">
                                              <p:tgtEl>
                                                <p:sldTgt/>
                                              </p:tgtEl>
                                            </p:cond>
                                          </p:endCondLst>
                                        </p:cTn>
                                        <p:tgtEl>
                                          <p:sndTgt r:embed="rId6" name="Chimes"/>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14395"/>
                                        </p:tgtEl>
                                        <p:attrNameLst>
                                          <p:attrName>style.visibility</p:attrName>
                                        </p:attrNameLst>
                                      </p:cBhvr>
                                      <p:to>
                                        <p:strVal val="visible"/>
                                      </p:to>
                                    </p:set>
                                    <p:animEffect transition="in" filter="wipe(left)">
                                      <p:cBhvr>
                                        <p:cTn id="30" dur="500"/>
                                        <p:tgtEl>
                                          <p:spTgt spid="314395"/>
                                        </p:tgtEl>
                                      </p:cBhvr>
                                    </p:animEffect>
                                  </p:childTnLst>
                                  <p:subTnLst>
                                    <p:audio>
                                      <p:cMediaNode>
                                        <p:cTn display="0" masterRel="sameClick">
                                          <p:stCondLst>
                                            <p:cond evt="begin" delay="0">
                                              <p:tn val="28"/>
                                            </p:cond>
                                          </p:stCondLst>
                                          <p:endCondLst>
                                            <p:cond evt="onStopAudio" delay="0">
                                              <p:tgtEl>
                                                <p:sldTgt/>
                                              </p:tgtEl>
                                            </p:cond>
                                          </p:endCondLst>
                                        </p:cTn>
                                        <p:tgtEl>
                                          <p:sndTgt r:embed="rId3" name="Vibro Up"/>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4399">
                                            <p:bg/>
                                          </p:spTgt>
                                        </p:tgtEl>
                                        <p:attrNameLst>
                                          <p:attrName>style.visibility</p:attrName>
                                        </p:attrNameLst>
                                      </p:cBhvr>
                                      <p:to>
                                        <p:strVal val="visible"/>
                                      </p:to>
                                    </p:set>
                                    <p:animEffect transition="in" filter="wipe(left)">
                                      <p:cBhvr>
                                        <p:cTn id="35" dur="500"/>
                                        <p:tgtEl>
                                          <p:spTgt spid="314399">
                                            <p:bg/>
                                          </p:spTgt>
                                        </p:tgtEl>
                                      </p:cBhvr>
                                    </p:animEffect>
                                  </p:childTnLst>
                                  <p:subTnLst>
                                    <p:audio>
                                      <p:cMediaNode>
                                        <p:cTn display="0" masterRel="sameClick">
                                          <p:stCondLst>
                                            <p:cond evt="begin" delay="0">
                                              <p:tn val="33"/>
                                            </p:cond>
                                          </p:stCondLst>
                                          <p:endCondLst>
                                            <p:cond evt="onStopAudio" delay="0">
                                              <p:tgtEl>
                                                <p:sldTgt/>
                                              </p:tgtEl>
                                            </p:cond>
                                          </p:endCondLst>
                                        </p:cTn>
                                        <p:tgtEl>
                                          <p:sndTgt r:embed="rId4" name="Whoosh"/>
                                        </p:tgtEl>
                                      </p:cMediaNode>
                                    </p:audio>
                                  </p:subTnLst>
                                </p:cTn>
                              </p:par>
                              <p:par>
                                <p:cTn id="36" presetID="22" presetClass="entr" presetSubtype="8" fill="hold" grpId="0" nodeType="withEffect">
                                  <p:stCondLst>
                                    <p:cond delay="0"/>
                                  </p:stCondLst>
                                  <p:childTnLst>
                                    <p:set>
                                      <p:cBhvr>
                                        <p:cTn id="37" dur="1" fill="hold">
                                          <p:stCondLst>
                                            <p:cond delay="0"/>
                                          </p:stCondLst>
                                        </p:cTn>
                                        <p:tgtEl>
                                          <p:spTgt spid="314399">
                                            <p:txEl>
                                              <p:pRg st="0" end="0"/>
                                            </p:txEl>
                                          </p:spTgt>
                                        </p:tgtEl>
                                        <p:attrNameLst>
                                          <p:attrName>style.visibility</p:attrName>
                                        </p:attrNameLst>
                                      </p:cBhvr>
                                      <p:to>
                                        <p:strVal val="visible"/>
                                      </p:to>
                                    </p:set>
                                    <p:animEffect transition="in" filter="wipe(left)">
                                      <p:cBhvr>
                                        <p:cTn id="38" dur="500"/>
                                        <p:tgtEl>
                                          <p:spTgt spid="314399">
                                            <p:txEl>
                                              <p:pRg st="0" end="0"/>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4"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14399">
                                            <p:txEl>
                                              <p:pRg st="1" end="1"/>
                                            </p:txEl>
                                          </p:spTgt>
                                        </p:tgtEl>
                                        <p:attrNameLst>
                                          <p:attrName>style.visibility</p:attrName>
                                        </p:attrNameLst>
                                      </p:cBhvr>
                                      <p:to>
                                        <p:strVal val="visible"/>
                                      </p:to>
                                    </p:set>
                                    <p:animEffect transition="in" filter="wipe(left)">
                                      <p:cBhvr>
                                        <p:cTn id="43" dur="500"/>
                                        <p:tgtEl>
                                          <p:spTgt spid="314399">
                                            <p:txEl>
                                              <p:pRg st="1" end="1"/>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5" name="Pencil Check"/>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14396"/>
                                        </p:tgtEl>
                                        <p:attrNameLst>
                                          <p:attrName>style.visibility</p:attrName>
                                        </p:attrNameLst>
                                      </p:cBhvr>
                                      <p:to>
                                        <p:strVal val="visible"/>
                                      </p:to>
                                    </p:set>
                                    <p:animEffect transition="in" filter="wipe(left)">
                                      <p:cBhvr>
                                        <p:cTn id="48" dur="500"/>
                                        <p:tgtEl>
                                          <p:spTgt spid="314396"/>
                                        </p:tgtEl>
                                      </p:cBhvr>
                                    </p:animEffect>
                                  </p:childTnLst>
                                  <p:subTnLst>
                                    <p:audio>
                                      <p:cMediaNode>
                                        <p:cTn display="0" masterRel="sameClick">
                                          <p:stCondLst>
                                            <p:cond evt="begin" delay="0">
                                              <p:tn val="46"/>
                                            </p:cond>
                                          </p:stCondLst>
                                          <p:endCondLst>
                                            <p:cond evt="onStopAudio" delay="0">
                                              <p:tgtEl>
                                                <p:sldTgt/>
                                              </p:tgtEl>
                                            </p:cond>
                                          </p:endCondLst>
                                        </p:cTn>
                                        <p:tgtEl>
                                          <p:sndTgt r:embed="rId3" name="Vibro Up"/>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4400">
                                            <p:bg/>
                                          </p:spTgt>
                                        </p:tgtEl>
                                        <p:attrNameLst>
                                          <p:attrName>style.visibility</p:attrName>
                                        </p:attrNameLst>
                                      </p:cBhvr>
                                      <p:to>
                                        <p:strVal val="visible"/>
                                      </p:to>
                                    </p:set>
                                    <p:animEffect transition="in" filter="wipe(left)">
                                      <p:cBhvr>
                                        <p:cTn id="53" dur="500"/>
                                        <p:tgtEl>
                                          <p:spTgt spid="314400">
                                            <p:bg/>
                                          </p:spTgt>
                                        </p:tgtEl>
                                      </p:cBhvr>
                                    </p:animEffect>
                                  </p:childTnLst>
                                  <p:subTnLst>
                                    <p:audio>
                                      <p:cMediaNode>
                                        <p:cTn display="0" masterRel="sameClick">
                                          <p:stCondLst>
                                            <p:cond evt="begin" delay="0">
                                              <p:tn val="51"/>
                                            </p:cond>
                                          </p:stCondLst>
                                          <p:endCondLst>
                                            <p:cond evt="onStopAudio" delay="0">
                                              <p:tgtEl>
                                                <p:sldTgt/>
                                              </p:tgtEl>
                                            </p:cond>
                                          </p:endCondLst>
                                        </p:cTn>
                                        <p:tgtEl>
                                          <p:sndTgt r:embed="rId4" name="Whoosh"/>
                                        </p:tgtEl>
                                      </p:cMediaNode>
                                    </p:audio>
                                  </p:subTnLst>
                                </p:cTn>
                              </p:par>
                              <p:par>
                                <p:cTn id="54" presetID="22" presetClass="entr" presetSubtype="8" fill="hold" grpId="0" nodeType="withEffect">
                                  <p:stCondLst>
                                    <p:cond delay="0"/>
                                  </p:stCondLst>
                                  <p:childTnLst>
                                    <p:set>
                                      <p:cBhvr>
                                        <p:cTn id="55" dur="1" fill="hold">
                                          <p:stCondLst>
                                            <p:cond delay="0"/>
                                          </p:stCondLst>
                                        </p:cTn>
                                        <p:tgtEl>
                                          <p:spTgt spid="314400">
                                            <p:txEl>
                                              <p:pRg st="0" end="0"/>
                                            </p:txEl>
                                          </p:spTgt>
                                        </p:tgtEl>
                                        <p:attrNameLst>
                                          <p:attrName>style.visibility</p:attrName>
                                        </p:attrNameLst>
                                      </p:cBhvr>
                                      <p:to>
                                        <p:strVal val="visible"/>
                                      </p:to>
                                    </p:set>
                                    <p:animEffect transition="in" filter="wipe(left)">
                                      <p:cBhvr>
                                        <p:cTn id="56" dur="500"/>
                                        <p:tgtEl>
                                          <p:spTgt spid="314400">
                                            <p:txEl>
                                              <p:pRg st="0" end="0"/>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4"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14400">
                                            <p:txEl>
                                              <p:pRg st="1" end="1"/>
                                            </p:txEl>
                                          </p:spTgt>
                                        </p:tgtEl>
                                        <p:attrNameLst>
                                          <p:attrName>style.visibility</p:attrName>
                                        </p:attrNameLst>
                                      </p:cBhvr>
                                      <p:to>
                                        <p:strVal val="visible"/>
                                      </p:to>
                                    </p:set>
                                    <p:animEffect transition="in" filter="wipe(left)">
                                      <p:cBhvr>
                                        <p:cTn id="61" dur="500"/>
                                        <p:tgtEl>
                                          <p:spTgt spid="314400">
                                            <p:txEl>
                                              <p:pRg st="1" end="1"/>
                                            </p:txEl>
                                          </p:spTgt>
                                        </p:tgtEl>
                                      </p:cBhvr>
                                    </p:animEffect>
                                  </p:childTnLst>
                                  <p:subTnLst>
                                    <p:audio>
                                      <p:cMediaNode>
                                        <p:cTn display="0" masterRel="sameClick">
                                          <p:stCondLst>
                                            <p:cond evt="begin" delay="0">
                                              <p:tn val="59"/>
                                            </p:cond>
                                          </p:stCondLst>
                                          <p:endCondLst>
                                            <p:cond evt="onStopAudio" delay="0">
                                              <p:tgtEl>
                                                <p:sldTgt/>
                                              </p:tgtEl>
                                            </p:cond>
                                          </p:endCondLst>
                                        </p:cTn>
                                        <p:tgtEl>
                                          <p:sndTgt r:embed="rId5" name="Pencil Check"/>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14400">
                                            <p:txEl>
                                              <p:pRg st="2" end="2"/>
                                            </p:txEl>
                                          </p:spTgt>
                                        </p:tgtEl>
                                        <p:attrNameLst>
                                          <p:attrName>style.visibility</p:attrName>
                                        </p:attrNameLst>
                                      </p:cBhvr>
                                      <p:to>
                                        <p:strVal val="visible"/>
                                      </p:to>
                                    </p:set>
                                    <p:animEffect transition="in" filter="wipe(left)">
                                      <p:cBhvr>
                                        <p:cTn id="66" dur="500"/>
                                        <p:tgtEl>
                                          <p:spTgt spid="314400">
                                            <p:txEl>
                                              <p:pRg st="2" end="2"/>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5" name="Pencil Check"/>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14400">
                                            <p:txEl>
                                              <p:pRg st="3" end="3"/>
                                            </p:txEl>
                                          </p:spTgt>
                                        </p:tgtEl>
                                        <p:attrNameLst>
                                          <p:attrName>style.visibility</p:attrName>
                                        </p:attrNameLst>
                                      </p:cBhvr>
                                      <p:to>
                                        <p:strVal val="visible"/>
                                      </p:to>
                                    </p:set>
                                    <p:animEffect transition="in" filter="wipe(left)">
                                      <p:cBhvr>
                                        <p:cTn id="71" dur="500"/>
                                        <p:tgtEl>
                                          <p:spTgt spid="314400">
                                            <p:txEl>
                                              <p:pRg st="3" end="3"/>
                                            </p:txEl>
                                          </p:spTgt>
                                        </p:tgtEl>
                                      </p:cBhvr>
                                    </p:animEffect>
                                  </p:childTnLst>
                                  <p:subTnLst>
                                    <p:audio>
                                      <p:cMediaNode>
                                        <p:cTn display="0" masterRel="sameClick">
                                          <p:stCondLst>
                                            <p:cond evt="begin" delay="0">
                                              <p:tn val="69"/>
                                            </p:cond>
                                          </p:stCondLst>
                                          <p:endCondLst>
                                            <p:cond evt="onStopAudio" delay="0">
                                              <p:tgtEl>
                                                <p:sldTgt/>
                                              </p:tgtEl>
                                            </p:cond>
                                          </p:endCondLst>
                                        </p:cTn>
                                        <p:tgtEl>
                                          <p:sndTgt r:embed="rId5" name="Pencil Check"/>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14397"/>
                                        </p:tgtEl>
                                        <p:attrNameLst>
                                          <p:attrName>style.visibility</p:attrName>
                                        </p:attrNameLst>
                                      </p:cBhvr>
                                      <p:to>
                                        <p:strVal val="visible"/>
                                      </p:to>
                                    </p:set>
                                    <p:animEffect transition="in" filter="wipe(left)">
                                      <p:cBhvr>
                                        <p:cTn id="76" dur="500"/>
                                        <p:tgtEl>
                                          <p:spTgt spid="314397"/>
                                        </p:tgtEl>
                                      </p:cBhvr>
                                    </p:animEffect>
                                  </p:childTnLst>
                                  <p:subTnLst>
                                    <p:audio>
                                      <p:cMediaNode>
                                        <p:cTn display="0" masterRel="sameClick">
                                          <p:stCondLst>
                                            <p:cond evt="begin" delay="0">
                                              <p:tn val="74"/>
                                            </p:cond>
                                          </p:stCondLst>
                                          <p:endCondLst>
                                            <p:cond evt="onStopAudio" delay="0">
                                              <p:tgtEl>
                                                <p:sldTgt/>
                                              </p:tgtEl>
                                            </p:cond>
                                          </p:endCondLst>
                                        </p:cTn>
                                        <p:tgtEl>
                                          <p:sndTgt r:embed="rId3" name="Vibro Up"/>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14401">
                                            <p:bg/>
                                          </p:spTgt>
                                        </p:tgtEl>
                                        <p:attrNameLst>
                                          <p:attrName>style.visibility</p:attrName>
                                        </p:attrNameLst>
                                      </p:cBhvr>
                                      <p:to>
                                        <p:strVal val="visible"/>
                                      </p:to>
                                    </p:set>
                                    <p:animEffect transition="in" filter="wipe(left)">
                                      <p:cBhvr>
                                        <p:cTn id="81" dur="500"/>
                                        <p:tgtEl>
                                          <p:spTgt spid="314401">
                                            <p:bg/>
                                          </p:spTgt>
                                        </p:tgtEl>
                                      </p:cBhvr>
                                    </p:animEffect>
                                  </p:childTnLst>
                                  <p:subTnLst>
                                    <p:audio>
                                      <p:cMediaNode>
                                        <p:cTn display="0" masterRel="sameClick">
                                          <p:stCondLst>
                                            <p:cond evt="begin" delay="0">
                                              <p:tn val="79"/>
                                            </p:cond>
                                          </p:stCondLst>
                                          <p:endCondLst>
                                            <p:cond evt="onStopAudio" delay="0">
                                              <p:tgtEl>
                                                <p:sldTgt/>
                                              </p:tgtEl>
                                            </p:cond>
                                          </p:endCondLst>
                                        </p:cTn>
                                        <p:tgtEl>
                                          <p:sndTgt r:embed="rId4" name="Whoosh"/>
                                        </p:tgtEl>
                                      </p:cMediaNode>
                                    </p:audio>
                                  </p:subTnLst>
                                </p:cTn>
                              </p:par>
                              <p:par>
                                <p:cTn id="82" presetID="22" presetClass="entr" presetSubtype="8" fill="hold" grpId="0" nodeType="withEffect">
                                  <p:stCondLst>
                                    <p:cond delay="0"/>
                                  </p:stCondLst>
                                  <p:childTnLst>
                                    <p:set>
                                      <p:cBhvr>
                                        <p:cTn id="83" dur="1" fill="hold">
                                          <p:stCondLst>
                                            <p:cond delay="0"/>
                                          </p:stCondLst>
                                        </p:cTn>
                                        <p:tgtEl>
                                          <p:spTgt spid="314401">
                                            <p:txEl>
                                              <p:pRg st="0" end="0"/>
                                            </p:txEl>
                                          </p:spTgt>
                                        </p:tgtEl>
                                        <p:attrNameLst>
                                          <p:attrName>style.visibility</p:attrName>
                                        </p:attrNameLst>
                                      </p:cBhvr>
                                      <p:to>
                                        <p:strVal val="visible"/>
                                      </p:to>
                                    </p:set>
                                    <p:animEffect transition="in" filter="wipe(left)">
                                      <p:cBhvr>
                                        <p:cTn id="84" dur="500"/>
                                        <p:tgtEl>
                                          <p:spTgt spid="314401">
                                            <p:txEl>
                                              <p:pRg st="0" end="0"/>
                                            </p:txEl>
                                          </p:spTgt>
                                        </p:tgtEl>
                                      </p:cBhvr>
                                    </p:animEffect>
                                  </p:childTnLst>
                                  <p:subTnLst>
                                    <p:audio>
                                      <p:cMediaNode>
                                        <p:cTn display="0" masterRel="sameClick">
                                          <p:stCondLst>
                                            <p:cond evt="begin" delay="0">
                                              <p:tn val="82"/>
                                            </p:cond>
                                          </p:stCondLst>
                                          <p:endCondLst>
                                            <p:cond evt="onStopAudio" delay="0">
                                              <p:tgtEl>
                                                <p:sldTgt/>
                                              </p:tgtEl>
                                            </p:cond>
                                          </p:endCondLst>
                                        </p:cTn>
                                        <p:tgtEl>
                                          <p:sndTgt r:embed="rId4" name="Whoosh"/>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14401">
                                            <p:txEl>
                                              <p:pRg st="1" end="1"/>
                                            </p:txEl>
                                          </p:spTgt>
                                        </p:tgtEl>
                                        <p:attrNameLst>
                                          <p:attrName>style.visibility</p:attrName>
                                        </p:attrNameLst>
                                      </p:cBhvr>
                                      <p:to>
                                        <p:strVal val="visible"/>
                                      </p:to>
                                    </p:set>
                                    <p:animEffect transition="in" filter="wipe(left)">
                                      <p:cBhvr>
                                        <p:cTn id="89" dur="500"/>
                                        <p:tgtEl>
                                          <p:spTgt spid="314401">
                                            <p:txEl>
                                              <p:pRg st="1" end="1"/>
                                            </p:txEl>
                                          </p:spTgt>
                                        </p:tgtEl>
                                      </p:cBhvr>
                                    </p:animEffect>
                                  </p:childTnLst>
                                  <p:subTnLst>
                                    <p:audio>
                                      <p:cMediaNode>
                                        <p:cTn display="0" masterRel="sameClick">
                                          <p:stCondLst>
                                            <p:cond evt="begin" delay="0">
                                              <p:tn val="87"/>
                                            </p:cond>
                                          </p:stCondLst>
                                          <p:endCondLst>
                                            <p:cond evt="onStopAudio" delay="0">
                                              <p:tgtEl>
                                                <p:sldTgt/>
                                              </p:tgtEl>
                                            </p:cond>
                                          </p:endCondLst>
                                        </p:cTn>
                                        <p:tgtEl>
                                          <p:sndTgt r:embed="rId5"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9" grpId="0" build="p" animBg="1" autoUpdateAnimBg="0"/>
      <p:bldP spid="314394" grpId="0" animBg="1" autoUpdateAnimBg="0"/>
      <p:bldP spid="314398" grpId="0" animBg="1" autoUpdateAnimBg="0"/>
      <p:bldP spid="314399" grpId="0" build="p" animBg="1" autoUpdateAnimBg="0"/>
      <p:bldP spid="314400" grpId="0" build="p" animBg="1" autoUpdateAnimBg="0"/>
      <p:bldP spid="314396" grpId="0" animBg="1" autoUpdateAnimBg="0"/>
      <p:bldP spid="314401" grpId="0" build="p" animBg="1" autoUpdateAnimBg="0"/>
      <p:bldP spid="314397" grpId="0" animBg="1" autoUpdateAnimBg="0"/>
      <p:bldP spid="314395"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7860" name="Picture 4"/>
          <p:cNvPicPr>
            <a:picLocks noChangeAspect="1" noChangeArrowheads="1"/>
          </p:cNvPicPr>
          <p:nvPr/>
        </p:nvPicPr>
        <p:blipFill>
          <a:blip r:embed="rId4">
            <a:extLst>
              <a:ext uri="{28A0092B-C50C-407E-A947-70E740481C1C}">
                <a14:useLocalDpi xmlns:a14="http://schemas.microsoft.com/office/drawing/2010/main" val="0"/>
              </a:ext>
            </a:extLst>
          </a:blip>
          <a:srcRect l="6300" t="2251" r="13162"/>
          <a:stretch>
            <a:fillRect/>
          </a:stretch>
        </p:blipFill>
        <p:spPr bwMode="auto">
          <a:xfrm>
            <a:off x="5583238" y="2497138"/>
            <a:ext cx="3417887" cy="3109912"/>
          </a:xfrm>
          <a:prstGeom prst="rect">
            <a:avLst/>
          </a:prstGeom>
          <a:noFill/>
          <a:ln>
            <a:noFill/>
          </a:ln>
          <a:extLst>
            <a:ext uri="{909E8E84-426E-40DD-AFC4-6F175D3DCCD1}">
              <a14:hiddenFill xmlns:a14="http://schemas.microsoft.com/office/drawing/2010/main">
                <a:blipFill dpi="0" rotWithShape="0">
                  <a:blip/>
                  <a:srcRect l="6300" t="2251" r="13162"/>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377858" name="Rectangle 2"/>
          <p:cNvSpPr>
            <a:spLocks noGrp="1" noChangeArrowheads="1"/>
          </p:cNvSpPr>
          <p:nvPr>
            <p:ph type="title"/>
          </p:nvPr>
        </p:nvSpPr>
        <p:spPr/>
        <p:txBody>
          <a:bodyPr/>
          <a:lstStyle/>
          <a:p>
            <a:r>
              <a:rPr lang="en-US"/>
              <a:t>Protein denaturation</a:t>
            </a:r>
          </a:p>
        </p:txBody>
      </p:sp>
      <p:sp>
        <p:nvSpPr>
          <p:cNvPr id="377859" name="Rectangle 3" descr="Rectangle: Click to edit Master text styles&#10;Second level&#10;Third level&#10;Fourth level&#10;Fifth level"/>
          <p:cNvSpPr>
            <a:spLocks noGrp="1" noChangeArrowheads="1"/>
          </p:cNvSpPr>
          <p:nvPr>
            <p:ph type="body" idx="1"/>
          </p:nvPr>
        </p:nvSpPr>
        <p:spPr>
          <a:xfrm>
            <a:off x="576263" y="1371600"/>
            <a:ext cx="8034337" cy="5283200"/>
          </a:xfrm>
        </p:spPr>
        <p:txBody>
          <a:bodyPr/>
          <a:lstStyle/>
          <a:p>
            <a:r>
              <a:rPr lang="en-US"/>
              <a:t>Unfolding a protein</a:t>
            </a:r>
          </a:p>
          <a:p>
            <a:pPr lvl="1"/>
            <a:r>
              <a:rPr lang="en-US" u="sng">
                <a:solidFill>
                  <a:srgbClr val="CC0000"/>
                </a:solidFill>
              </a:rPr>
              <a:t>conditions that disrupt H bonds, ionic bonds, disulfide bridges</a:t>
            </a:r>
            <a:endParaRPr lang="en-US"/>
          </a:p>
          <a:p>
            <a:pPr lvl="2"/>
            <a:r>
              <a:rPr lang="en-US" u="sng">
                <a:solidFill>
                  <a:srgbClr val="CC0000"/>
                </a:solidFill>
              </a:rPr>
              <a:t>temperature</a:t>
            </a:r>
          </a:p>
          <a:p>
            <a:pPr lvl="2"/>
            <a:r>
              <a:rPr lang="en-US" u="sng">
                <a:solidFill>
                  <a:srgbClr val="CC0000"/>
                </a:solidFill>
              </a:rPr>
              <a:t>pH</a:t>
            </a:r>
          </a:p>
          <a:p>
            <a:pPr lvl="2"/>
            <a:r>
              <a:rPr lang="en-US" u="sng">
                <a:solidFill>
                  <a:srgbClr val="CC0000"/>
                </a:solidFill>
              </a:rPr>
              <a:t>salinity</a:t>
            </a:r>
            <a:endParaRPr lang="en-US"/>
          </a:p>
          <a:p>
            <a:pPr lvl="1"/>
            <a:r>
              <a:rPr lang="en-US" u="sng">
                <a:solidFill>
                  <a:srgbClr val="CC0000"/>
                </a:solidFill>
              </a:rPr>
              <a:t>alter 2° &amp; 3° structure</a:t>
            </a:r>
            <a:endParaRPr lang="en-US"/>
          </a:p>
          <a:p>
            <a:pPr lvl="2"/>
            <a:r>
              <a:rPr lang="en-US"/>
              <a:t>alter 3-D shape</a:t>
            </a:r>
          </a:p>
          <a:p>
            <a:pPr lvl="1"/>
            <a:r>
              <a:rPr lang="en-US" u="sng">
                <a:solidFill>
                  <a:srgbClr val="CC0000"/>
                </a:solidFill>
              </a:rPr>
              <a:t>destroys functionality</a:t>
            </a:r>
            <a:endParaRPr lang="en-US"/>
          </a:p>
          <a:p>
            <a:pPr lvl="2"/>
            <a:r>
              <a:rPr lang="en-GB" sz="2200"/>
              <a:t>some proteins can return to their functional shape after denaturation, many cannot</a:t>
            </a:r>
            <a:endParaRPr lang="en-US" sz="2600"/>
          </a:p>
        </p:txBody>
      </p:sp>
      <p:pic>
        <p:nvPicPr>
          <p:cNvPr id="377861" name="Picture 5" descr="penguin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7800" y="333375"/>
            <a:ext cx="1274763" cy="1295400"/>
          </a:xfrm>
          <a:prstGeom prst="rect">
            <a:avLst/>
          </a:prstGeom>
          <a:noFill/>
          <a:extLst>
            <a:ext uri="{909E8E84-426E-40DD-AFC4-6F175D3DCCD1}">
              <a14:hiddenFill xmlns:a14="http://schemas.microsoft.com/office/drawing/2010/main">
                <a:solidFill>
                  <a:srgbClr val="FFFFFF"/>
                </a:solidFill>
              </a14:hiddenFill>
            </a:ext>
          </a:extLst>
        </p:spPr>
      </p:pic>
      <p:sp>
        <p:nvSpPr>
          <p:cNvPr id="377862" name="AutoShape 6"/>
          <p:cNvSpPr>
            <a:spLocks noChangeArrowheads="1"/>
          </p:cNvSpPr>
          <p:nvPr/>
        </p:nvSpPr>
        <p:spPr bwMode="auto">
          <a:xfrm>
            <a:off x="5300663" y="419100"/>
            <a:ext cx="2433637" cy="1370013"/>
          </a:xfrm>
          <a:prstGeom prst="wedgeEllipseCallout">
            <a:avLst>
              <a:gd name="adj1" fmla="val 63764"/>
              <a:gd name="adj2" fmla="val -30301"/>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800" b="1" baseline="0">
                <a:solidFill>
                  <a:srgbClr val="0F116A"/>
                </a:solidFill>
                <a:latin typeface="Comic Sans MS" pitchFamily="84" charset="0"/>
              </a:rPr>
              <a:t>In Biology,</a:t>
            </a:r>
            <a:br>
              <a:rPr lang="en-US" sz="1800" b="1" baseline="0">
                <a:solidFill>
                  <a:srgbClr val="0F116A"/>
                </a:solidFill>
                <a:latin typeface="Comic Sans MS" pitchFamily="84" charset="0"/>
              </a:rPr>
            </a:br>
            <a:r>
              <a:rPr lang="en-US" sz="1800" b="1" baseline="0">
                <a:solidFill>
                  <a:srgbClr val="0F116A"/>
                </a:solidFill>
                <a:latin typeface="Comic Sans MS" pitchFamily="84" charset="0"/>
              </a:rPr>
              <a:t>size doesn’t matter,</a:t>
            </a:r>
          </a:p>
          <a:p>
            <a:r>
              <a:rPr lang="en-US" sz="1800" b="1" baseline="0">
                <a:solidFill>
                  <a:srgbClr val="0F116A"/>
                </a:solidFill>
                <a:latin typeface="Comic Sans MS" pitchFamily="84" charset="0"/>
              </a:rPr>
              <a:t>SHAPE matters</a:t>
            </a:r>
            <a:r>
              <a:rPr lang="en-US" sz="1800" b="1" i="1" baseline="0">
                <a:solidFill>
                  <a:srgbClr val="0F116A"/>
                </a:solidFill>
                <a:latin typeface="Comic Sans MS" pitchFamily="84" charset="0"/>
              </a:rPr>
              <a:t>!</a:t>
            </a:r>
            <a:r>
              <a:rPr lang="en-US" sz="1800" b="1" baseline="0">
                <a:solidFill>
                  <a:srgbClr val="0F116A"/>
                </a:solidFill>
                <a:latin typeface="Comic Sans MS" pitchFamily="8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additive="base">
                                        <p:cTn id="7" dur="500" fill="hold"/>
                                        <p:tgtEl>
                                          <p:spTgt spid="377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78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7859">
                                            <p:txEl>
                                              <p:pRg st="1" end="1"/>
                                            </p:txEl>
                                          </p:spTgt>
                                        </p:tgtEl>
                                        <p:attrNameLst>
                                          <p:attrName>style.visibility</p:attrName>
                                        </p:attrNameLst>
                                      </p:cBhvr>
                                      <p:to>
                                        <p:strVal val="visible"/>
                                      </p:to>
                                    </p:set>
                                    <p:anim calcmode="lin" valueType="num">
                                      <p:cBhvr additive="base">
                                        <p:cTn id="13" dur="500" fill="hold"/>
                                        <p:tgtEl>
                                          <p:spTgt spid="377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78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7859">
                                            <p:txEl>
                                              <p:pRg st="2" end="2"/>
                                            </p:txEl>
                                          </p:spTgt>
                                        </p:tgtEl>
                                        <p:attrNameLst>
                                          <p:attrName>style.visibility</p:attrName>
                                        </p:attrNameLst>
                                      </p:cBhvr>
                                      <p:to>
                                        <p:strVal val="visible"/>
                                      </p:to>
                                    </p:set>
                                    <p:anim calcmode="lin" valueType="num">
                                      <p:cBhvr additive="base">
                                        <p:cTn id="19" dur="500" fill="hold"/>
                                        <p:tgtEl>
                                          <p:spTgt spid="377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78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7859">
                                            <p:txEl>
                                              <p:pRg st="3" end="3"/>
                                            </p:txEl>
                                          </p:spTgt>
                                        </p:tgtEl>
                                        <p:attrNameLst>
                                          <p:attrName>style.visibility</p:attrName>
                                        </p:attrNameLst>
                                      </p:cBhvr>
                                      <p:to>
                                        <p:strVal val="visible"/>
                                      </p:to>
                                    </p:set>
                                    <p:anim calcmode="lin" valueType="num">
                                      <p:cBhvr additive="base">
                                        <p:cTn id="25" dur="500" fill="hold"/>
                                        <p:tgtEl>
                                          <p:spTgt spid="3778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78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7859">
                                            <p:txEl>
                                              <p:pRg st="4" end="4"/>
                                            </p:txEl>
                                          </p:spTgt>
                                        </p:tgtEl>
                                        <p:attrNameLst>
                                          <p:attrName>style.visibility</p:attrName>
                                        </p:attrNameLst>
                                      </p:cBhvr>
                                      <p:to>
                                        <p:strVal val="visible"/>
                                      </p:to>
                                    </p:set>
                                    <p:anim calcmode="lin" valueType="num">
                                      <p:cBhvr additive="base">
                                        <p:cTn id="31" dur="500" fill="hold"/>
                                        <p:tgtEl>
                                          <p:spTgt spid="3778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78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7859">
                                            <p:txEl>
                                              <p:pRg st="5" end="5"/>
                                            </p:txEl>
                                          </p:spTgt>
                                        </p:tgtEl>
                                        <p:attrNameLst>
                                          <p:attrName>style.visibility</p:attrName>
                                        </p:attrNameLst>
                                      </p:cBhvr>
                                      <p:to>
                                        <p:strVal val="visible"/>
                                      </p:to>
                                    </p:set>
                                    <p:anim calcmode="lin" valueType="num">
                                      <p:cBhvr additive="base">
                                        <p:cTn id="37" dur="500" fill="hold"/>
                                        <p:tgtEl>
                                          <p:spTgt spid="3778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78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7859">
                                            <p:txEl>
                                              <p:pRg st="6" end="6"/>
                                            </p:txEl>
                                          </p:spTgt>
                                        </p:tgtEl>
                                        <p:attrNameLst>
                                          <p:attrName>style.visibility</p:attrName>
                                        </p:attrNameLst>
                                      </p:cBhvr>
                                      <p:to>
                                        <p:strVal val="visible"/>
                                      </p:to>
                                    </p:set>
                                    <p:anim calcmode="lin" valueType="num">
                                      <p:cBhvr additive="base">
                                        <p:cTn id="43" dur="500" fill="hold"/>
                                        <p:tgtEl>
                                          <p:spTgt spid="3778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785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7859">
                                            <p:txEl>
                                              <p:pRg st="7" end="7"/>
                                            </p:txEl>
                                          </p:spTgt>
                                        </p:tgtEl>
                                        <p:attrNameLst>
                                          <p:attrName>style.visibility</p:attrName>
                                        </p:attrNameLst>
                                      </p:cBhvr>
                                      <p:to>
                                        <p:strVal val="visible"/>
                                      </p:to>
                                    </p:set>
                                    <p:anim calcmode="lin" valueType="num">
                                      <p:cBhvr additive="base">
                                        <p:cTn id="49" dur="500" fill="hold"/>
                                        <p:tgtEl>
                                          <p:spTgt spid="37785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785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7859">
                                            <p:txEl>
                                              <p:pRg st="8" end="8"/>
                                            </p:txEl>
                                          </p:spTgt>
                                        </p:tgtEl>
                                        <p:attrNameLst>
                                          <p:attrName>style.visibility</p:attrName>
                                        </p:attrNameLst>
                                      </p:cBhvr>
                                      <p:to>
                                        <p:strVal val="visible"/>
                                      </p:to>
                                    </p:set>
                                    <p:anim calcmode="lin" valueType="num">
                                      <p:cBhvr additive="base">
                                        <p:cTn id="55" dur="500" fill="hold"/>
                                        <p:tgtEl>
                                          <p:spTgt spid="37785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785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2" fill="hold" nodeType="clickEffect">
                                  <p:stCondLst>
                                    <p:cond delay="0"/>
                                  </p:stCondLst>
                                  <p:childTnLst>
                                    <p:set>
                                      <p:cBhvr>
                                        <p:cTn id="60" dur="1" fill="hold">
                                          <p:stCondLst>
                                            <p:cond delay="0"/>
                                          </p:stCondLst>
                                        </p:cTn>
                                        <p:tgtEl>
                                          <p:spTgt spid="377861"/>
                                        </p:tgtEl>
                                        <p:attrNameLst>
                                          <p:attrName>style.visibility</p:attrName>
                                        </p:attrNameLst>
                                      </p:cBhvr>
                                      <p:to>
                                        <p:strVal val="visible"/>
                                      </p:to>
                                    </p:set>
                                    <p:animEffect transition="in" filter="wipe(right)">
                                      <p:cBhvr>
                                        <p:cTn id="61" dur="500"/>
                                        <p:tgtEl>
                                          <p:spTgt spid="377861"/>
                                        </p:tgtEl>
                                      </p:cBhvr>
                                    </p:animEffect>
                                  </p:childTnLst>
                                </p:cTn>
                              </p:par>
                            </p:childTnLst>
                          </p:cTn>
                        </p:par>
                        <p:par>
                          <p:cTn id="62" fill="hold" nodeType="afterGroup">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377862"/>
                                        </p:tgtEl>
                                        <p:attrNameLst>
                                          <p:attrName>style.visibility</p:attrName>
                                        </p:attrNameLst>
                                      </p:cBhvr>
                                      <p:to>
                                        <p:strVal val="visible"/>
                                      </p:to>
                                    </p:set>
                                    <p:animEffect transition="in" filter="wipe(right)">
                                      <p:cBhvr>
                                        <p:cTn id="65" dur="500"/>
                                        <p:tgtEl>
                                          <p:spTgt spid="377862"/>
                                        </p:tgtEl>
                                      </p:cBhvr>
                                    </p:animEffect>
                                  </p:childTnLst>
                                  <p:subTnLst>
                                    <p:audio>
                                      <p:cMediaNode>
                                        <p:cTn display="0" masterRel="sameClick">
                                          <p:stCondLst>
                                            <p:cond evt="begin" delay="0">
                                              <p:tn val="63"/>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autoUpdateAnimBg="0"/>
      <p:bldP spid="377862"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9"/>
          <p:cNvSpPr>
            <a:spLocks noGrp="1" noChangeArrowheads="1"/>
          </p:cNvSpPr>
          <p:nvPr>
            <p:ph type="dt" sz="quarter" idx="2"/>
          </p:nvPr>
        </p:nvSpPr>
        <p:spPr/>
        <p:txBody>
          <a:bodyPr/>
          <a:lstStyle/>
          <a:p>
            <a:r>
              <a:rPr lang="en-US"/>
              <a:t>2008-2009</a:t>
            </a:r>
            <a:endParaRPr lang="en-US" b="0"/>
          </a:p>
        </p:txBody>
      </p:sp>
      <p:sp>
        <p:nvSpPr>
          <p:cNvPr id="322562" name="Rectangle 2" descr="Rectangle: Click to edit Master text styles&#10;Second level&#10;Third level&#10;Fourth level&#10;Fifth level"/>
          <p:cNvSpPr>
            <a:spLocks noGrp="1" noChangeArrowheads="1"/>
          </p:cNvSpPr>
          <p:nvPr>
            <p:ph type="subTitle" idx="1"/>
          </p:nvPr>
        </p:nvSpPr>
        <p:spPr>
          <a:xfrm>
            <a:off x="1219200" y="990600"/>
            <a:ext cx="6400800" cy="1752600"/>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defTabSz="457200">
              <a:lnSpc>
                <a:spcPct val="95000"/>
              </a:lnSpc>
              <a:spcBef>
                <a:spcPts val="9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800"/>
              <a:t>Let’s build some </a:t>
            </a:r>
          </a:p>
          <a:p>
            <a:pPr algn="ctr" defTabSz="457200">
              <a:spcBef>
                <a:spcPts val="1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5600"/>
              <a:t>Proteins!</a:t>
            </a:r>
          </a:p>
        </p:txBody>
      </p:sp>
      <p:pic>
        <p:nvPicPr>
          <p:cNvPr id="3225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693988"/>
            <a:ext cx="5486400" cy="4011612"/>
          </a:xfrm>
          <a:prstGeom prst="rect">
            <a:avLst/>
          </a:prstGeom>
          <a:noFill/>
          <a:effectLst>
            <a:outerShdw dist="35921"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Lst>
        </p:spPr>
      </p:pic>
      <p:sp>
        <p:nvSpPr>
          <p:cNvPr id="322564" name="Rectangle 4"/>
          <p:cNvSpPr>
            <a:spLocks noChangeArrowheads="1"/>
          </p:cNvSpPr>
          <p:nvPr/>
        </p:nvSpPr>
        <p:spPr bwMode="auto">
          <a:xfrm>
            <a:off x="3679825" y="301625"/>
            <a:ext cx="1436688" cy="7937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600" b="1" i="1" baseline="0">
                <a:solidFill>
                  <a:srgbClr val="CC0000"/>
                </a:solidFill>
                <a:latin typeface="Brushstroke" pitchFamily="84" charset="0"/>
              </a:rPr>
              <a:t>EAT</a:t>
            </a:r>
          </a:p>
        </p:txBody>
      </p:sp>
      <p:sp>
        <p:nvSpPr>
          <p:cNvPr id="322565" name="Rectangle 5"/>
          <p:cNvSpPr>
            <a:spLocks noChangeArrowheads="1"/>
          </p:cNvSpPr>
          <p:nvPr/>
        </p:nvSpPr>
        <p:spPr bwMode="auto">
          <a:xfrm>
            <a:off x="4065588" y="877888"/>
            <a:ext cx="673100" cy="9461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5600" b="1" baseline="0">
                <a:solidFill>
                  <a:srgbClr val="CC0000"/>
                </a:solidFill>
                <a:latin typeface="Brushstroke" pitchFamily="84" charset="0"/>
              </a:rPr>
              <a:t>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22563"/>
                                        </p:tgtEl>
                                        <p:attrNameLst>
                                          <p:attrName>style.visibility</p:attrName>
                                        </p:attrNameLst>
                                      </p:cBhvr>
                                      <p:to>
                                        <p:strVal val="visible"/>
                                      </p:to>
                                    </p:set>
                                    <p:animEffect transition="in" filter="wipe(left)">
                                      <p:cBhvr>
                                        <p:cTn id="7" dur="500"/>
                                        <p:tgtEl>
                                          <p:spTgt spid="322563"/>
                                        </p:tgtEl>
                                      </p:cBhvr>
                                    </p:animEffect>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2565">
                                            <p:txEl>
                                              <p:charRg st="2" end="2"/>
                                            </p:txEl>
                                          </p:spTgt>
                                        </p:tgtEl>
                                        <p:attrNameLst>
                                          <p:attrName>style.visibility</p:attrName>
                                        </p:attrNameLst>
                                      </p:cBhvr>
                                      <p:to>
                                        <p:strVal val="visible"/>
                                      </p:to>
                                    </p:set>
                                    <p:animEffect transition="in" filter="wipe(left)">
                                      <p:cBhvr>
                                        <p:cTn id="12" dur="500"/>
                                        <p:tgtEl>
                                          <p:spTgt spid="322565">
                                            <p:txEl>
                                              <p:char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String"/>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2564">
                                            <p:txEl>
                                              <p:charRg st="4" end="4"/>
                                            </p:txEl>
                                          </p:spTgt>
                                        </p:tgtEl>
                                        <p:attrNameLst>
                                          <p:attrName>style.visibility</p:attrName>
                                        </p:attrNameLst>
                                      </p:cBhvr>
                                      <p:to>
                                        <p:strVal val="visible"/>
                                      </p:to>
                                    </p:set>
                                    <p:animEffect transition="in" filter="wipe(left)">
                                      <p:cBhvr>
                                        <p:cTn id="17" dur="500"/>
                                        <p:tgtEl>
                                          <p:spTgt spid="322564">
                                            <p:txEl>
                                              <p:charRg st="4" end="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build="p" autoUpdateAnimBg="0"/>
      <p:bldP spid="32256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quarter" idx="2"/>
          </p:nvPr>
        </p:nvSpPr>
        <p:spPr/>
        <p:txBody>
          <a:bodyPr/>
          <a:lstStyle/>
          <a:p>
            <a:r>
              <a:rPr lang="en-US"/>
              <a:t>2007-2008</a:t>
            </a:r>
            <a:endParaRPr lang="en-US" b="0"/>
          </a:p>
        </p:txBody>
      </p:sp>
      <p:sp>
        <p:nvSpPr>
          <p:cNvPr id="380930" name="Rectangle 2"/>
          <p:cNvSpPr>
            <a:spLocks noGrp="1" noChangeArrowheads="1"/>
          </p:cNvSpPr>
          <p:nvPr>
            <p:ph type="ctrTitle"/>
          </p:nvPr>
        </p:nvSpPr>
        <p:spPr>
          <a:xfrm>
            <a:off x="800100" y="2566988"/>
            <a:ext cx="7239000" cy="1857375"/>
          </a:xfrm>
        </p:spPr>
        <p:txBody>
          <a:bodyPr anchor="ctr"/>
          <a:lstStyle/>
          <a:p>
            <a:pPr algn="ctr"/>
            <a:r>
              <a:rPr lang="en-US"/>
              <a:t>Ghosts of Lectures Past</a:t>
            </a:r>
            <a:br>
              <a:rPr lang="en-US"/>
            </a:br>
            <a:r>
              <a:rPr lang="en-US">
                <a:solidFill>
                  <a:srgbClr val="0F116A"/>
                </a:solidFill>
              </a:rPr>
              <a:t>(storage)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Chaperonin proteins </a:t>
            </a:r>
          </a:p>
        </p:txBody>
      </p:sp>
      <p:pic>
        <p:nvPicPr>
          <p:cNvPr id="316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8255000" cy="37560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316420" name="Rectangle 4" descr="Rectangle: Click to edit Master text styles&#10;Second level&#10;Third level&#10;Fourth level&#10;Fifth level"/>
          <p:cNvSpPr>
            <a:spLocks noGrp="1" noChangeArrowheads="1"/>
          </p:cNvSpPr>
          <p:nvPr>
            <p:ph type="body" idx="1"/>
          </p:nvPr>
        </p:nvSpPr>
        <p:spPr>
          <a:xfrm>
            <a:off x="838200" y="1371600"/>
            <a:ext cx="7773988" cy="1701800"/>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defTabSz="457200">
              <a:lnSpc>
                <a:spcPct val="9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a:t>Guide protein folding</a:t>
            </a:r>
          </a:p>
          <a:p>
            <a:pPr marL="741363" lvl="1" indent="-284163" defTabSz="45720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provide shelter for folding polypeptides</a:t>
            </a:r>
          </a:p>
          <a:p>
            <a:pPr marL="741363" lvl="1" indent="-284163" defTabSz="45720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keep the new protein segregated from cytoplasmic influences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Protein models</a:t>
            </a:r>
          </a:p>
        </p:txBody>
      </p:sp>
      <p:sp>
        <p:nvSpPr>
          <p:cNvPr id="318467" name="Rectangle 3" descr="Rectangle: Click to edit Master text styles&#10;Second level&#10;Third level&#10;Fourth level&#10;Fifth level"/>
          <p:cNvSpPr>
            <a:spLocks noGrp="1" noChangeArrowheads="1"/>
          </p:cNvSpPr>
          <p:nvPr>
            <p:ph type="body" idx="1"/>
          </p:nvPr>
        </p:nvSpPr>
        <p:spPr>
          <a:xfrm>
            <a:off x="838200" y="1371600"/>
            <a:ext cx="7773988" cy="44211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defTabSz="457200">
              <a:lnSpc>
                <a:spcPct val="95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Protein structure visualized by</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X-ray crystallography </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extrapolating from amino acid sequence</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computer modelling </a:t>
            </a:r>
          </a:p>
          <a:p>
            <a:pPr marL="741363" lvl="1" indent="-284163" defTabSz="457200">
              <a:buFont typeface="Wingdings" pitchFamily="84"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p>
        </p:txBody>
      </p:sp>
      <p:sp>
        <p:nvSpPr>
          <p:cNvPr id="318469" name="AutoShape 5"/>
          <p:cNvSpPr>
            <a:spLocks noChangeArrowheads="1"/>
          </p:cNvSpPr>
          <p:nvPr/>
        </p:nvSpPr>
        <p:spPr bwMode="auto">
          <a:xfrm>
            <a:off x="3886200" y="5948363"/>
            <a:ext cx="1212850" cy="355600"/>
          </a:xfrm>
          <a:prstGeom prst="roundRect">
            <a:avLst>
              <a:gd name="adj" fmla="val 43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baseline="0">
                <a:solidFill>
                  <a:srgbClr val="000000"/>
                </a:solidFill>
              </a:rPr>
              <a:t>lysozyme</a:t>
            </a:r>
          </a:p>
        </p:txBody>
      </p:sp>
      <p:pic>
        <p:nvPicPr>
          <p:cNvPr id="3184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75075"/>
            <a:ext cx="5867400" cy="2168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805363"/>
            <a:ext cx="2057400" cy="20526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279558" name="Picture 6" descr="hormones"/>
          <p:cNvPicPr>
            <a:picLocks noChangeAspect="1" noChangeArrowheads="1"/>
          </p:cNvPicPr>
          <p:nvPr/>
        </p:nvPicPr>
        <p:blipFill>
          <a:blip r:embed="rId9">
            <a:extLst>
              <a:ext uri="{28A0092B-C50C-407E-A947-70E740481C1C}">
                <a14:useLocalDpi xmlns:a14="http://schemas.microsoft.com/office/drawing/2010/main" val="0"/>
              </a:ext>
            </a:extLst>
          </a:blip>
          <a:srcRect r="3683" b="2829"/>
          <a:stretch>
            <a:fillRect/>
          </a:stretch>
        </p:blipFill>
        <p:spPr bwMode="auto">
          <a:xfrm>
            <a:off x="6899275" y="3792538"/>
            <a:ext cx="2198688" cy="2887662"/>
          </a:xfrm>
          <a:prstGeom prst="rect">
            <a:avLst/>
          </a:prstGeom>
          <a:noFill/>
          <a:extLst>
            <a:ext uri="{909E8E84-426E-40DD-AFC4-6F175D3DCCD1}">
              <a14:hiddenFill xmlns:a14="http://schemas.microsoft.com/office/drawing/2010/main">
                <a:solidFill>
                  <a:srgbClr val="FFFFFF"/>
                </a:solidFill>
              </a14:hiddenFill>
            </a:ext>
          </a:extLst>
        </p:spPr>
      </p:pic>
      <p:pic>
        <p:nvPicPr>
          <p:cNvPr id="279557" name="Picture 5"/>
          <p:cNvPicPr>
            <a:picLocks noChangeAspect="1" noChangeArrowheads="1"/>
          </p:cNvPicPr>
          <p:nvPr/>
        </p:nvPicPr>
        <p:blipFill>
          <a:blip r:embed="rId10">
            <a:extLst>
              <a:ext uri="{28A0092B-C50C-407E-A947-70E740481C1C}">
                <a14:useLocalDpi xmlns:a14="http://schemas.microsoft.com/office/drawing/2010/main" val="0"/>
              </a:ext>
            </a:extLst>
          </a:blip>
          <a:srcRect l="36000" b="13458"/>
          <a:stretch>
            <a:fillRect/>
          </a:stretch>
        </p:blipFill>
        <p:spPr bwMode="auto">
          <a:xfrm>
            <a:off x="4076700" y="4665663"/>
            <a:ext cx="2427288" cy="2192337"/>
          </a:xfrm>
          <a:prstGeom prst="rect">
            <a:avLst/>
          </a:prstGeom>
          <a:noFill/>
          <a:ln>
            <a:noFill/>
          </a:ln>
          <a:extLst>
            <a:ext uri="{909E8E84-426E-40DD-AFC4-6F175D3DCCD1}">
              <a14:hiddenFill xmlns:a14="http://schemas.microsoft.com/office/drawing/2010/main">
                <a:blipFill dpi="0" rotWithShape="0">
                  <a:blip/>
                  <a:srcRect l="36000" b="13458"/>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6" name="Picture 4"/>
          <p:cNvPicPr>
            <a:picLocks noChangeAspect="1" noChangeArrowheads="1"/>
          </p:cNvPicPr>
          <p:nvPr/>
        </p:nvPicPr>
        <p:blipFill>
          <a:blip r:embed="rId11">
            <a:extLst>
              <a:ext uri="{28A0092B-C50C-407E-A947-70E740481C1C}">
                <a14:useLocalDpi xmlns:a14="http://schemas.microsoft.com/office/drawing/2010/main" val="0"/>
              </a:ext>
            </a:extLst>
          </a:blip>
          <a:srcRect l="4950" t="2550" r="6075" b="3300"/>
          <a:stretch>
            <a:fillRect/>
          </a:stretch>
        </p:blipFill>
        <p:spPr bwMode="auto">
          <a:xfrm>
            <a:off x="5715000" y="381000"/>
            <a:ext cx="3429000" cy="2719388"/>
          </a:xfrm>
          <a:prstGeom prst="rect">
            <a:avLst/>
          </a:prstGeom>
          <a:noFill/>
          <a:extLst>
            <a:ext uri="{909E8E84-426E-40DD-AFC4-6F175D3DCCD1}">
              <a14:hiddenFill xmlns:a14="http://schemas.microsoft.com/office/drawing/2010/main">
                <a:blipFill dpi="0" rotWithShape="0">
                  <a:blip/>
                  <a:srcRect l="4950" t="2550" r="6075" b="3300"/>
                  <a:stretch>
                    <a:fillRect/>
                  </a:stretch>
                </a:blipFill>
              </a14:hiddenFill>
            </a:ext>
          </a:extLst>
        </p:spPr>
      </p:pic>
      <p:sp>
        <p:nvSpPr>
          <p:cNvPr id="279554" name="Rectangle 2"/>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Proteins</a:t>
            </a:r>
          </a:p>
        </p:txBody>
      </p:sp>
      <p:sp>
        <p:nvSpPr>
          <p:cNvPr id="279555" name="Rectangle 3" descr="Rectangle: Click to edit Master text styles&#10;Second level&#10;Third level&#10;Fourth level&#10;Fifth level"/>
          <p:cNvSpPr>
            <a:spLocks noGrp="1" noChangeArrowheads="1"/>
          </p:cNvSpPr>
          <p:nvPr>
            <p:ph type="body" idx="1"/>
          </p:nvPr>
        </p:nvSpPr>
        <p:spPr>
          <a:xfrm>
            <a:off x="685800" y="1371600"/>
            <a:ext cx="7773988" cy="44211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defTabSz="457200">
              <a:lnSpc>
                <a:spcPct val="9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Structure</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CC0000"/>
                </a:solidFill>
              </a:rPr>
              <a:t>monomer </a:t>
            </a:r>
            <a:r>
              <a:rPr lang="en-GB"/>
              <a:t>=</a:t>
            </a:r>
            <a:r>
              <a:rPr lang="en-GB">
                <a:solidFill>
                  <a:srgbClr val="CC0000"/>
                </a:solidFill>
              </a:rPr>
              <a:t> </a:t>
            </a:r>
            <a:r>
              <a:rPr lang="en-GB" u="sng">
                <a:solidFill>
                  <a:srgbClr val="CC0000"/>
                </a:solidFill>
              </a:rPr>
              <a:t>amino acids</a:t>
            </a:r>
            <a:endParaRPr lang="en-GB"/>
          </a:p>
          <a:p>
            <a:pPr marL="1084263"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20 different amino acids </a:t>
            </a:r>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CC0000"/>
                </a:solidFill>
              </a:rPr>
              <a:t>polymer </a:t>
            </a:r>
            <a:r>
              <a:rPr lang="en-GB"/>
              <a:t>=</a:t>
            </a:r>
            <a:r>
              <a:rPr lang="en-GB">
                <a:solidFill>
                  <a:srgbClr val="CC0000"/>
                </a:solidFill>
              </a:rPr>
              <a:t> </a:t>
            </a:r>
            <a:r>
              <a:rPr lang="en-GB" u="sng">
                <a:solidFill>
                  <a:srgbClr val="CC0000"/>
                </a:solidFill>
              </a:rPr>
              <a:t>polypeptide</a:t>
            </a:r>
            <a:endParaRPr lang="en-GB"/>
          </a:p>
          <a:p>
            <a:pPr marL="1084263"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protein can be one or more polypeptide chains folded &amp; bonded together</a:t>
            </a:r>
          </a:p>
          <a:p>
            <a:pPr marL="1084263"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large &amp; complex molecules</a:t>
            </a:r>
          </a:p>
          <a:p>
            <a:pPr marL="1084263"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complex 3-D shape</a:t>
            </a:r>
          </a:p>
          <a:p>
            <a:pPr marL="741363" lvl="1" indent="-284163" defTabSz="457200">
              <a:buFont typeface="Wingdings" pitchFamily="84"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p>
        </p:txBody>
      </p:sp>
      <p:sp>
        <p:nvSpPr>
          <p:cNvPr id="279560" name="Rectangle 8"/>
          <p:cNvSpPr>
            <a:spLocks noChangeArrowheads="1"/>
          </p:cNvSpPr>
          <p:nvPr/>
        </p:nvSpPr>
        <p:spPr bwMode="auto">
          <a:xfrm>
            <a:off x="1822450" y="6256338"/>
            <a:ext cx="1285875" cy="427037"/>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200" b="1" baseline="0">
                <a:solidFill>
                  <a:srgbClr val="CC0000"/>
                </a:solidFill>
              </a:rPr>
              <a:t>Rubisco</a:t>
            </a:r>
            <a:endParaRPr lang="en-US" sz="2200" b="1" baseline="0">
              <a:solidFill>
                <a:srgbClr val="CC0000"/>
              </a:solidFill>
            </a:endParaRPr>
          </a:p>
        </p:txBody>
      </p:sp>
      <p:sp>
        <p:nvSpPr>
          <p:cNvPr id="279561" name="Rectangle 9"/>
          <p:cNvSpPr>
            <a:spLocks noChangeArrowheads="1"/>
          </p:cNvSpPr>
          <p:nvPr/>
        </p:nvSpPr>
        <p:spPr bwMode="auto">
          <a:xfrm>
            <a:off x="2560638" y="5367338"/>
            <a:ext cx="1766887" cy="427037"/>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200" b="1" baseline="0">
                <a:solidFill>
                  <a:srgbClr val="CC0000"/>
                </a:solidFill>
              </a:rPr>
              <a:t>hemoglobin</a:t>
            </a:r>
            <a:endParaRPr lang="en-US" sz="2200" b="1" baseline="0">
              <a:solidFill>
                <a:srgbClr val="CC0000"/>
              </a:solidFill>
            </a:endParaRPr>
          </a:p>
        </p:txBody>
      </p:sp>
      <p:sp>
        <p:nvSpPr>
          <p:cNvPr id="279562" name="Rectangle 10"/>
          <p:cNvSpPr>
            <a:spLocks noChangeArrowheads="1"/>
          </p:cNvSpPr>
          <p:nvPr/>
        </p:nvSpPr>
        <p:spPr bwMode="auto">
          <a:xfrm>
            <a:off x="6361113" y="6229350"/>
            <a:ext cx="1535112" cy="6286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80000"/>
              </a:lnSpc>
            </a:pPr>
            <a:r>
              <a:rPr lang="en-GB" sz="2200" b="1" baseline="0">
                <a:solidFill>
                  <a:srgbClr val="CC0000"/>
                </a:solidFill>
              </a:rPr>
              <a:t>growth</a:t>
            </a:r>
            <a:br>
              <a:rPr lang="en-GB" sz="2200" b="1" baseline="0">
                <a:solidFill>
                  <a:srgbClr val="CC0000"/>
                </a:solidFill>
              </a:rPr>
            </a:br>
            <a:r>
              <a:rPr lang="en-GB" sz="2200" b="1" baseline="0">
                <a:solidFill>
                  <a:srgbClr val="CC0000"/>
                </a:solidFill>
              </a:rPr>
              <a:t>hormones</a:t>
            </a:r>
            <a:endParaRPr lang="en-US" sz="2200" b="1" baseline="0">
              <a:solidFill>
                <a:srgbClr val="CC0000"/>
              </a:solidFill>
            </a:endParaRPr>
          </a:p>
        </p:txBody>
      </p:sp>
      <p:grpSp>
        <p:nvGrpSpPr>
          <p:cNvPr id="279563" name="Group 11"/>
          <p:cNvGrpSpPr>
            <a:grpSpLocks/>
          </p:cNvGrpSpPr>
          <p:nvPr/>
        </p:nvGrpSpPr>
        <p:grpSpPr bwMode="auto">
          <a:xfrm>
            <a:off x="7113588" y="887413"/>
            <a:ext cx="612775" cy="1016000"/>
            <a:chOff x="1450" y="2219"/>
            <a:chExt cx="386" cy="640"/>
          </a:xfrm>
        </p:grpSpPr>
        <p:grpSp>
          <p:nvGrpSpPr>
            <p:cNvPr id="279564" name="Group 12"/>
            <p:cNvGrpSpPr>
              <a:grpSpLocks/>
            </p:cNvGrpSpPr>
            <p:nvPr/>
          </p:nvGrpSpPr>
          <p:grpSpPr bwMode="auto">
            <a:xfrm>
              <a:off x="1457" y="2219"/>
              <a:ext cx="379" cy="640"/>
              <a:chOff x="1457" y="3391"/>
              <a:chExt cx="379" cy="640"/>
            </a:xfrm>
          </p:grpSpPr>
          <p:sp>
            <p:nvSpPr>
              <p:cNvPr id="279565" name="AutoShape 13"/>
              <p:cNvSpPr>
                <a:spLocks noChangeArrowheads="1"/>
              </p:cNvSpPr>
              <p:nvPr/>
            </p:nvSpPr>
            <p:spPr bwMode="auto">
              <a:xfrm>
                <a:off x="1457" y="3391"/>
                <a:ext cx="378" cy="413"/>
              </a:xfrm>
              <a:prstGeom prst="triangle">
                <a:avLst>
                  <a:gd name="adj" fmla="val 50000"/>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566" name="Oval 14"/>
              <p:cNvSpPr>
                <a:spLocks noChangeArrowheads="1"/>
              </p:cNvSpPr>
              <p:nvPr/>
            </p:nvSpPr>
            <p:spPr bwMode="auto">
              <a:xfrm>
                <a:off x="1458" y="3653"/>
                <a:ext cx="378" cy="378"/>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9567" name="Rectangle 15"/>
            <p:cNvSpPr>
              <a:spLocks noChangeArrowheads="1"/>
            </p:cNvSpPr>
            <p:nvPr/>
          </p:nvSpPr>
          <p:spPr bwMode="auto">
            <a:xfrm>
              <a:off x="1450" y="2556"/>
              <a:ext cx="385"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b="1" baseline="0">
                  <a:solidFill>
                    <a:srgbClr val="000000"/>
                  </a:solidFill>
                  <a:ea typeface="Geneva" pitchFamily="84" charset="-128"/>
                </a:rPr>
                <a:t>H</a:t>
              </a:r>
              <a:r>
                <a:rPr lang="en-US" sz="1800" b="1">
                  <a:solidFill>
                    <a:srgbClr val="000000"/>
                  </a:solidFill>
                  <a:ea typeface="Geneva" pitchFamily="84" charset="-128"/>
                </a:rPr>
                <a:t>2</a:t>
              </a:r>
              <a:r>
                <a:rPr lang="en-US" sz="1800" b="1" baseline="0">
                  <a:solidFill>
                    <a:srgbClr val="000000"/>
                  </a:solidFill>
                  <a:ea typeface="Geneva" pitchFamily="84" charset="-128"/>
                </a:rPr>
                <a:t>O</a:t>
              </a:r>
              <a:endParaRPr lang="en-US" sz="1800" b="1">
                <a:solidFill>
                  <a:srgbClr val="000000"/>
                </a:solidFill>
                <a:ea typeface="Geneva" pitchFamily="84" charset="-128"/>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 calcmode="lin" valueType="num">
                                      <p:cBhvr additive="base">
                                        <p:cTn id="7" dur="500" fill="hold"/>
                                        <p:tgtEl>
                                          <p:spTgt spid="279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95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9555">
                                            <p:txEl>
                                              <p:pRg st="1" end="1"/>
                                            </p:txEl>
                                          </p:spTgt>
                                        </p:tgtEl>
                                        <p:attrNameLst>
                                          <p:attrName>style.visibility</p:attrName>
                                        </p:attrNameLst>
                                      </p:cBhvr>
                                      <p:to>
                                        <p:strVal val="visible"/>
                                      </p:to>
                                    </p:set>
                                    <p:anim calcmode="lin" valueType="num">
                                      <p:cBhvr additive="base">
                                        <p:cTn id="13" dur="500" fill="hold"/>
                                        <p:tgtEl>
                                          <p:spTgt spid="279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95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79556"/>
                                        </p:tgtEl>
                                        <p:attrNameLst>
                                          <p:attrName>style.visibility</p:attrName>
                                        </p:attrNameLst>
                                      </p:cBhvr>
                                      <p:to>
                                        <p:strVal val="visible"/>
                                      </p:to>
                                    </p:set>
                                    <p:animEffect transition="in" filter="wipe(left)">
                                      <p:cBhvr>
                                        <p:cTn id="19" dur="500"/>
                                        <p:tgtEl>
                                          <p:spTgt spid="279556"/>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279563"/>
                                        </p:tgtEl>
                                        <p:attrNameLst>
                                          <p:attrName>style.visibility</p:attrName>
                                        </p:attrNameLst>
                                      </p:cBhvr>
                                      <p:to>
                                        <p:strVal val="visible"/>
                                      </p:to>
                                    </p:set>
                                    <p:animEffect transition="in" filter="wipe(up)">
                                      <p:cBhvr>
                                        <p:cTn id="24" dur="500"/>
                                        <p:tgtEl>
                                          <p:spTgt spid="279563"/>
                                        </p:tgtEl>
                                      </p:cBhvr>
                                    </p:animEffect>
                                  </p:childTnLst>
                                  <p:subTnLst>
                                    <p:audio>
                                      <p:cMediaNode>
                                        <p:cTn display="0" masterRel="sameClick">
                                          <p:stCondLst>
                                            <p:cond evt="begin" delay="0">
                                              <p:tn val="22"/>
                                            </p:cond>
                                          </p:stCondLst>
                                          <p:endCondLst>
                                            <p:cond evt="onStopAudio" delay="0">
                                              <p:tgtEl>
                                                <p:sldTgt/>
                                              </p:tgtEl>
                                            </p:cond>
                                          </p:endCondLst>
                                        </p:cTn>
                                        <p:tgtEl>
                                          <p:sndTgt r:embed="rId5" name="Bubbles"/>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79555">
                                            <p:txEl>
                                              <p:pRg st="2" end="2"/>
                                            </p:txEl>
                                          </p:spTgt>
                                        </p:tgtEl>
                                        <p:attrNameLst>
                                          <p:attrName>style.visibility</p:attrName>
                                        </p:attrNameLst>
                                      </p:cBhvr>
                                      <p:to>
                                        <p:strVal val="visible"/>
                                      </p:to>
                                    </p:set>
                                    <p:anim calcmode="lin" valueType="num">
                                      <p:cBhvr additive="base">
                                        <p:cTn id="29" dur="500" fill="hold"/>
                                        <p:tgtEl>
                                          <p:spTgt spid="279555">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795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79555">
                                            <p:txEl>
                                              <p:pRg st="3" end="3"/>
                                            </p:txEl>
                                          </p:spTgt>
                                        </p:tgtEl>
                                        <p:attrNameLst>
                                          <p:attrName>style.visibility</p:attrName>
                                        </p:attrNameLst>
                                      </p:cBhvr>
                                      <p:to>
                                        <p:strVal val="visible"/>
                                      </p:to>
                                    </p:set>
                                    <p:anim calcmode="lin" valueType="num">
                                      <p:cBhvr additive="base">
                                        <p:cTn id="35" dur="500" fill="hold"/>
                                        <p:tgtEl>
                                          <p:spTgt spid="279555">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795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79555">
                                            <p:txEl>
                                              <p:pRg st="4" end="4"/>
                                            </p:txEl>
                                          </p:spTgt>
                                        </p:tgtEl>
                                        <p:attrNameLst>
                                          <p:attrName>style.visibility</p:attrName>
                                        </p:attrNameLst>
                                      </p:cBhvr>
                                      <p:to>
                                        <p:strVal val="visible"/>
                                      </p:to>
                                    </p:set>
                                    <p:anim calcmode="lin" valueType="num">
                                      <p:cBhvr additive="base">
                                        <p:cTn id="41" dur="500" fill="hold"/>
                                        <p:tgtEl>
                                          <p:spTgt spid="279555">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795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9562">
                                            <p:txEl>
                                              <p:pRg st="0" end="0"/>
                                            </p:txEl>
                                          </p:spTgt>
                                        </p:tgtEl>
                                        <p:attrNameLst>
                                          <p:attrName>style.visibility</p:attrName>
                                        </p:attrNameLst>
                                      </p:cBhvr>
                                      <p:to>
                                        <p:strVal val="visible"/>
                                      </p:to>
                                    </p:set>
                                    <p:animEffect transition="in" filter="wipe(left)">
                                      <p:cBhvr>
                                        <p:cTn id="47" dur="500"/>
                                        <p:tgtEl>
                                          <p:spTgt spid="279562">
                                            <p:txEl>
                                              <p:pRg st="0" end="0"/>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279558"/>
                                        </p:tgtEl>
                                        <p:attrNameLst>
                                          <p:attrName>style.visibility</p:attrName>
                                        </p:attrNameLst>
                                      </p:cBhvr>
                                      <p:to>
                                        <p:strVal val="visible"/>
                                      </p:to>
                                    </p:set>
                                    <p:animEffect transition="in" filter="wipe(left)">
                                      <p:cBhvr>
                                        <p:cTn id="50" dur="500"/>
                                        <p:tgtEl>
                                          <p:spTgt spid="279558"/>
                                        </p:tgtEl>
                                      </p:cBhvr>
                                    </p:animEffect>
                                  </p:childTnLst>
                                  <p:subTnLst>
                                    <p:audio>
                                      <p:cMediaNode>
                                        <p:cTn display="0" masterRel="sameClick">
                                          <p:stCondLst>
                                            <p:cond evt="begin" delay="0">
                                              <p:tn val="48"/>
                                            </p:cond>
                                          </p:stCondLst>
                                          <p:endCondLst>
                                            <p:cond evt="onStopAudio" delay="0">
                                              <p:tgtEl>
                                                <p:sldTgt/>
                                              </p:tgtEl>
                                            </p:cond>
                                          </p:endCondLst>
                                        </p:cTn>
                                        <p:tgtEl>
                                          <p:sndTgt r:embed="rId6" name="Pencil Check"/>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79561">
                                            <p:txEl>
                                              <p:pRg st="0" end="0"/>
                                            </p:txEl>
                                          </p:spTgt>
                                        </p:tgtEl>
                                        <p:attrNameLst>
                                          <p:attrName>style.visibility</p:attrName>
                                        </p:attrNameLst>
                                      </p:cBhvr>
                                      <p:to>
                                        <p:strVal val="visible"/>
                                      </p:to>
                                    </p:set>
                                    <p:animEffect transition="in" filter="wipe(left)">
                                      <p:cBhvr>
                                        <p:cTn id="55" dur="500"/>
                                        <p:tgtEl>
                                          <p:spTgt spid="279561">
                                            <p:txEl>
                                              <p:pRg st="0" end="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279557"/>
                                        </p:tgtEl>
                                        <p:attrNameLst>
                                          <p:attrName>style.visibility</p:attrName>
                                        </p:attrNameLst>
                                      </p:cBhvr>
                                      <p:to>
                                        <p:strVal val="visible"/>
                                      </p:to>
                                    </p:set>
                                    <p:animEffect transition="in" filter="wipe(left)">
                                      <p:cBhvr>
                                        <p:cTn id="58" dur="500"/>
                                        <p:tgtEl>
                                          <p:spTgt spid="279557"/>
                                        </p:tgtEl>
                                      </p:cBhvr>
                                    </p:animEffect>
                                  </p:childTnLst>
                                  <p:subTnLst>
                                    <p:audio>
                                      <p:cMediaNode>
                                        <p:cTn display="0" masterRel="sameClick">
                                          <p:stCondLst>
                                            <p:cond evt="begin" delay="0">
                                              <p:tn val="56"/>
                                            </p:cond>
                                          </p:stCondLst>
                                          <p:endCondLst>
                                            <p:cond evt="onStopAudio" delay="0">
                                              <p:tgtEl>
                                                <p:sldTgt/>
                                              </p:tgtEl>
                                            </p:cond>
                                          </p:endCondLst>
                                        </p:cTn>
                                        <p:tgtEl>
                                          <p:sndTgt r:embed="rId6" name="Pencil Check"/>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79555">
                                            <p:txEl>
                                              <p:pRg st="5" end="5"/>
                                            </p:txEl>
                                          </p:spTgt>
                                        </p:tgtEl>
                                        <p:attrNameLst>
                                          <p:attrName>style.visibility</p:attrName>
                                        </p:attrNameLst>
                                      </p:cBhvr>
                                      <p:to>
                                        <p:strVal val="visible"/>
                                      </p:to>
                                    </p:set>
                                    <p:anim calcmode="lin" valueType="num">
                                      <p:cBhvr additive="base">
                                        <p:cTn id="63" dur="500" fill="hold"/>
                                        <p:tgtEl>
                                          <p:spTgt spid="279555">
                                            <p:txEl>
                                              <p:pRg st="5" end="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7955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3" name="Whoosh"/>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79555">
                                            <p:txEl>
                                              <p:pRg st="6" end="6"/>
                                            </p:txEl>
                                          </p:spTgt>
                                        </p:tgtEl>
                                        <p:attrNameLst>
                                          <p:attrName>style.visibility</p:attrName>
                                        </p:attrNameLst>
                                      </p:cBhvr>
                                      <p:to>
                                        <p:strVal val="visible"/>
                                      </p:to>
                                    </p:set>
                                    <p:anim calcmode="lin" valueType="num">
                                      <p:cBhvr additive="base">
                                        <p:cTn id="69" dur="500" fill="hold"/>
                                        <p:tgtEl>
                                          <p:spTgt spid="279555">
                                            <p:txEl>
                                              <p:pRg st="6" end="6"/>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7955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79560">
                                            <p:txEl>
                                              <p:pRg st="0" end="0"/>
                                            </p:txEl>
                                          </p:spTgt>
                                        </p:tgtEl>
                                        <p:attrNameLst>
                                          <p:attrName>style.visibility</p:attrName>
                                        </p:attrNameLst>
                                      </p:cBhvr>
                                      <p:to>
                                        <p:strVal val="visible"/>
                                      </p:to>
                                    </p:set>
                                    <p:animEffect transition="in" filter="wipe(left)">
                                      <p:cBhvr>
                                        <p:cTn id="75" dur="500"/>
                                        <p:tgtEl>
                                          <p:spTgt spid="279560">
                                            <p:txEl>
                                              <p:pRg st="0" end="0"/>
                                            </p:txEl>
                                          </p:spTgt>
                                        </p:tgtEl>
                                      </p:cBhvr>
                                    </p:animEffect>
                                  </p:childTnLst>
                                </p:cTn>
                              </p:par>
                              <p:par>
                                <p:cTn id="76" presetID="22" presetClass="entr" presetSubtype="8" fill="hold" nodeType="withEffect">
                                  <p:stCondLst>
                                    <p:cond delay="0"/>
                                  </p:stCondLst>
                                  <p:childTnLst>
                                    <p:set>
                                      <p:cBhvr>
                                        <p:cTn id="77" dur="1" fill="hold">
                                          <p:stCondLst>
                                            <p:cond delay="0"/>
                                          </p:stCondLst>
                                        </p:cTn>
                                        <p:tgtEl>
                                          <p:spTgt spid="279559"/>
                                        </p:tgtEl>
                                        <p:attrNameLst>
                                          <p:attrName>style.visibility</p:attrName>
                                        </p:attrNameLst>
                                      </p:cBhvr>
                                      <p:to>
                                        <p:strVal val="visible"/>
                                      </p:to>
                                    </p:set>
                                    <p:animEffect transition="in" filter="wipe(left)">
                                      <p:cBhvr>
                                        <p:cTn id="78" dur="500"/>
                                        <p:tgtEl>
                                          <p:spTgt spid="279559"/>
                                        </p:tgtEl>
                                      </p:cBhvr>
                                    </p:animEffect>
                                  </p:childTnLst>
                                  <p:subTnLst>
                                    <p:audio>
                                      <p:cMediaNode>
                                        <p:cTn display="0" masterRel="sameClick">
                                          <p:stCondLst>
                                            <p:cond evt="begin" delay="0">
                                              <p:tn val="76"/>
                                            </p:cond>
                                          </p:stCondLst>
                                          <p:endCondLst>
                                            <p:cond evt="onStopAudio" delay="0">
                                              <p:tgtEl>
                                                <p:sldTgt/>
                                              </p:tgtEl>
                                            </p:cond>
                                          </p:endCondLst>
                                        </p:cTn>
                                        <p:tgtEl>
                                          <p:sndTgt r:embed="rId7"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autoUpdateAnimBg="0"/>
      <p:bldP spid="279560" grpId="0" build="p" autoUpdateAnimBg="0"/>
      <p:bldP spid="279561" grpId="0" build="p" autoUpdateAnimBg="0"/>
      <p:bldP spid="27956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t>Amino acids</a:t>
            </a:r>
          </a:p>
        </p:txBody>
      </p:sp>
      <p:sp>
        <p:nvSpPr>
          <p:cNvPr id="385027" name="Rectangle 3" descr="Rectangle: Click to edit Master text styles&#10;Second level&#10;Third level&#10;Fourth level&#10;Fifth level"/>
          <p:cNvSpPr>
            <a:spLocks noGrp="1" noChangeArrowheads="1"/>
          </p:cNvSpPr>
          <p:nvPr>
            <p:ph type="body" idx="1"/>
          </p:nvPr>
        </p:nvSpPr>
        <p:spPr>
          <a:xfrm>
            <a:off x="550863" y="1371600"/>
            <a:ext cx="5595937" cy="5362575"/>
          </a:xfrm>
        </p:spPr>
        <p:txBody>
          <a:bodyPr/>
          <a:lstStyle/>
          <a:p>
            <a:r>
              <a:rPr lang="en-US"/>
              <a:t>Structure</a:t>
            </a:r>
          </a:p>
          <a:p>
            <a:pPr lvl="1"/>
            <a:r>
              <a:rPr lang="en-US">
                <a:solidFill>
                  <a:srgbClr val="000000"/>
                </a:solidFill>
              </a:rPr>
              <a:t>central carbon</a:t>
            </a:r>
            <a:endParaRPr lang="en-US"/>
          </a:p>
          <a:p>
            <a:pPr lvl="1"/>
            <a:r>
              <a:rPr lang="en-US">
                <a:solidFill>
                  <a:srgbClr val="1822CD"/>
                </a:solidFill>
              </a:rPr>
              <a:t>amino group</a:t>
            </a:r>
            <a:endParaRPr lang="en-US"/>
          </a:p>
          <a:p>
            <a:pPr lvl="1"/>
            <a:r>
              <a:rPr lang="en-US">
                <a:solidFill>
                  <a:srgbClr val="2F8B20"/>
                </a:solidFill>
              </a:rPr>
              <a:t>carboxyl group (acid)</a:t>
            </a:r>
            <a:endParaRPr lang="en-US"/>
          </a:p>
          <a:p>
            <a:pPr lvl="1"/>
            <a:r>
              <a:rPr lang="en-US">
                <a:solidFill>
                  <a:srgbClr val="CC0000"/>
                </a:solidFill>
              </a:rPr>
              <a:t>R group (side chain)</a:t>
            </a:r>
            <a:endParaRPr lang="en-US"/>
          </a:p>
          <a:p>
            <a:pPr marL="1085850" lvl="2"/>
            <a:r>
              <a:rPr lang="en-US"/>
              <a:t>variable group</a:t>
            </a:r>
          </a:p>
          <a:p>
            <a:pPr marL="1085850" lvl="2"/>
            <a:r>
              <a:rPr lang="en-US"/>
              <a:t>different for each amino acid</a:t>
            </a:r>
          </a:p>
          <a:p>
            <a:pPr marL="1085850" lvl="2"/>
            <a:r>
              <a:rPr lang="en-US"/>
              <a:t>confers unique chemical properties to each amino acid</a:t>
            </a:r>
          </a:p>
          <a:p>
            <a:pPr marL="1428750" lvl="3"/>
            <a:r>
              <a:rPr lang="en-US"/>
              <a:t>like 20 different letters of an alphabet</a:t>
            </a:r>
          </a:p>
          <a:p>
            <a:pPr marL="1428750" lvl="3"/>
            <a:r>
              <a:rPr lang="en-US"/>
              <a:t>can make many words (proteins)</a:t>
            </a:r>
          </a:p>
        </p:txBody>
      </p:sp>
      <p:grpSp>
        <p:nvGrpSpPr>
          <p:cNvPr id="385038" name="Group 14"/>
          <p:cNvGrpSpPr>
            <a:grpSpLocks/>
          </p:cNvGrpSpPr>
          <p:nvPr/>
        </p:nvGrpSpPr>
        <p:grpSpPr bwMode="auto">
          <a:xfrm>
            <a:off x="5138738" y="1516063"/>
            <a:ext cx="1581150" cy="1836737"/>
            <a:chOff x="3264" y="2675"/>
            <a:chExt cx="996" cy="1157"/>
          </a:xfrm>
        </p:grpSpPr>
        <p:sp>
          <p:nvSpPr>
            <p:cNvPr id="385039" name="AutoShape 15"/>
            <p:cNvSpPr>
              <a:spLocks noChangeArrowheads="1"/>
            </p:cNvSpPr>
            <p:nvPr/>
          </p:nvSpPr>
          <p:spPr bwMode="auto">
            <a:xfrm>
              <a:off x="3360" y="3159"/>
              <a:ext cx="900" cy="233"/>
            </a:xfrm>
            <a:prstGeom prst="roundRect">
              <a:avLst>
                <a:gd name="adj" fmla="val 43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50000"/>
                </a:lnSpc>
                <a:spcBef>
                  <a:spcPts val="2250"/>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baseline="0">
                  <a:solidFill>
                    <a:srgbClr val="FFFFFF"/>
                  </a:solidFill>
                </a:rPr>
                <a:t>—</a:t>
              </a:r>
              <a:r>
                <a:rPr lang="en-GB" sz="3600" b="1" baseline="0">
                  <a:solidFill>
                    <a:srgbClr val="1822CD"/>
                  </a:solidFill>
                </a:rPr>
                <a:t>N</a:t>
              </a:r>
              <a:r>
                <a:rPr lang="en-GB" sz="3600" b="1" baseline="0">
                  <a:solidFill>
                    <a:srgbClr val="FFFFFF"/>
                  </a:solidFill>
                </a:rPr>
                <a:t>—</a:t>
              </a:r>
            </a:p>
          </p:txBody>
        </p:sp>
        <p:sp>
          <p:nvSpPr>
            <p:cNvPr id="385040" name="Line 16"/>
            <p:cNvSpPr>
              <a:spLocks noChangeShapeType="1"/>
            </p:cNvSpPr>
            <p:nvPr/>
          </p:nvSpPr>
          <p:spPr bwMode="auto">
            <a:xfrm flipH="1" flipV="1">
              <a:off x="3539" y="2879"/>
              <a:ext cx="194" cy="194"/>
            </a:xfrm>
            <a:prstGeom prst="line">
              <a:avLst/>
            </a:prstGeom>
            <a:noFill/>
            <a:ln w="38160">
              <a:solidFill>
                <a:srgbClr val="1822C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041" name="Line 17"/>
            <p:cNvSpPr>
              <a:spLocks noChangeShapeType="1"/>
            </p:cNvSpPr>
            <p:nvPr/>
          </p:nvSpPr>
          <p:spPr bwMode="auto">
            <a:xfrm flipV="1">
              <a:off x="3539" y="3407"/>
              <a:ext cx="192" cy="194"/>
            </a:xfrm>
            <a:prstGeom prst="line">
              <a:avLst/>
            </a:prstGeom>
            <a:noFill/>
            <a:ln w="38160">
              <a:solidFill>
                <a:srgbClr val="1822C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042" name="AutoShape 18"/>
            <p:cNvSpPr>
              <a:spLocks noChangeArrowheads="1"/>
            </p:cNvSpPr>
            <p:nvPr/>
          </p:nvSpPr>
          <p:spPr bwMode="auto">
            <a:xfrm>
              <a:off x="3264" y="2675"/>
              <a:ext cx="324" cy="389"/>
            </a:xfrm>
            <a:prstGeom prst="roundRect">
              <a:avLst>
                <a:gd name="adj" fmla="val 3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spcBef>
                  <a:spcPts val="2250"/>
                </a:spcBef>
                <a:buClr>
                  <a:srgbClr val="1822CD"/>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baseline="0">
                  <a:solidFill>
                    <a:srgbClr val="1822CD"/>
                  </a:solidFill>
                </a:rPr>
                <a:t>H</a:t>
              </a:r>
            </a:p>
          </p:txBody>
        </p:sp>
        <p:sp>
          <p:nvSpPr>
            <p:cNvPr id="385043" name="AutoShape 19"/>
            <p:cNvSpPr>
              <a:spLocks noChangeArrowheads="1"/>
            </p:cNvSpPr>
            <p:nvPr/>
          </p:nvSpPr>
          <p:spPr bwMode="auto">
            <a:xfrm>
              <a:off x="3264" y="3443"/>
              <a:ext cx="324" cy="389"/>
            </a:xfrm>
            <a:prstGeom prst="roundRect">
              <a:avLst>
                <a:gd name="adj" fmla="val 3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spcBef>
                  <a:spcPts val="2250"/>
                </a:spcBef>
                <a:buClr>
                  <a:srgbClr val="1822CD"/>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baseline="0">
                  <a:solidFill>
                    <a:srgbClr val="1822CD"/>
                  </a:solidFill>
                </a:rPr>
                <a:t>H</a:t>
              </a:r>
            </a:p>
          </p:txBody>
        </p:sp>
      </p:grpSp>
      <p:grpSp>
        <p:nvGrpSpPr>
          <p:cNvPr id="385052" name="Group 28"/>
          <p:cNvGrpSpPr>
            <a:grpSpLocks/>
          </p:cNvGrpSpPr>
          <p:nvPr/>
        </p:nvGrpSpPr>
        <p:grpSpPr bwMode="auto">
          <a:xfrm>
            <a:off x="7335838" y="1155700"/>
            <a:ext cx="1658937" cy="1509713"/>
            <a:chOff x="4650" y="2453"/>
            <a:chExt cx="1045" cy="951"/>
          </a:xfrm>
        </p:grpSpPr>
        <p:sp>
          <p:nvSpPr>
            <p:cNvPr id="385045" name="Text Box 21"/>
            <p:cNvSpPr txBox="1">
              <a:spLocks noChangeArrowheads="1"/>
            </p:cNvSpPr>
            <p:nvPr/>
          </p:nvSpPr>
          <p:spPr bwMode="auto">
            <a:xfrm>
              <a:off x="4650" y="2924"/>
              <a:ext cx="104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bIns="46800" anchor="ctr">
              <a:spAutoFit/>
            </a:bodyPr>
            <a:lstStyle>
              <a:lvl1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1pPr>
              <a:lvl2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2pPr>
              <a:lvl3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3pPr>
              <a:lvl4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4pPr>
              <a:lvl5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pitchFamily="84" charset="0"/>
                </a:defRPr>
              </a:lvl9pPr>
            </a:lstStyle>
            <a:p>
              <a:pPr algn="r">
                <a:lnSpc>
                  <a:spcPct val="20000"/>
                </a:lnSpc>
                <a:spcBef>
                  <a:spcPts val="2250"/>
                </a:spcBef>
                <a:buClr>
                  <a:srgbClr val="2F8B20"/>
                </a:buClr>
                <a:buSzPct val="100000"/>
                <a:buFont typeface="Arial" charset="0"/>
                <a:buNone/>
              </a:pPr>
              <a:endParaRPr lang="en-GB" sz="3600" b="1" baseline="0">
                <a:solidFill>
                  <a:srgbClr val="2F8B20"/>
                </a:solidFill>
                <a:latin typeface="Arial" charset="0"/>
              </a:endParaRPr>
            </a:p>
            <a:p>
              <a:pPr algn="r">
                <a:lnSpc>
                  <a:spcPct val="50000"/>
                </a:lnSpc>
                <a:spcBef>
                  <a:spcPts val="2250"/>
                </a:spcBef>
                <a:buClr>
                  <a:srgbClr val="2F8B20"/>
                </a:buClr>
                <a:buSzPct val="100000"/>
                <a:buFont typeface="Arial" charset="0"/>
                <a:buNone/>
              </a:pPr>
              <a:r>
                <a:rPr lang="en-GB" sz="3600" b="1" baseline="0">
                  <a:solidFill>
                    <a:srgbClr val="2F8B20"/>
                  </a:solidFill>
                  <a:latin typeface="Arial" charset="0"/>
                </a:rPr>
                <a:t>C—OH</a:t>
              </a:r>
            </a:p>
          </p:txBody>
        </p:sp>
        <p:sp>
          <p:nvSpPr>
            <p:cNvPr id="385046" name="AutoShape 22"/>
            <p:cNvSpPr>
              <a:spLocks noChangeArrowheads="1"/>
            </p:cNvSpPr>
            <p:nvPr/>
          </p:nvSpPr>
          <p:spPr bwMode="auto">
            <a:xfrm>
              <a:off x="4733" y="2711"/>
              <a:ext cx="277" cy="389"/>
            </a:xfrm>
            <a:prstGeom prst="roundRect">
              <a:avLst>
                <a:gd name="adj" fmla="val 36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buClr>
                  <a:srgbClr val="2F8B2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baseline="0">
                  <a:solidFill>
                    <a:srgbClr val="2F8B20"/>
                  </a:solidFill>
                </a:rPr>
                <a:t>||</a:t>
              </a:r>
            </a:p>
          </p:txBody>
        </p:sp>
        <p:sp>
          <p:nvSpPr>
            <p:cNvPr id="385047" name="AutoShape 23"/>
            <p:cNvSpPr>
              <a:spLocks noChangeArrowheads="1"/>
            </p:cNvSpPr>
            <p:nvPr/>
          </p:nvSpPr>
          <p:spPr bwMode="auto">
            <a:xfrm>
              <a:off x="4702" y="2453"/>
              <a:ext cx="340" cy="389"/>
            </a:xfrm>
            <a:prstGeom prst="roundRect">
              <a:avLst>
                <a:gd name="adj" fmla="val 29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buClr>
                  <a:srgbClr val="2F8B2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baseline="0">
                  <a:solidFill>
                    <a:srgbClr val="2F8B20"/>
                  </a:solidFill>
                </a:rPr>
                <a:t>O</a:t>
              </a:r>
            </a:p>
          </p:txBody>
        </p:sp>
      </p:grpSp>
      <p:sp>
        <p:nvSpPr>
          <p:cNvPr id="385048" name="AutoShape 24"/>
          <p:cNvSpPr>
            <a:spLocks noChangeArrowheads="1"/>
          </p:cNvSpPr>
          <p:nvPr/>
        </p:nvSpPr>
        <p:spPr bwMode="auto">
          <a:xfrm>
            <a:off x="6586538" y="3192463"/>
            <a:ext cx="514350" cy="617537"/>
          </a:xfrm>
          <a:prstGeom prst="roundRect">
            <a:avLst>
              <a:gd name="adj" fmla="val 3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buClr>
                <a:srgbClr val="CC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baseline="0">
                <a:solidFill>
                  <a:srgbClr val="CC0000"/>
                </a:solidFill>
              </a:rPr>
              <a:t>R</a:t>
            </a:r>
          </a:p>
        </p:txBody>
      </p:sp>
      <p:grpSp>
        <p:nvGrpSpPr>
          <p:cNvPr id="385049" name="Group 25"/>
          <p:cNvGrpSpPr>
            <a:grpSpLocks/>
          </p:cNvGrpSpPr>
          <p:nvPr/>
        </p:nvGrpSpPr>
        <p:grpSpPr bwMode="auto">
          <a:xfrm>
            <a:off x="6129338" y="1101725"/>
            <a:ext cx="1428750" cy="2046288"/>
            <a:chOff x="3888" y="2414"/>
            <a:chExt cx="900" cy="1289"/>
          </a:xfrm>
        </p:grpSpPr>
        <p:sp>
          <p:nvSpPr>
            <p:cNvPr id="385050" name="AutoShape 26"/>
            <p:cNvSpPr>
              <a:spLocks noChangeArrowheads="1"/>
            </p:cNvSpPr>
            <p:nvPr/>
          </p:nvSpPr>
          <p:spPr bwMode="auto">
            <a:xfrm>
              <a:off x="3888" y="2584"/>
              <a:ext cx="900" cy="1119"/>
            </a:xfrm>
            <a:prstGeom prst="roundRect">
              <a:avLst>
                <a:gd name="adj" fmla="val 11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a:lnSpc>
                  <a:spcPct val="30000"/>
                </a:lnSpc>
                <a:spcBef>
                  <a:spcPts val="225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600" b="1" baseline="0">
                <a:solidFill>
                  <a:srgbClr val="000000"/>
                </a:solidFill>
              </a:endParaRPr>
            </a:p>
            <a:p>
              <a:pPr>
                <a:lnSpc>
                  <a:spcPct val="30000"/>
                </a:lnSpc>
                <a:spcBef>
                  <a:spcPts val="225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baseline="0">
                  <a:solidFill>
                    <a:srgbClr val="000000"/>
                  </a:solidFill>
                </a:rPr>
                <a:t>|</a:t>
              </a:r>
            </a:p>
            <a:p>
              <a:pPr>
                <a:lnSpc>
                  <a:spcPct val="50000"/>
                </a:lnSpc>
                <a:spcBef>
                  <a:spcPts val="225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baseline="0">
                  <a:solidFill>
                    <a:srgbClr val="000000"/>
                  </a:solidFill>
                </a:rPr>
                <a:t>—C—</a:t>
              </a:r>
            </a:p>
            <a:p>
              <a:pPr>
                <a:lnSpc>
                  <a:spcPct val="40000"/>
                </a:lnSpc>
                <a:spcBef>
                  <a:spcPts val="225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baseline="0">
                  <a:solidFill>
                    <a:srgbClr val="000000"/>
                  </a:solidFill>
                </a:rPr>
                <a:t>|</a:t>
              </a:r>
            </a:p>
          </p:txBody>
        </p:sp>
        <p:sp>
          <p:nvSpPr>
            <p:cNvPr id="385051" name="Rectangle 27"/>
            <p:cNvSpPr>
              <a:spLocks noChangeArrowheads="1"/>
            </p:cNvSpPr>
            <p:nvPr/>
          </p:nvSpPr>
          <p:spPr bwMode="auto">
            <a:xfrm>
              <a:off x="4169" y="2414"/>
              <a:ext cx="324" cy="404"/>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600" b="1" baseline="0">
                  <a:solidFill>
                    <a:srgbClr val="000000"/>
                  </a:solidFill>
                </a:rPr>
                <a:t>H</a:t>
              </a:r>
              <a:endParaRPr lang="en-US" sz="3600" b="1" baseline="0">
                <a:solidFill>
                  <a:srgbClr val="000000"/>
                </a:solidFill>
              </a:endParaRPr>
            </a:p>
          </p:txBody>
        </p:sp>
      </p:grpSp>
      <p:pic>
        <p:nvPicPr>
          <p:cNvPr id="385053" name="Picture 29" descr="penguin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9700" y="5449888"/>
            <a:ext cx="1274763" cy="1295400"/>
          </a:xfrm>
          <a:prstGeom prst="rect">
            <a:avLst/>
          </a:prstGeom>
          <a:noFill/>
          <a:extLst>
            <a:ext uri="{909E8E84-426E-40DD-AFC4-6F175D3DCCD1}">
              <a14:hiddenFill xmlns:a14="http://schemas.microsoft.com/office/drawing/2010/main">
                <a:solidFill>
                  <a:srgbClr val="FFFFFF"/>
                </a:solidFill>
              </a14:hiddenFill>
            </a:ext>
          </a:extLst>
        </p:spPr>
      </p:pic>
      <p:sp>
        <p:nvSpPr>
          <p:cNvPr id="385054" name="AutoShape 30"/>
          <p:cNvSpPr>
            <a:spLocks noChangeArrowheads="1"/>
          </p:cNvSpPr>
          <p:nvPr/>
        </p:nvSpPr>
        <p:spPr bwMode="auto">
          <a:xfrm>
            <a:off x="6103938" y="3937000"/>
            <a:ext cx="2433637" cy="1371600"/>
          </a:xfrm>
          <a:prstGeom prst="wedgeEllipseCallout">
            <a:avLst>
              <a:gd name="adj1" fmla="val 28407"/>
              <a:gd name="adj2" fmla="val 74074"/>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800" b="1" baseline="0">
                <a:solidFill>
                  <a:srgbClr val="0F116A"/>
                </a:solidFill>
                <a:latin typeface="Comic Sans MS" pitchFamily="84" charset="0"/>
                <a:ea typeface="Geneva" pitchFamily="84" charset="-128"/>
              </a:rPr>
              <a:t>Oh, I get it</a:t>
            </a:r>
            <a:r>
              <a:rPr lang="en-US" sz="1800" b="1" i="1" baseline="0">
                <a:solidFill>
                  <a:srgbClr val="0F116A"/>
                </a:solidFill>
                <a:latin typeface="Comic Sans MS" pitchFamily="84" charset="0"/>
                <a:ea typeface="Geneva" pitchFamily="84" charset="-128"/>
              </a:rPr>
              <a:t>!</a:t>
            </a:r>
          </a:p>
          <a:p>
            <a:r>
              <a:rPr lang="en-US" sz="1800" b="1" i="1" baseline="0">
                <a:solidFill>
                  <a:srgbClr val="0F116A"/>
                </a:solidFill>
                <a:latin typeface="Comic Sans MS" pitchFamily="84" charset="0"/>
                <a:ea typeface="Geneva" pitchFamily="84" charset="-128"/>
              </a:rPr>
              <a:t>amino </a:t>
            </a:r>
            <a:r>
              <a:rPr lang="en-US" sz="1800" b="1" baseline="0">
                <a:solidFill>
                  <a:srgbClr val="0F116A"/>
                </a:solidFill>
                <a:latin typeface="Comic Sans MS" pitchFamily="84" charset="0"/>
                <a:ea typeface="Geneva" pitchFamily="84" charset="-128"/>
              </a:rPr>
              <a:t>= NH</a:t>
            </a:r>
            <a:r>
              <a:rPr lang="en-US" sz="1800" b="1">
                <a:solidFill>
                  <a:srgbClr val="0F116A"/>
                </a:solidFill>
                <a:latin typeface="Comic Sans MS" pitchFamily="84" charset="0"/>
                <a:ea typeface="Geneva" pitchFamily="84" charset="-128"/>
              </a:rPr>
              <a:t>2</a:t>
            </a:r>
            <a:r>
              <a:rPr lang="en-US" sz="1800" b="1" baseline="0">
                <a:solidFill>
                  <a:srgbClr val="0F116A"/>
                </a:solidFill>
                <a:latin typeface="Comic Sans MS" pitchFamily="84" charset="0"/>
                <a:ea typeface="Geneva" pitchFamily="84" charset="-128"/>
              </a:rPr>
              <a:t> </a:t>
            </a:r>
            <a:endParaRPr lang="en-US" sz="1800" b="1" i="1" baseline="0">
              <a:solidFill>
                <a:srgbClr val="0F116A"/>
              </a:solidFill>
              <a:latin typeface="Comic Sans MS" pitchFamily="84" charset="0"/>
              <a:ea typeface="Geneva" pitchFamily="84" charset="-128"/>
            </a:endParaRPr>
          </a:p>
          <a:p>
            <a:r>
              <a:rPr lang="en-US" sz="1800" b="1" i="1" baseline="0">
                <a:solidFill>
                  <a:srgbClr val="0F116A"/>
                </a:solidFill>
                <a:latin typeface="Comic Sans MS" pitchFamily="84" charset="0"/>
                <a:ea typeface="Geneva" pitchFamily="84" charset="-128"/>
              </a:rPr>
              <a:t>acid </a:t>
            </a:r>
            <a:r>
              <a:rPr lang="en-US" sz="1800" b="1" baseline="0">
                <a:solidFill>
                  <a:srgbClr val="0F116A"/>
                </a:solidFill>
                <a:latin typeface="Comic Sans MS" pitchFamily="84" charset="0"/>
                <a:ea typeface="Geneva" pitchFamily="84" charset="-128"/>
              </a:rPr>
              <a:t>= COOH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 calcmode="lin" valueType="num">
                                      <p:cBhvr additive="base">
                                        <p:cTn id="7" dur="500" fill="hold"/>
                                        <p:tgtEl>
                                          <p:spTgt spid="385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50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5027">
                                            <p:txEl>
                                              <p:pRg st="1" end="1"/>
                                            </p:txEl>
                                          </p:spTgt>
                                        </p:tgtEl>
                                        <p:attrNameLst>
                                          <p:attrName>style.visibility</p:attrName>
                                        </p:attrNameLst>
                                      </p:cBhvr>
                                      <p:to>
                                        <p:strVal val="visible"/>
                                      </p:to>
                                    </p:set>
                                    <p:anim calcmode="lin" valueType="num">
                                      <p:cBhvr additive="base">
                                        <p:cTn id="13" dur="500" fill="hold"/>
                                        <p:tgtEl>
                                          <p:spTgt spid="385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50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85049"/>
                                        </p:tgtEl>
                                        <p:attrNameLst>
                                          <p:attrName>style.visibility</p:attrName>
                                        </p:attrNameLst>
                                      </p:cBhvr>
                                      <p:to>
                                        <p:strVal val="visible"/>
                                      </p:to>
                                    </p:set>
                                    <p:animEffect transition="in" filter="wipe(left)">
                                      <p:cBhvr>
                                        <p:cTn id="19" dur="500"/>
                                        <p:tgtEl>
                                          <p:spTgt spid="385049"/>
                                        </p:tgtEl>
                                      </p:cBhvr>
                                    </p:animEffect>
                                  </p:childTnLst>
                                  <p:subTnLst>
                                    <p:audio>
                                      <p:cMediaNode>
                                        <p:cTn display="0" masterRel="sameClick">
                                          <p:stCondLst>
                                            <p:cond evt="begin" delay="0">
                                              <p:tn val="17"/>
                                            </p:cond>
                                          </p:stCondLst>
                                          <p:endCondLst>
                                            <p:cond evt="onStopAudio" delay="0">
                                              <p:tgtEl>
                                                <p:sldTgt/>
                                              </p:tgtEl>
                                            </p:cond>
                                          </p:endCondLst>
                                        </p:cTn>
                                        <p:tgtEl>
                                          <p:sndTgt r:embed="rId3" name="Pencil Check"/>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85027">
                                            <p:txEl>
                                              <p:pRg st="2" end="2"/>
                                            </p:txEl>
                                          </p:spTgt>
                                        </p:tgtEl>
                                        <p:attrNameLst>
                                          <p:attrName>style.visibility</p:attrName>
                                        </p:attrNameLst>
                                      </p:cBhvr>
                                      <p:to>
                                        <p:strVal val="visible"/>
                                      </p:to>
                                    </p:set>
                                    <p:anim calcmode="lin" valueType="num">
                                      <p:cBhvr additive="base">
                                        <p:cTn id="24" dur="500" fill="hold"/>
                                        <p:tgtEl>
                                          <p:spTgt spid="38502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850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385038"/>
                                        </p:tgtEl>
                                        <p:attrNameLst>
                                          <p:attrName>style.visibility</p:attrName>
                                        </p:attrNameLst>
                                      </p:cBhvr>
                                      <p:to>
                                        <p:strVal val="visible"/>
                                      </p:to>
                                    </p:set>
                                    <p:animEffect transition="in" filter="wipe(right)">
                                      <p:cBhvr>
                                        <p:cTn id="30" dur="500"/>
                                        <p:tgtEl>
                                          <p:spTgt spid="385038"/>
                                        </p:tgtEl>
                                      </p:cBhvr>
                                    </p:animEffect>
                                  </p:childTnLst>
                                  <p:subTnLst>
                                    <p:audio>
                                      <p:cMediaNode>
                                        <p:cTn display="0" masterRel="sameClick">
                                          <p:stCondLst>
                                            <p:cond evt="begin" delay="0">
                                              <p:tn val="28"/>
                                            </p:cond>
                                          </p:stCondLst>
                                          <p:endCondLst>
                                            <p:cond evt="onStopAudio" delay="0">
                                              <p:tgtEl>
                                                <p:sldTgt/>
                                              </p:tgtEl>
                                            </p:cond>
                                          </p:endCondLst>
                                        </p:cTn>
                                        <p:tgtEl>
                                          <p:sndTgt r:embed="rId3" name="Pencil Check"/>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85027">
                                            <p:txEl>
                                              <p:pRg st="3" end="3"/>
                                            </p:txEl>
                                          </p:spTgt>
                                        </p:tgtEl>
                                        <p:attrNameLst>
                                          <p:attrName>style.visibility</p:attrName>
                                        </p:attrNameLst>
                                      </p:cBhvr>
                                      <p:to>
                                        <p:strVal val="visible"/>
                                      </p:to>
                                    </p:set>
                                    <p:anim calcmode="lin" valueType="num">
                                      <p:cBhvr additive="base">
                                        <p:cTn id="35" dur="500" fill="hold"/>
                                        <p:tgtEl>
                                          <p:spTgt spid="38502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850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85052"/>
                                        </p:tgtEl>
                                        <p:attrNameLst>
                                          <p:attrName>style.visibility</p:attrName>
                                        </p:attrNameLst>
                                      </p:cBhvr>
                                      <p:to>
                                        <p:strVal val="visible"/>
                                      </p:to>
                                    </p:set>
                                    <p:animEffect transition="in" filter="wipe(left)">
                                      <p:cBhvr>
                                        <p:cTn id="41" dur="500"/>
                                        <p:tgtEl>
                                          <p:spTgt spid="385052"/>
                                        </p:tgtEl>
                                      </p:cBhvr>
                                    </p:animEffect>
                                  </p:childTnLst>
                                  <p:subTnLst>
                                    <p:audio>
                                      <p:cMediaNode>
                                        <p:cTn display="0" masterRel="sameClick">
                                          <p:stCondLst>
                                            <p:cond evt="begin" delay="0">
                                              <p:tn val="39"/>
                                            </p:cond>
                                          </p:stCondLst>
                                          <p:endCondLst>
                                            <p:cond evt="onStopAudio" delay="0">
                                              <p:tgtEl>
                                                <p:sldTgt/>
                                              </p:tgtEl>
                                            </p:cond>
                                          </p:endCondLst>
                                        </p:cTn>
                                        <p:tgtEl>
                                          <p:sndTgt r:embed="rId3" name="Pencil Check"/>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nodeType="clickEffect">
                                  <p:stCondLst>
                                    <p:cond delay="0"/>
                                  </p:stCondLst>
                                  <p:childTnLst>
                                    <p:set>
                                      <p:cBhvr>
                                        <p:cTn id="45" dur="1" fill="hold">
                                          <p:stCondLst>
                                            <p:cond delay="0"/>
                                          </p:stCondLst>
                                        </p:cTn>
                                        <p:tgtEl>
                                          <p:spTgt spid="385053"/>
                                        </p:tgtEl>
                                        <p:attrNameLst>
                                          <p:attrName>style.visibility</p:attrName>
                                        </p:attrNameLst>
                                      </p:cBhvr>
                                      <p:to>
                                        <p:strVal val="visible"/>
                                      </p:to>
                                    </p:set>
                                    <p:animEffect transition="in" filter="wipe(right)">
                                      <p:cBhvr>
                                        <p:cTn id="46" dur="500"/>
                                        <p:tgtEl>
                                          <p:spTgt spid="385053"/>
                                        </p:tgtEl>
                                      </p:cBhvr>
                                    </p:animEffect>
                                  </p:childTnLst>
                                </p:cTn>
                              </p:par>
                            </p:childTnLst>
                          </p:cTn>
                        </p:par>
                        <p:par>
                          <p:cTn id="47" fill="hold" nodeType="afterGroup">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385054"/>
                                        </p:tgtEl>
                                        <p:attrNameLst>
                                          <p:attrName>style.visibility</p:attrName>
                                        </p:attrNameLst>
                                      </p:cBhvr>
                                      <p:to>
                                        <p:strVal val="visible"/>
                                      </p:to>
                                    </p:set>
                                    <p:animEffect transition="in" filter="wipe(right)">
                                      <p:cBhvr>
                                        <p:cTn id="50" dur="500"/>
                                        <p:tgtEl>
                                          <p:spTgt spid="385054"/>
                                        </p:tgtEl>
                                      </p:cBhvr>
                                    </p:animEffect>
                                  </p:childTnLst>
                                  <p:subTnLst>
                                    <p:audio>
                                      <p:cMediaNode>
                                        <p:cTn display="0" masterRel="sameClick">
                                          <p:stCondLst>
                                            <p:cond evt="begin" delay="0">
                                              <p:tn val="48"/>
                                            </p:cond>
                                          </p:stCondLst>
                                          <p:endCondLst>
                                            <p:cond evt="onStopAudio" delay="0">
                                              <p:tgtEl>
                                                <p:sldTgt/>
                                              </p:tgtEl>
                                            </p:cond>
                                          </p:endCondLst>
                                        </p:cTn>
                                        <p:tgtEl>
                                          <p:sndTgt r:embed="rId4" name="Quack"/>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5027">
                                            <p:txEl>
                                              <p:pRg st="4" end="4"/>
                                            </p:txEl>
                                          </p:spTgt>
                                        </p:tgtEl>
                                        <p:attrNameLst>
                                          <p:attrName>style.visibility</p:attrName>
                                        </p:attrNameLst>
                                      </p:cBhvr>
                                      <p:to>
                                        <p:strVal val="visible"/>
                                      </p:to>
                                    </p:set>
                                    <p:anim calcmode="lin" valueType="num">
                                      <p:cBhvr additive="base">
                                        <p:cTn id="55" dur="500" fill="hold"/>
                                        <p:tgtEl>
                                          <p:spTgt spid="385027">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50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85048">
                                            <p:txEl>
                                              <p:pRg st="0" end="0"/>
                                            </p:txEl>
                                          </p:spTgt>
                                        </p:tgtEl>
                                        <p:attrNameLst>
                                          <p:attrName>style.visibility</p:attrName>
                                        </p:attrNameLst>
                                      </p:cBhvr>
                                      <p:to>
                                        <p:strVal val="visible"/>
                                      </p:to>
                                    </p:set>
                                    <p:animEffect transition="in" filter="wipe(left)">
                                      <p:cBhvr>
                                        <p:cTn id="61" dur="500"/>
                                        <p:tgtEl>
                                          <p:spTgt spid="385048">
                                            <p:txEl>
                                              <p:pRg st="0" end="0"/>
                                            </p:txEl>
                                          </p:spTgt>
                                        </p:tgtEl>
                                      </p:cBhvr>
                                    </p:animEffect>
                                  </p:childTnLst>
                                  <p:subTnLst>
                                    <p:audio>
                                      <p:cMediaNode>
                                        <p:cTn display="0" masterRel="sameClick">
                                          <p:stCondLst>
                                            <p:cond evt="begin" delay="0">
                                              <p:tn val="59"/>
                                            </p:cond>
                                          </p:stCondLst>
                                          <p:endCondLst>
                                            <p:cond evt="onStopAudio" delay="0">
                                              <p:tgtEl>
                                                <p:sldTgt/>
                                              </p:tgtEl>
                                            </p:cond>
                                          </p:endCondLst>
                                        </p:cTn>
                                        <p:tgtEl>
                                          <p:sndTgt r:embed="rId5" name="Chimes"/>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85027">
                                            <p:txEl>
                                              <p:pRg st="5" end="5"/>
                                            </p:txEl>
                                          </p:spTgt>
                                        </p:tgtEl>
                                        <p:attrNameLst>
                                          <p:attrName>style.visibility</p:attrName>
                                        </p:attrNameLst>
                                      </p:cBhvr>
                                      <p:to>
                                        <p:strVal val="visible"/>
                                      </p:to>
                                    </p:set>
                                    <p:anim calcmode="lin" valueType="num">
                                      <p:cBhvr additive="base">
                                        <p:cTn id="66" dur="500" fill="hold"/>
                                        <p:tgtEl>
                                          <p:spTgt spid="385027">
                                            <p:txEl>
                                              <p:pRg st="5" end="5"/>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8502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2" name="Whoosh"/>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385027">
                                            <p:txEl>
                                              <p:pRg st="6" end="6"/>
                                            </p:txEl>
                                          </p:spTgt>
                                        </p:tgtEl>
                                        <p:attrNameLst>
                                          <p:attrName>style.visibility</p:attrName>
                                        </p:attrNameLst>
                                      </p:cBhvr>
                                      <p:to>
                                        <p:strVal val="visible"/>
                                      </p:to>
                                    </p:set>
                                    <p:anim calcmode="lin" valueType="num">
                                      <p:cBhvr additive="base">
                                        <p:cTn id="72" dur="500" fill="hold"/>
                                        <p:tgtEl>
                                          <p:spTgt spid="385027">
                                            <p:txEl>
                                              <p:pRg st="6" end="6"/>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8502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2" name="Whoosh"/>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385027">
                                            <p:txEl>
                                              <p:pRg st="7" end="7"/>
                                            </p:txEl>
                                          </p:spTgt>
                                        </p:tgtEl>
                                        <p:attrNameLst>
                                          <p:attrName>style.visibility</p:attrName>
                                        </p:attrNameLst>
                                      </p:cBhvr>
                                      <p:to>
                                        <p:strVal val="visible"/>
                                      </p:to>
                                    </p:set>
                                    <p:anim calcmode="lin" valueType="num">
                                      <p:cBhvr additive="base">
                                        <p:cTn id="78" dur="500" fill="hold"/>
                                        <p:tgtEl>
                                          <p:spTgt spid="385027">
                                            <p:txEl>
                                              <p:pRg st="7" end="7"/>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8502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2" name="Whoosh"/>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385027">
                                            <p:txEl>
                                              <p:pRg st="8" end="8"/>
                                            </p:txEl>
                                          </p:spTgt>
                                        </p:tgtEl>
                                        <p:attrNameLst>
                                          <p:attrName>style.visibility</p:attrName>
                                        </p:attrNameLst>
                                      </p:cBhvr>
                                      <p:to>
                                        <p:strVal val="visible"/>
                                      </p:to>
                                    </p:set>
                                    <p:anim calcmode="lin" valueType="num">
                                      <p:cBhvr additive="base">
                                        <p:cTn id="84" dur="500" fill="hold"/>
                                        <p:tgtEl>
                                          <p:spTgt spid="385027">
                                            <p:txEl>
                                              <p:pRg st="8" end="8"/>
                                            </p:txEl>
                                          </p:spTgt>
                                        </p:tgtEl>
                                        <p:attrNameLst>
                                          <p:attrName>ppt_x</p:attrName>
                                        </p:attrNameLst>
                                      </p:cBhvr>
                                      <p:tavLst>
                                        <p:tav tm="0">
                                          <p:val>
                                            <p:strVal val="0-#ppt_w/2"/>
                                          </p:val>
                                        </p:tav>
                                        <p:tav tm="100000">
                                          <p:val>
                                            <p:strVal val="#ppt_x"/>
                                          </p:val>
                                        </p:tav>
                                      </p:tavLst>
                                    </p:anim>
                                    <p:anim calcmode="lin" valueType="num">
                                      <p:cBhvr additive="base">
                                        <p:cTn id="85" dur="500" fill="hold"/>
                                        <p:tgtEl>
                                          <p:spTgt spid="38502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2" name="Whoosh"/>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385027">
                                            <p:txEl>
                                              <p:pRg st="9" end="9"/>
                                            </p:txEl>
                                          </p:spTgt>
                                        </p:tgtEl>
                                        <p:attrNameLst>
                                          <p:attrName>style.visibility</p:attrName>
                                        </p:attrNameLst>
                                      </p:cBhvr>
                                      <p:to>
                                        <p:strVal val="visible"/>
                                      </p:to>
                                    </p:set>
                                    <p:anim calcmode="lin" valueType="num">
                                      <p:cBhvr additive="base">
                                        <p:cTn id="90" dur="500" fill="hold"/>
                                        <p:tgtEl>
                                          <p:spTgt spid="385027">
                                            <p:txEl>
                                              <p:pRg st="9" end="9"/>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38502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autoUpdateAnimBg="0"/>
      <p:bldP spid="385048" grpId="0" build="p" autoUpdateAnimBg="0"/>
      <p:bldP spid="38505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609600" y="685800"/>
            <a:ext cx="7773988" cy="1146175"/>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7593013" algn="r"/>
                <a:tab pos="8229600" algn="l"/>
                <a:tab pos="9144000" algn="l"/>
                <a:tab pos="10058400" algn="l"/>
              </a:tabLst>
            </a:pPr>
            <a:r>
              <a:rPr lang="en-GB"/>
              <a:t>Effect of different R groups:</a:t>
            </a:r>
            <a:br>
              <a:rPr lang="en-GB"/>
            </a:br>
            <a:r>
              <a:rPr lang="en-GB"/>
              <a:t>	Nonpolar amino acids</a:t>
            </a:r>
          </a:p>
        </p:txBody>
      </p:sp>
      <p:pic>
        <p:nvPicPr>
          <p:cNvPr id="283651" name="Picture 3"/>
          <p:cNvPicPr>
            <a:picLocks noChangeAspect="1" noChangeArrowheads="1"/>
          </p:cNvPicPr>
          <p:nvPr/>
        </p:nvPicPr>
        <p:blipFill>
          <a:blip r:embed="rId5">
            <a:extLst>
              <a:ext uri="{28A0092B-C50C-407E-A947-70E740481C1C}">
                <a14:useLocalDpi xmlns:a14="http://schemas.microsoft.com/office/drawing/2010/main" val="0"/>
              </a:ext>
            </a:extLst>
          </a:blip>
          <a:srcRect b="5486"/>
          <a:stretch>
            <a:fillRect/>
          </a:stretch>
        </p:blipFill>
        <p:spPr bwMode="auto">
          <a:xfrm>
            <a:off x="914400" y="2511425"/>
            <a:ext cx="7370763" cy="3338513"/>
          </a:xfrm>
          <a:prstGeom prst="rect">
            <a:avLst/>
          </a:prstGeom>
          <a:noFill/>
          <a:effectLst>
            <a:outerShdw dist="35921" dir="2700000" algn="ctr" rotWithShape="0">
              <a:srgbClr val="808080"/>
            </a:outerShdw>
          </a:effectLst>
          <a:extLst>
            <a:ext uri="{909E8E84-426E-40DD-AFC4-6F175D3DCCD1}">
              <a14:hiddenFill xmlns:a14="http://schemas.microsoft.com/office/drawing/2010/main">
                <a:blipFill dpi="0" rotWithShape="0">
                  <a:blip/>
                  <a:srcRect b="5486"/>
                  <a:stretch>
                    <a:fillRect/>
                  </a:stretch>
                </a:blipFill>
              </a14:hiddenFill>
            </a:ext>
          </a:extLst>
        </p:spPr>
      </p:pic>
      <p:sp>
        <p:nvSpPr>
          <p:cNvPr id="283657" name="AutoShape 9"/>
          <p:cNvSpPr>
            <a:spLocks noChangeArrowheads="1"/>
          </p:cNvSpPr>
          <p:nvPr/>
        </p:nvSpPr>
        <p:spPr bwMode="auto">
          <a:xfrm>
            <a:off x="1371600" y="6032500"/>
            <a:ext cx="6550025" cy="473075"/>
          </a:xfrm>
          <a:prstGeom prst="roundRect">
            <a:avLst>
              <a:gd name="adj" fmla="val 324"/>
            </a:avLst>
          </a:prstGeom>
          <a:solidFill>
            <a:srgbClr val="FFEA18"/>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buClr>
                <a:srgbClr val="66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baseline="0">
                <a:solidFill>
                  <a:srgbClr val="CC0000"/>
                </a:solidFill>
              </a:rPr>
              <a:t>Why are these nonpolar &amp; hydrophobic?</a:t>
            </a:r>
          </a:p>
        </p:txBody>
      </p:sp>
      <p:sp>
        <p:nvSpPr>
          <p:cNvPr id="283658" name="Text Box 10"/>
          <p:cNvSpPr txBox="1">
            <a:spLocks noChangeArrowheads="1"/>
          </p:cNvSpPr>
          <p:nvPr/>
        </p:nvSpPr>
        <p:spPr bwMode="auto">
          <a:xfrm>
            <a:off x="708025" y="1943100"/>
            <a:ext cx="7772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1313" indent="-341313" algn="l">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1pPr>
            <a:lvl2pPr algn="l">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2pPr>
            <a:lvl3pPr algn="l">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3pPr>
            <a:lvl4pPr algn="l">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4pPr>
            <a:lvl5pPr algn="l">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5pPr>
            <a:lvl6pPr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6pPr>
            <a:lvl7pPr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7pPr>
            <a:lvl8pPr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8pPr>
            <a:lvl9pPr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9pPr>
          </a:lstStyle>
          <a:p>
            <a:pPr eaLnBrk="1" hangingPunct="1">
              <a:lnSpc>
                <a:spcPct val="90000"/>
              </a:lnSpc>
              <a:spcBef>
                <a:spcPts val="750"/>
              </a:spcBef>
              <a:buClr>
                <a:srgbClr val="0F116A"/>
              </a:buClr>
              <a:buSzPct val="120000"/>
              <a:buFont typeface="Wingdings" pitchFamily="84" charset="2"/>
              <a:buChar char=""/>
            </a:pPr>
            <a:r>
              <a:rPr lang="en-GB" sz="3000" b="1" baseline="0">
                <a:solidFill>
                  <a:srgbClr val="0F116A"/>
                </a:solidFill>
                <a:latin typeface="Arial" charset="0"/>
              </a:rPr>
              <a:t>nonpolar &amp; hydrophobic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83651"/>
                                        </p:tgtEl>
                                        <p:attrNameLst>
                                          <p:attrName>style.visibility</p:attrName>
                                        </p:attrNameLst>
                                      </p:cBhvr>
                                      <p:to>
                                        <p:strVal val="visible"/>
                                      </p:to>
                                    </p:set>
                                    <p:animEffect transition="in" filter="wipe(left)">
                                      <p:cBhvr>
                                        <p:cTn id="7" dur="500"/>
                                        <p:tgtEl>
                                          <p:spTgt spid="28365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3658">
                                            <p:txEl>
                                              <p:pRg st="0" end="0"/>
                                            </p:txEl>
                                          </p:spTgt>
                                        </p:tgtEl>
                                        <p:attrNameLst>
                                          <p:attrName>style.visibility</p:attrName>
                                        </p:attrNameLst>
                                      </p:cBhvr>
                                      <p:to>
                                        <p:strVal val="visible"/>
                                      </p:to>
                                    </p:set>
                                    <p:anim calcmode="lin" valueType="num">
                                      <p:cBhvr additive="base">
                                        <p:cTn id="12" dur="500" fill="hold"/>
                                        <p:tgtEl>
                                          <p:spTgt spid="28365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36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3657"/>
                                        </p:tgtEl>
                                        <p:attrNameLst>
                                          <p:attrName>style.visibility</p:attrName>
                                        </p:attrNameLst>
                                      </p:cBhvr>
                                      <p:to>
                                        <p:strVal val="visible"/>
                                      </p:to>
                                    </p:set>
                                    <p:anim calcmode="lin" valueType="num">
                                      <p:cBhvr additive="base">
                                        <p:cTn id="18" dur="500" fill="hold"/>
                                        <p:tgtEl>
                                          <p:spTgt spid="283657"/>
                                        </p:tgtEl>
                                        <p:attrNameLst>
                                          <p:attrName>ppt_x</p:attrName>
                                        </p:attrNameLst>
                                      </p:cBhvr>
                                      <p:tavLst>
                                        <p:tav tm="0">
                                          <p:val>
                                            <p:strVal val="0-#ppt_w/2"/>
                                          </p:val>
                                        </p:tav>
                                        <p:tav tm="100000">
                                          <p:val>
                                            <p:strVal val="#ppt_x"/>
                                          </p:val>
                                        </p:tav>
                                      </p:tavLst>
                                    </p:anim>
                                    <p:anim calcmode="lin" valueType="num">
                                      <p:cBhvr additive="base">
                                        <p:cTn id="19" dur="500" fill="hold"/>
                                        <p:tgtEl>
                                          <p:spTgt spid="2836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7" grpId="0" animBg="1" autoUpdateAnimBg="0"/>
      <p:bldP spid="28365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1" name="AutoShape 5"/>
          <p:cNvSpPr>
            <a:spLocks noChangeArrowheads="1"/>
          </p:cNvSpPr>
          <p:nvPr/>
        </p:nvSpPr>
        <p:spPr bwMode="auto">
          <a:xfrm>
            <a:off x="838200" y="1490663"/>
            <a:ext cx="7772400" cy="4419600"/>
          </a:xfrm>
          <a:prstGeom prst="roundRect">
            <a:avLst>
              <a:gd name="adj" fmla="val 3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285706" name="Picture 10"/>
          <p:cNvPicPr>
            <a:picLocks noChangeAspect="1" noChangeArrowheads="1"/>
          </p:cNvPicPr>
          <p:nvPr/>
        </p:nvPicPr>
        <p:blipFill>
          <a:blip r:embed="rId5">
            <a:extLst>
              <a:ext uri="{28A0092B-C50C-407E-A947-70E740481C1C}">
                <a14:useLocalDpi xmlns:a14="http://schemas.microsoft.com/office/drawing/2010/main" val="0"/>
              </a:ext>
            </a:extLst>
          </a:blip>
          <a:srcRect b="4518"/>
          <a:stretch>
            <a:fillRect/>
          </a:stretch>
        </p:blipFill>
        <p:spPr bwMode="auto">
          <a:xfrm>
            <a:off x="990600" y="2155825"/>
            <a:ext cx="7181850" cy="40925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08" name="Rectangle 12"/>
          <p:cNvSpPr>
            <a:spLocks noGrp="1" noChangeArrowheads="1"/>
          </p:cNvSpPr>
          <p:nvPr>
            <p:ph type="title"/>
          </p:nvPr>
        </p:nvSpPr>
        <p:spPr>
          <a:xfrm>
            <a:off x="609600" y="685800"/>
            <a:ext cx="7773988" cy="1146175"/>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7593013" algn="r"/>
                <a:tab pos="8229600" algn="l"/>
                <a:tab pos="9144000" algn="l"/>
                <a:tab pos="10058400" algn="l"/>
              </a:tabLst>
            </a:pPr>
            <a:r>
              <a:rPr lang="en-GB"/>
              <a:t>Effect of different R groups:</a:t>
            </a:r>
            <a:br>
              <a:rPr lang="en-GB"/>
            </a:br>
            <a:r>
              <a:rPr lang="en-GB"/>
              <a:t>	Polar amino acids</a:t>
            </a:r>
          </a:p>
        </p:txBody>
      </p:sp>
      <p:sp>
        <p:nvSpPr>
          <p:cNvPr id="285702" name="Text Box 6"/>
          <p:cNvSpPr txBox="1">
            <a:spLocks noChangeArrowheads="1"/>
          </p:cNvSpPr>
          <p:nvPr/>
        </p:nvSpPr>
        <p:spPr bwMode="auto">
          <a:xfrm>
            <a:off x="609600" y="1768475"/>
            <a:ext cx="7772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1313" indent="-341313" algn="l">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1pPr>
            <a:lvl2pPr algn="l">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2pPr>
            <a:lvl3pPr algn="l">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3pPr>
            <a:lvl4pPr algn="l">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4pPr>
            <a:lvl5pPr algn="l">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5pPr>
            <a:lvl6pPr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6pPr>
            <a:lvl7pPr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7pPr>
            <a:lvl8pPr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8pPr>
            <a:lvl9pPr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itchFamily="84" charset="0"/>
              </a:defRPr>
            </a:lvl9pPr>
          </a:lstStyle>
          <a:p>
            <a:pPr eaLnBrk="1" hangingPunct="1">
              <a:lnSpc>
                <a:spcPct val="90000"/>
              </a:lnSpc>
              <a:spcBef>
                <a:spcPts val="750"/>
              </a:spcBef>
              <a:buClr>
                <a:srgbClr val="0F116A"/>
              </a:buClr>
              <a:buSzPct val="120000"/>
              <a:buFont typeface="Wingdings" pitchFamily="84" charset="2"/>
              <a:buChar char=""/>
            </a:pPr>
            <a:r>
              <a:rPr lang="en-GB" sz="3000" b="1" baseline="0">
                <a:solidFill>
                  <a:srgbClr val="0F116A"/>
                </a:solidFill>
                <a:latin typeface="Arial" charset="0"/>
              </a:rPr>
              <a:t>polar or charged &amp; hydrophilic</a:t>
            </a:r>
          </a:p>
        </p:txBody>
      </p:sp>
      <p:sp>
        <p:nvSpPr>
          <p:cNvPr id="285705" name="AutoShape 9"/>
          <p:cNvSpPr>
            <a:spLocks noChangeArrowheads="1"/>
          </p:cNvSpPr>
          <p:nvPr/>
        </p:nvSpPr>
        <p:spPr bwMode="auto">
          <a:xfrm>
            <a:off x="1676400" y="6172200"/>
            <a:ext cx="5816600" cy="473075"/>
          </a:xfrm>
          <a:prstGeom prst="roundRect">
            <a:avLst>
              <a:gd name="adj" fmla="val 324"/>
            </a:avLst>
          </a:prstGeom>
          <a:solidFill>
            <a:srgbClr val="FFEA18"/>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buClr>
                <a:srgbClr val="66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baseline="0">
                <a:solidFill>
                  <a:srgbClr val="CC0000"/>
                </a:solidFill>
              </a:rPr>
              <a:t>Why are these polar &amp; hydrophillic?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85706"/>
                                        </p:tgtEl>
                                        <p:attrNameLst>
                                          <p:attrName>style.visibility</p:attrName>
                                        </p:attrNameLst>
                                      </p:cBhvr>
                                      <p:to>
                                        <p:strVal val="visible"/>
                                      </p:to>
                                    </p:set>
                                    <p:animEffect transition="in" filter="wipe(left)">
                                      <p:cBhvr>
                                        <p:cTn id="7" dur="500"/>
                                        <p:tgtEl>
                                          <p:spTgt spid="28570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5702">
                                            <p:txEl>
                                              <p:pRg st="0" end="0"/>
                                            </p:txEl>
                                          </p:spTgt>
                                        </p:tgtEl>
                                        <p:attrNameLst>
                                          <p:attrName>style.visibility</p:attrName>
                                        </p:attrNameLst>
                                      </p:cBhvr>
                                      <p:to>
                                        <p:strVal val="visible"/>
                                      </p:to>
                                    </p:set>
                                    <p:anim calcmode="lin" valueType="num">
                                      <p:cBhvr additive="base">
                                        <p:cTn id="12" dur="500" fill="hold"/>
                                        <p:tgtEl>
                                          <p:spTgt spid="28570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57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5705"/>
                                        </p:tgtEl>
                                        <p:attrNameLst>
                                          <p:attrName>style.visibility</p:attrName>
                                        </p:attrNameLst>
                                      </p:cBhvr>
                                      <p:to>
                                        <p:strVal val="visible"/>
                                      </p:to>
                                    </p:set>
                                    <p:anim calcmode="lin" valueType="num">
                                      <p:cBhvr additive="base">
                                        <p:cTn id="18" dur="500" fill="hold"/>
                                        <p:tgtEl>
                                          <p:spTgt spid="285705"/>
                                        </p:tgtEl>
                                        <p:attrNameLst>
                                          <p:attrName>ppt_x</p:attrName>
                                        </p:attrNameLst>
                                      </p:cBhvr>
                                      <p:tavLst>
                                        <p:tav tm="0">
                                          <p:val>
                                            <p:strVal val="0-#ppt_w/2"/>
                                          </p:val>
                                        </p:tav>
                                        <p:tav tm="100000">
                                          <p:val>
                                            <p:strVal val="#ppt_x"/>
                                          </p:val>
                                        </p:tav>
                                      </p:tavLst>
                                    </p:anim>
                                    <p:anim calcmode="lin" valueType="num">
                                      <p:cBhvr additive="base">
                                        <p:cTn id="19" dur="500" fill="hold"/>
                                        <p:tgtEl>
                                          <p:spTgt spid="2857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2" grpId="0" build="p" autoUpdateAnimBg="0"/>
      <p:bldP spid="28570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428750"/>
            <a:ext cx="6629400" cy="4972050"/>
          </a:xfrm>
          <a:prstGeom prst="rect">
            <a:avLst/>
          </a:prstGeom>
          <a:noFill/>
          <a:effectLst>
            <a:outerShdw dist="35921"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Lst>
        </p:spPr>
      </p:pic>
      <p:sp>
        <p:nvSpPr>
          <p:cNvPr id="287748" name="Rectangle 4"/>
          <p:cNvSpPr>
            <a:spLocks noGrp="1" noChangeArrowheads="1"/>
          </p:cNvSpPr>
          <p:nvPr>
            <p:ph type="title"/>
          </p:nvPr>
        </p:nvSpPr>
        <p:spPr>
          <a:xfrm>
            <a:off x="684213" y="685800"/>
            <a:ext cx="7773987"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Ionizing in cellular waters</a:t>
            </a:r>
          </a:p>
        </p:txBody>
      </p:sp>
      <p:sp>
        <p:nvSpPr>
          <p:cNvPr id="287749" name="AutoShape 5"/>
          <p:cNvSpPr>
            <a:spLocks noChangeArrowheads="1"/>
          </p:cNvSpPr>
          <p:nvPr/>
        </p:nvSpPr>
        <p:spPr bwMode="auto">
          <a:xfrm>
            <a:off x="7116763" y="803275"/>
            <a:ext cx="1825625" cy="473075"/>
          </a:xfrm>
          <a:prstGeom prst="roundRect">
            <a:avLst>
              <a:gd name="adj" fmla="val 324"/>
            </a:avLst>
          </a:prstGeom>
          <a:solidFill>
            <a:srgbClr val="FFEA18"/>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buClr>
                <a:srgbClr val="66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baseline="0">
                <a:solidFill>
                  <a:srgbClr val="CC0000"/>
                </a:solidFill>
              </a:rPr>
              <a:t>H+ donors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7749"/>
                                        </p:tgtEl>
                                        <p:attrNameLst>
                                          <p:attrName>style.visibility</p:attrName>
                                        </p:attrNameLst>
                                      </p:cBhvr>
                                      <p:to>
                                        <p:strVal val="visible"/>
                                      </p:to>
                                    </p:set>
                                    <p:anim calcmode="lin" valueType="num">
                                      <p:cBhvr additive="base">
                                        <p:cTn id="7" dur="500" fill="hold"/>
                                        <p:tgtEl>
                                          <p:spTgt spid="287749"/>
                                        </p:tgtEl>
                                        <p:attrNameLst>
                                          <p:attrName>ppt_x</p:attrName>
                                        </p:attrNameLst>
                                      </p:cBhvr>
                                      <p:tavLst>
                                        <p:tav tm="0">
                                          <p:val>
                                            <p:strVal val="0-#ppt_w/2"/>
                                          </p:val>
                                        </p:tav>
                                        <p:tav tm="100000">
                                          <p:val>
                                            <p:strVal val="#ppt_x"/>
                                          </p:val>
                                        </p:tav>
                                      </p:tavLst>
                                    </p:anim>
                                    <p:anim calcmode="lin" valueType="num">
                                      <p:cBhvr additive="base">
                                        <p:cTn id="8" dur="500" fill="hold"/>
                                        <p:tgtEl>
                                          <p:spTgt spid="2877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390650"/>
            <a:ext cx="6781800" cy="5086350"/>
          </a:xfrm>
          <a:prstGeom prst="rect">
            <a:avLst/>
          </a:prstGeom>
          <a:noFill/>
          <a:effectLst>
            <a:outerShdw dist="35921"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Lst>
        </p:spPr>
      </p:pic>
      <p:sp>
        <p:nvSpPr>
          <p:cNvPr id="289795" name="Rectangle 3"/>
          <p:cNvSpPr>
            <a:spLocks noGrp="1" noChangeArrowheads="1"/>
          </p:cNvSpPr>
          <p:nvPr>
            <p:ph type="title"/>
          </p:nvPr>
        </p:nvSpPr>
        <p:spPr>
          <a:xfrm>
            <a:off x="609600" y="685800"/>
            <a:ext cx="7773988" cy="763588"/>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Ionizing in cellular waters</a:t>
            </a:r>
          </a:p>
        </p:txBody>
      </p:sp>
      <p:sp>
        <p:nvSpPr>
          <p:cNvPr id="289796" name="AutoShape 4"/>
          <p:cNvSpPr>
            <a:spLocks noChangeArrowheads="1"/>
          </p:cNvSpPr>
          <p:nvPr/>
        </p:nvSpPr>
        <p:spPr bwMode="auto">
          <a:xfrm>
            <a:off x="6737350" y="603250"/>
            <a:ext cx="2266950" cy="473075"/>
          </a:xfrm>
          <a:prstGeom prst="roundRect">
            <a:avLst>
              <a:gd name="adj" fmla="val 324"/>
            </a:avLst>
          </a:prstGeom>
          <a:solidFill>
            <a:srgbClr val="FFEA18"/>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lnSpc>
                <a:spcPct val="95000"/>
              </a:lnSpc>
              <a:buClr>
                <a:srgbClr val="66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baseline="0">
                <a:solidFill>
                  <a:srgbClr val="CC0000"/>
                </a:solidFill>
              </a:rPr>
              <a:t>H+ acceptors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additive="base">
                                        <p:cTn id="7" dur="500" fill="hold"/>
                                        <p:tgtEl>
                                          <p:spTgt spid="289796"/>
                                        </p:tgtEl>
                                        <p:attrNameLst>
                                          <p:attrName>ppt_x</p:attrName>
                                        </p:attrNameLst>
                                      </p:cBhvr>
                                      <p:tavLst>
                                        <p:tav tm="0">
                                          <p:val>
                                            <p:strVal val="0-#ppt_w/2"/>
                                          </p:val>
                                        </p:tav>
                                        <p:tav tm="100000">
                                          <p:val>
                                            <p:strVal val="#ppt_x"/>
                                          </p:val>
                                        </p:tav>
                                      </p:tavLst>
                                    </p:anim>
                                    <p:anim calcmode="lin" valueType="num">
                                      <p:cBhvr additive="base">
                                        <p:cTn id="8" dur="500" fill="hold"/>
                                        <p:tgtEl>
                                          <p:spTgt spid="2897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autoUpdateAnimBg="0"/>
    </p:bldLst>
  </p:timing>
</p:sld>
</file>

<file path=ppt/theme/theme1.xml><?xml version="1.0" encoding="utf-8"?>
<a:theme xmlns:a="http://schemas.openxmlformats.org/drawingml/2006/main" name=" template2005">
  <a:themeElements>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 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 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 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 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 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 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 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 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ank Presentation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ank Presentation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ank Presentation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ank Presentation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ank Presentation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2809</TotalTime>
  <Words>1202</Words>
  <Application>Microsoft Office PowerPoint</Application>
  <PresentationFormat>On-screen Show (4:3)</PresentationFormat>
  <Paragraphs>247</Paragraphs>
  <Slides>35</Slides>
  <Notes>22</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 template2005</vt:lpstr>
      <vt:lpstr>Blank Presentation</vt:lpstr>
      <vt:lpstr>Proteins </vt:lpstr>
      <vt:lpstr>PowerPoint Presentation</vt:lpstr>
      <vt:lpstr>Proteins </vt:lpstr>
      <vt:lpstr>Proteins</vt:lpstr>
      <vt:lpstr>Amino acids</vt:lpstr>
      <vt:lpstr>Effect of different R groups:  Nonpolar amino acids</vt:lpstr>
      <vt:lpstr>Effect of different R groups:  Polar amino acids</vt:lpstr>
      <vt:lpstr>Ionizing in cellular waters</vt:lpstr>
      <vt:lpstr>Ionizing in cellular waters</vt:lpstr>
      <vt:lpstr>Sulfur containing amino acids</vt:lpstr>
      <vt:lpstr>Building proteins</vt:lpstr>
      <vt:lpstr>Building proteins</vt:lpstr>
      <vt:lpstr>Enzymes: </vt:lpstr>
      <vt:lpstr>PowerPoint Presentation</vt:lpstr>
      <vt:lpstr>PowerPoint Presentation</vt:lpstr>
      <vt:lpstr>Affect of pH on Enzyme Activity</vt:lpstr>
      <vt:lpstr>Affect of Temp on Enzyme Activity</vt:lpstr>
      <vt:lpstr>Affect of Concentration on Enzyme Activity</vt:lpstr>
      <vt:lpstr>PowerPoint Presentation</vt:lpstr>
      <vt:lpstr>Enzymes are recyclable</vt:lpstr>
      <vt:lpstr>Protein structure &amp; function</vt:lpstr>
      <vt:lpstr>Primary (1°) structure</vt:lpstr>
      <vt:lpstr>Sickle cell anemia</vt:lpstr>
      <vt:lpstr>Secondary (2°) structure</vt:lpstr>
      <vt:lpstr>Secondary (2°) structure</vt:lpstr>
      <vt:lpstr>Tertiary (3°) structure</vt:lpstr>
      <vt:lpstr>Van der Waals Interactions</vt:lpstr>
      <vt:lpstr>Hydrophilic and Hydrophobic Interactions</vt:lpstr>
      <vt:lpstr>Quaternary (4°) structure</vt:lpstr>
      <vt:lpstr>Protein structure (review)</vt:lpstr>
      <vt:lpstr>Protein denaturation</vt:lpstr>
      <vt:lpstr>PowerPoint Presentation</vt:lpstr>
      <vt:lpstr>Ghosts of Lectures Past (storage)</vt:lpstr>
      <vt:lpstr>Chaperonin proteins </vt:lpstr>
      <vt:lpstr>Protein models</vt:lpstr>
    </vt:vector>
  </TitlesOfParts>
  <Company>Kim Foglia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Ashley</dc:creator>
  <cp:lastModifiedBy>Windows User</cp:lastModifiedBy>
  <cp:revision>65</cp:revision>
  <cp:lastPrinted>2007-11-14T11:26:33Z</cp:lastPrinted>
  <dcterms:modified xsi:type="dcterms:W3CDTF">2015-10-02T17:43:50Z</dcterms:modified>
</cp:coreProperties>
</file>