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79" r:id="rId4"/>
    <p:sldId id="356" r:id="rId5"/>
    <p:sldId id="280" r:id="rId6"/>
    <p:sldId id="281" r:id="rId7"/>
    <p:sldId id="263" r:id="rId8"/>
    <p:sldId id="289" r:id="rId9"/>
    <p:sldId id="342" r:id="rId10"/>
    <p:sldId id="288" r:id="rId11"/>
    <p:sldId id="266" r:id="rId12"/>
    <p:sldId id="286" r:id="rId13"/>
    <p:sldId id="307" r:id="rId14"/>
    <p:sldId id="292" r:id="rId15"/>
    <p:sldId id="315" r:id="rId16"/>
    <p:sldId id="293" r:id="rId17"/>
    <p:sldId id="344" r:id="rId18"/>
    <p:sldId id="345" r:id="rId19"/>
    <p:sldId id="267" r:id="rId20"/>
    <p:sldId id="346" r:id="rId21"/>
    <p:sldId id="270" r:id="rId22"/>
    <p:sldId id="276" r:id="rId23"/>
    <p:sldId id="272" r:id="rId24"/>
    <p:sldId id="352" r:id="rId25"/>
    <p:sldId id="351" r:id="rId26"/>
    <p:sldId id="347" r:id="rId27"/>
    <p:sldId id="274" r:id="rId28"/>
    <p:sldId id="349" r:id="rId29"/>
    <p:sldId id="275" r:id="rId30"/>
    <p:sldId id="297" r:id="rId31"/>
    <p:sldId id="298" r:id="rId32"/>
    <p:sldId id="299" r:id="rId33"/>
    <p:sldId id="300" r:id="rId34"/>
    <p:sldId id="301" r:id="rId35"/>
    <p:sldId id="302" r:id="rId36"/>
    <p:sldId id="353" r:id="rId37"/>
    <p:sldId id="354" r:id="rId38"/>
    <p:sldId id="355" r:id="rId39"/>
    <p:sldId id="305" r:id="rId40"/>
    <p:sldId id="259" r:id="rId41"/>
    <p:sldId id="260" r:id="rId42"/>
    <p:sldId id="257" r:id="rId43"/>
    <p:sldId id="258" r:id="rId44"/>
    <p:sldId id="261" r:id="rId45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C0B01-DA6A-4675-9FE5-86E5164AEE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6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88DF-A00E-4234-8911-473EFED71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7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5C784-8A2E-4420-B270-16A91CAC2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7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A453123-8239-4DCD-B476-8A0B9A275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A5E3B1-5575-4A83-B82A-F94A40318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6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8CC48-47AD-4040-9515-D03EF462B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46038"/>
      </p:ext>
    </p:extLst>
  </p:cSld>
  <p:clrMapOvr>
    <a:masterClrMapping/>
  </p:clrMapOvr>
  <p:transition spd="med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E73E1-B247-4A61-9B89-4730A3269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7122"/>
      </p:ext>
    </p:extLst>
  </p:cSld>
  <p:clrMapOvr>
    <a:masterClrMapping/>
  </p:clrMapOvr>
  <p:transition spd="med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E468B-EB57-444C-91DF-FD51ABA13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0673"/>
      </p:ext>
    </p:extLst>
  </p:cSld>
  <p:clrMapOvr>
    <a:masterClrMapping/>
  </p:clrMapOvr>
  <p:transition spd="med"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A6018-9079-4AB8-952B-ADCE85603F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1230"/>
      </p:ext>
    </p:extLst>
  </p:cSld>
  <p:clrMapOvr>
    <a:masterClrMapping/>
  </p:clrMapOvr>
  <p:transition spd="med"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36260-30CF-40F1-8A37-7CDCFB1959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41015"/>
      </p:ext>
    </p:extLst>
  </p:cSld>
  <p:clrMapOvr>
    <a:masterClrMapping/>
  </p:clrMapOvr>
  <p:transition spd="med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8511D-F427-4FEE-8598-F46F4E7C6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1534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F9F6B-295D-407E-82A2-461B14C7E7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49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4AD6-5074-47F6-8252-A9C43F5D40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06358"/>
      </p:ext>
    </p:extLst>
  </p:cSld>
  <p:clrMapOvr>
    <a:masterClrMapping/>
  </p:clrMapOvr>
  <p:transition spd="med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3F992-2749-4108-A13C-C51BEFF70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43545"/>
      </p:ext>
    </p:extLst>
  </p:cSld>
  <p:clrMapOvr>
    <a:masterClrMapping/>
  </p:clrMapOvr>
  <p:transition spd="med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B7811-4C79-47D0-93D9-05624D8D2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16040"/>
      </p:ext>
    </p:extLst>
  </p:cSld>
  <p:clrMapOvr>
    <a:masterClrMapping/>
  </p:clrMapOvr>
  <p:transition spd="med"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7D96B-D33A-4B64-9B99-9A3DD416C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09672"/>
      </p:ext>
    </p:extLst>
  </p:cSld>
  <p:clrMapOvr>
    <a:masterClrMapping/>
  </p:clrMapOvr>
  <p:transition spd="med"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94175-8DAA-4F9C-B0DD-105B8BA17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64"/>
      </p:ext>
    </p:extLst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6A2C1-5273-4D80-AA21-065E885CD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2DD97-92AB-4662-B2A3-8BB7A7AD7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90495-B21A-4242-AFB4-EF159F48B9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8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6F3BF-2CE4-493B-B33B-1BB00DE4D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17A61-8E1B-4FCF-9CE8-D4DDA16C76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5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76701-85E0-46CA-8AC2-2DE68C7CF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47C7D-08C5-4763-903A-0BE60B58D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4ECC57E-9631-459B-955B-F221B6B80E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0E7040C6-1F4A-468B-9AAC-4395E0A0E8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gbs.glenbrook.k12.il.us/Academics/gbssci/bio/apbio/Index/index.htm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hyperlink" Target="http://gohs.tvusd.k12.ca.us/TeacherWebs/Science/CDowning/default.asp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texascollege.edu/tdehne/BC_ShockwaveAnimations/09SWF-CellularRespiration/09-09-Glycolysis.sw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hyperlink" Target="http://www.science.smith.edu/departments/Biology/Bio231/kreb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science.smith.edu/departments/Biology/Bio231/krebs.html" TargetMode="Externa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.xml"/><Relationship Id="rId4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39.jpe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40.jpe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hyperlink" Target="http://www.metacafe.com/watch/403829/sulfuric_acid_and_suga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19400"/>
            <a:ext cx="8763000" cy="1981200"/>
          </a:xfrm>
        </p:spPr>
        <p:txBody>
          <a:bodyPr/>
          <a:lstStyle/>
          <a:p>
            <a:r>
              <a:rPr lang="en-US" sz="4000">
                <a:latin typeface="Comic Sans MS" pitchFamily="66" charset="0"/>
              </a:rPr>
              <a:t>Cellular Respiration</a:t>
            </a:r>
            <a:br>
              <a:rPr lang="en-US" sz="4000">
                <a:latin typeface="Comic Sans MS" pitchFamily="66" charset="0"/>
              </a:rPr>
            </a:br>
            <a:r>
              <a:rPr lang="en-US" sz="4000">
                <a:latin typeface="Comic Sans MS" pitchFamily="66" charset="0"/>
              </a:rPr>
              <a:t>Campbell Chapter 9</a:t>
            </a:r>
            <a:br>
              <a:rPr lang="en-US" sz="40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Slide shows modified from: Glenbrook High School AP site </a:t>
            </a:r>
            <a:r>
              <a:rPr lang="en-US" sz="1800">
                <a:latin typeface="Comic Sans MS" pitchFamily="66" charset="0"/>
                <a:hlinkClick r:id="rId3"/>
              </a:rPr>
              <a:t>http://gbs.glenbrook.k12.il.us/Academics/gbssci/bio/apbio/Index/index.htm</a:t>
            </a:r>
            <a:r>
              <a:rPr lang="en-US" sz="1800">
                <a:latin typeface="Comic Sans MS" pitchFamily="66" charset="0"/>
              </a:rPr>
              <a:t/>
            </a:r>
            <a:br>
              <a:rPr lang="en-US" sz="18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&amp; Dr. Chuck Downing</a:t>
            </a:r>
            <a:r>
              <a:rPr lang="en-US" sz="1800">
                <a:latin typeface="Comic Sans MS" pitchFamily="66" charset="0"/>
              </a:rPr>
              <a:t>  </a:t>
            </a:r>
            <a:r>
              <a:rPr lang="en-US" sz="1800">
                <a:latin typeface="Comic Sans MS" pitchFamily="66" charset="0"/>
                <a:hlinkClick r:id="rId4"/>
              </a:rPr>
              <a:t>http://gohs.tvusd.k12.ca.us/TeacherWebs/Science/CDowning/default.aspx</a:t>
            </a:r>
            <a:r>
              <a:rPr lang="en-US" sz="1800">
                <a:latin typeface="Comic Sans MS" pitchFamily="66" charset="0"/>
              </a:rPr>
              <a:t/>
            </a:r>
            <a:br>
              <a:rPr lang="en-US" sz="1800">
                <a:latin typeface="Comic Sans MS" pitchFamily="66" charset="0"/>
              </a:rPr>
            </a:br>
            <a:endParaRPr lang="en-US" sz="1800">
              <a:latin typeface="Comic Sans MS" pitchFamily="66" charset="0"/>
            </a:endParaRPr>
          </a:p>
        </p:txBody>
      </p:sp>
      <p:pic>
        <p:nvPicPr>
          <p:cNvPr id="2053" name="Picture 5" descr="eatshee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28003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py of m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53000"/>
            <a:ext cx="24384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ito en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 preferRelativeResize="0"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6" b="54565"/>
          <a:stretch>
            <a:fillRect/>
          </a:stretch>
        </p:blipFill>
        <p:spPr bwMode="auto">
          <a:xfrm>
            <a:off x="3733800" y="0"/>
            <a:ext cx="51816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04800" y="0"/>
            <a:ext cx="2867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http://www.clickatutor.com/mitochondria.jpg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343400"/>
            <a:ext cx="8534400" cy="2819400"/>
          </a:xfrm>
        </p:spPr>
        <p:txBody>
          <a:bodyPr/>
          <a:lstStyle/>
          <a:p>
            <a:r>
              <a:rPr lang="en-US" altLang="en-US" sz="2800">
                <a:latin typeface="Comic Sans MS" pitchFamily="66" charset="0"/>
              </a:rPr>
              <a:t>Prevents energy release in 1 explosive step</a:t>
            </a:r>
          </a:p>
          <a:p>
            <a:r>
              <a:rPr lang="en-US" altLang="en-US" sz="2800">
                <a:latin typeface="Comic Sans MS" pitchFamily="66" charset="0"/>
              </a:rPr>
              <a:t>Allows energy to be released slowly in steps and</a:t>
            </a:r>
            <a:br>
              <a:rPr lang="en-US" altLang="en-US" sz="2800">
                <a:latin typeface="Comic Sans MS" pitchFamily="66" charset="0"/>
              </a:rPr>
            </a:br>
            <a:r>
              <a:rPr lang="en-US" altLang="en-US" sz="2800">
                <a:latin typeface="Comic Sans MS" pitchFamily="66" charset="0"/>
              </a:rPr>
              <a:t>  captured as ATP</a:t>
            </a:r>
          </a:p>
          <a:p>
            <a:r>
              <a:rPr lang="en-US" altLang="en-US" sz="2800">
                <a:latin typeface="Comic Sans MS" pitchFamily="66" charset="0"/>
              </a:rPr>
              <a:t>Electron route:  	</a:t>
            </a:r>
            <a:br>
              <a:rPr lang="en-US" altLang="en-US" sz="2800">
                <a:latin typeface="Comic Sans MS" pitchFamily="66" charset="0"/>
              </a:rPr>
            </a:br>
            <a:r>
              <a:rPr lang="en-US" altLang="en-US" sz="2800">
                <a:latin typeface="Comic Sans MS" pitchFamily="66" charset="0"/>
              </a:rPr>
              <a:t>food </a:t>
            </a:r>
            <a:r>
              <a:rPr lang="en-US" altLang="en-US" sz="2800">
                <a:latin typeface="Comic Sans MS" pitchFamily="66" charset="0"/>
                <a:cs typeface="Times New Roman" pitchFamily="18" charset="0"/>
              </a:rPr>
              <a:t>→ </a:t>
            </a:r>
            <a:r>
              <a:rPr lang="en-US" altLang="en-US" sz="2800">
                <a:latin typeface="Comic Sans MS" pitchFamily="66" charset="0"/>
              </a:rPr>
              <a:t>NADH </a:t>
            </a:r>
            <a:r>
              <a:rPr lang="en-US" altLang="en-US" sz="2800">
                <a:latin typeface="Comic Sans MS" pitchFamily="66" charset="0"/>
                <a:cs typeface="Times New Roman" pitchFamily="18" charset="0"/>
              </a:rPr>
              <a:t>→</a:t>
            </a:r>
            <a:r>
              <a:rPr lang="en-US" altLang="en-US" sz="2800">
                <a:latin typeface="Comic Sans MS" pitchFamily="66" charset="0"/>
              </a:rPr>
              <a:t> ETC </a:t>
            </a:r>
            <a:r>
              <a:rPr lang="en-US" altLang="en-US" sz="2800">
                <a:latin typeface="Comic Sans MS" pitchFamily="66" charset="0"/>
                <a:cs typeface="Times New Roman" pitchFamily="18" charset="0"/>
              </a:rPr>
              <a:t>→</a:t>
            </a:r>
            <a:r>
              <a:rPr lang="en-US" altLang="en-US" sz="2800">
                <a:latin typeface="Comic Sans MS" pitchFamily="66" charset="0"/>
              </a:rPr>
              <a:t> oxygen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1371600" y="762000"/>
          <a:ext cx="6553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0204"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65532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r>
              <a:rPr lang="en-US" sz="4000">
                <a:latin typeface="Comic Sans MS" pitchFamily="66" charset="0"/>
              </a:rPr>
              <a:t>ELECTRON TRANSPORT CHAIN</a:t>
            </a:r>
          </a:p>
        </p:txBody>
      </p:sp>
    </p:spTree>
    <p:custDataLst>
      <p:tags r:id="rId2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91600" cy="66294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/>
              <a:t>MITOCHONDRIA = cell power plant</a:t>
            </a:r>
          </a:p>
          <a:p>
            <a:pPr>
              <a:buFontTx/>
              <a:buNone/>
            </a:pPr>
            <a:r>
              <a:rPr lang="en-US" b="1"/>
              <a:t>Surrounded by ___________ membrane</a:t>
            </a:r>
          </a:p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Outer membrane</a:t>
            </a:r>
            <a:r>
              <a:rPr lang="en-US" b="1"/>
              <a:t>  &amp; </a:t>
            </a:r>
            <a:r>
              <a:rPr lang="en-US" b="1">
                <a:solidFill>
                  <a:srgbClr val="0066FF"/>
                </a:solidFill>
              </a:rPr>
              <a:t>Inner membrane</a:t>
            </a:r>
            <a:r>
              <a:rPr lang="en-US" b="1"/>
              <a:t/>
            </a:r>
            <a:br>
              <a:rPr lang="en-US" b="1"/>
            </a:br>
            <a:r>
              <a:rPr lang="en-US" b="1"/>
              <a:t>				 (called _______________ )</a:t>
            </a:r>
          </a:p>
          <a:p>
            <a:pPr>
              <a:buFontTx/>
              <a:buNone/>
            </a:pPr>
            <a:endParaRPr lang="en-US" b="1"/>
          </a:p>
          <a:p>
            <a:pPr>
              <a:buFontTx/>
              <a:buNone/>
            </a:pPr>
            <a:r>
              <a:rPr lang="en-US" b="1"/>
              <a:t>Space between inner membrane </a:t>
            </a:r>
            <a:br>
              <a:rPr lang="en-US" b="1"/>
            </a:br>
            <a:r>
              <a:rPr lang="en-US" b="1"/>
              <a:t>&amp; outer membrane </a:t>
            </a:r>
          </a:p>
          <a:p>
            <a:pPr>
              <a:buFontTx/>
              <a:buNone/>
            </a:pPr>
            <a:r>
              <a:rPr lang="en-US" b="1"/>
              <a:t>= ____________________</a:t>
            </a:r>
          </a:p>
          <a:p>
            <a:pPr>
              <a:buFontTx/>
              <a:buNone/>
            </a:pPr>
            <a:endParaRPr lang="en-US" b="1"/>
          </a:p>
          <a:p>
            <a:pPr>
              <a:buFontTx/>
              <a:buNone/>
            </a:pPr>
            <a:r>
              <a:rPr lang="en-US" b="1"/>
              <a:t>Space inside cristae folds</a:t>
            </a:r>
          </a:p>
          <a:p>
            <a:pPr>
              <a:buFontTx/>
              <a:buNone/>
            </a:pPr>
            <a:r>
              <a:rPr lang="en-US" b="1"/>
              <a:t>= _________________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4191000"/>
            <a:ext cx="5311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33CC33"/>
                </a:solidFill>
                <a:latin typeface="Arial" charset="0"/>
              </a:rPr>
              <a:t>INTERMEMBRANE SPACE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352800" y="990600"/>
            <a:ext cx="1900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99"/>
                </a:solidFill>
                <a:latin typeface="Arial" charset="0"/>
              </a:rPr>
              <a:t>DOUBLE</a:t>
            </a:r>
          </a:p>
        </p:txBody>
      </p:sp>
      <p:pic>
        <p:nvPicPr>
          <p:cNvPr id="32773" name="Picture 5" descr="wksht mito blan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5791200" y="3657600"/>
            <a:ext cx="32004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14400" y="6019800"/>
            <a:ext cx="1741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FF"/>
                </a:solidFill>
                <a:latin typeface="Arial" charset="0"/>
              </a:rPr>
              <a:t>MATRIX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562600" y="1981200"/>
            <a:ext cx="1968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Arial" charset="0"/>
              </a:rPr>
              <a:t>CRISTAE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4" grpId="0"/>
      <p:bldP spid="327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f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2478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962400" y="1447800"/>
            <a:ext cx="3336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FAD </a:t>
            </a:r>
            <a:r>
              <a:rPr lang="en-US" sz="3600">
                <a:cs typeface="Times New Roman" pitchFamily="18" charset="0"/>
              </a:rPr>
              <a:t>→ FADH</a:t>
            </a:r>
            <a:r>
              <a:rPr lang="en-US" sz="3600" baseline="-25000">
                <a:cs typeface="Times New Roman" pitchFamily="18" charset="0"/>
              </a:rPr>
              <a:t>2</a:t>
            </a:r>
          </a:p>
        </p:txBody>
      </p:sp>
      <p:pic>
        <p:nvPicPr>
          <p:cNvPr id="57350" name="Picture 6" descr="nad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8" r="61627"/>
          <a:stretch>
            <a:fillRect/>
          </a:stretch>
        </p:blipFill>
        <p:spPr bwMode="auto">
          <a:xfrm>
            <a:off x="762000" y="4191000"/>
            <a:ext cx="2184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810000" y="4419600"/>
            <a:ext cx="3471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NAD</a:t>
            </a:r>
            <a:r>
              <a:rPr lang="en-US" sz="3600" baseline="30000"/>
              <a:t>+</a:t>
            </a:r>
            <a:r>
              <a:rPr lang="en-US" sz="3600"/>
              <a:t> → NADH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81000" y="179388"/>
            <a:ext cx="8435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HIGH ENERGY ELECTRON CARRIERS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5715000"/>
            <a:ext cx="57912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hlink"/>
                </a:solidFill>
                <a:hlinkClick r:id="rId3"/>
              </a:rPr>
              <a:t>See glycolysis movie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9530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latin typeface="Arial" charset="0"/>
              </a:rPr>
              <a:t>The first step in cellular respiration </a:t>
            </a:r>
          </a:p>
          <a:p>
            <a:r>
              <a:rPr lang="en-US" sz="3600" b="1">
                <a:latin typeface="Arial" charset="0"/>
              </a:rPr>
              <a:t>= _______________</a:t>
            </a:r>
          </a:p>
          <a:p>
            <a:endParaRPr lang="en-US" sz="3600" b="1">
              <a:latin typeface="Arial" charset="0"/>
            </a:endParaRPr>
          </a:p>
          <a:p>
            <a:r>
              <a:rPr lang="en-US" sz="3600" b="1">
                <a:latin typeface="Arial" charset="0"/>
              </a:rPr>
              <a:t>Also called </a:t>
            </a:r>
          </a:p>
          <a:p>
            <a:r>
              <a:rPr lang="en-US" sz="3600" b="1">
                <a:latin typeface="Arial" charset="0"/>
              </a:rPr>
              <a:t>_________________________________</a:t>
            </a:r>
          </a:p>
          <a:p>
            <a:endParaRPr lang="en-US" sz="3600" b="1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3600" b="1">
                <a:latin typeface="Arial" charset="0"/>
              </a:rPr>
              <a:t> happens in the ________________</a:t>
            </a:r>
          </a:p>
          <a:p>
            <a:r>
              <a:rPr lang="en-US" sz="3600" b="1">
                <a:latin typeface="Arial" charset="0"/>
              </a:rPr>
              <a:t>      outside the mitochondria</a:t>
            </a:r>
          </a:p>
          <a:p>
            <a:pPr>
              <a:buFontTx/>
              <a:buChar char="•"/>
            </a:pPr>
            <a:r>
              <a:rPr lang="en-US" sz="3600" b="1">
                <a:latin typeface="Arial" charset="0"/>
              </a:rPr>
              <a:t> occurs _________________________</a:t>
            </a:r>
            <a:endParaRPr lang="en-US" sz="2800" b="1">
              <a:latin typeface="Arial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313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FF"/>
                </a:solidFill>
                <a:latin typeface="Arial" charset="0"/>
              </a:rPr>
              <a:t>GLYCOLYSIS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14800" y="3505200"/>
            <a:ext cx="305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FF"/>
                </a:solidFill>
                <a:latin typeface="Arial" charset="0"/>
              </a:rPr>
              <a:t>CYTOPLASM</a:t>
            </a:r>
          </a:p>
        </p:txBody>
      </p:sp>
      <p:pic>
        <p:nvPicPr>
          <p:cNvPr id="38919" name="Picture 7" descr="cytoplasm ar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2667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438400" y="4648200"/>
            <a:ext cx="5273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FF"/>
                </a:solidFill>
              </a:rPr>
              <a:t>with or without oxygen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09600" y="2438400"/>
            <a:ext cx="6486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66FF"/>
                </a:solidFill>
              </a:rPr>
              <a:t>Embden-Meyerhoff Pathway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>
            <a:fillRect/>
          </a:stretch>
        </p:blipFill>
        <p:spPr bwMode="auto">
          <a:xfrm>
            <a:off x="3595688" y="152400"/>
            <a:ext cx="511016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04800" y="381000"/>
            <a:ext cx="243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" pitchFamily="18" charset="0"/>
              </a:rPr>
              <a:t>Details of glycolysis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352800" y="228600"/>
            <a:ext cx="2057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Steps     –     A fuel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molecule is energized,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using ATP.</a:t>
            </a:r>
          </a:p>
        </p:txBody>
      </p:sp>
      <p:sp>
        <p:nvSpPr>
          <p:cNvPr id="101382" name="Oval 6"/>
          <p:cNvSpPr>
            <a:spLocks noChangeArrowheads="1"/>
          </p:cNvSpPr>
          <p:nvPr/>
        </p:nvSpPr>
        <p:spPr bwMode="auto">
          <a:xfrm>
            <a:off x="3886200" y="30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3870325" y="3048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4175125" y="30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4159250" y="3048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01386" name="Oval 10"/>
          <p:cNvSpPr>
            <a:spLocks noChangeArrowheads="1"/>
          </p:cNvSpPr>
          <p:nvPr/>
        </p:nvSpPr>
        <p:spPr bwMode="auto">
          <a:xfrm>
            <a:off x="6188075" y="685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6172200" y="6858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6553200" y="228600"/>
            <a:ext cx="762000" cy="2286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6553200" y="228600"/>
            <a:ext cx="838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Glucose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7391400" y="76200"/>
            <a:ext cx="1676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latin typeface="Arial" charset="0"/>
              </a:rPr>
              <a:t>PREPARATORY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PHASE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(energy investment)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6019800" y="381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Step</a:t>
            </a:r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6172200" y="106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6156325" y="10668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6188075" y="1600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6172200" y="16002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01396" name="Oval 20"/>
          <p:cNvSpPr>
            <a:spLocks noChangeArrowheads="1"/>
          </p:cNvSpPr>
          <p:nvPr/>
        </p:nvSpPr>
        <p:spPr bwMode="auto">
          <a:xfrm>
            <a:off x="61722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6156325" y="21336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6553200" y="792163"/>
            <a:ext cx="21336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200" b="1">
                <a:latin typeface="Arial" charset="0"/>
              </a:rPr>
              <a:t>Glucose-6-phosphate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6553200" y="124936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Fructose-6-phosphate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6553200" y="2362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Glyceraldehyde-3-phosphate 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(G3P)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3352800" y="20574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Step      A six-carbon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intermediate splits into two three-carbon intermediates.</a:t>
            </a:r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3825875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3810000" y="21336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3352800" y="3048000"/>
            <a:ext cx="2057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Step      A redox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reaction generates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NADH.</a:t>
            </a:r>
          </a:p>
        </p:txBody>
      </p:sp>
      <p:sp>
        <p:nvSpPr>
          <p:cNvPr id="101405" name="Oval 29"/>
          <p:cNvSpPr>
            <a:spLocks noChangeArrowheads="1"/>
          </p:cNvSpPr>
          <p:nvPr/>
        </p:nvSpPr>
        <p:spPr bwMode="auto">
          <a:xfrm>
            <a:off x="3825875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3810000" y="31242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64008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8" name="Text Box 32"/>
          <p:cNvSpPr txBox="1">
            <a:spLocks noChangeArrowheads="1"/>
          </p:cNvSpPr>
          <p:nvPr/>
        </p:nvSpPr>
        <p:spPr bwMode="auto">
          <a:xfrm>
            <a:off x="6384925" y="29718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7543800" y="2895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latin typeface="Arial" charset="0"/>
              </a:rPr>
              <a:t>ENERGY PAYOFF 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PHASE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6629400" y="3352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1,3-Diphosphoglyceric acid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(2 molecules)</a:t>
            </a:r>
          </a:p>
        </p:txBody>
      </p:sp>
      <p:sp>
        <p:nvSpPr>
          <p:cNvPr id="101411" name="Oval 35"/>
          <p:cNvSpPr>
            <a:spLocks noChangeArrowheads="1"/>
          </p:cNvSpPr>
          <p:nvPr/>
        </p:nvSpPr>
        <p:spPr bwMode="auto">
          <a:xfrm>
            <a:off x="64008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6384925" y="37338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3352800" y="4038600"/>
            <a:ext cx="152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Steps     –     ATP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and pyruvic acid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are produced.</a:t>
            </a:r>
          </a:p>
        </p:txBody>
      </p:sp>
      <p:sp>
        <p:nvSpPr>
          <p:cNvPr id="101414" name="Oval 38"/>
          <p:cNvSpPr>
            <a:spLocks noChangeArrowheads="1"/>
          </p:cNvSpPr>
          <p:nvPr/>
        </p:nvSpPr>
        <p:spPr bwMode="auto">
          <a:xfrm>
            <a:off x="3902075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3886200" y="41148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6</a:t>
            </a:r>
          </a:p>
        </p:txBody>
      </p:sp>
      <p:sp>
        <p:nvSpPr>
          <p:cNvPr id="101416" name="Oval 40"/>
          <p:cNvSpPr>
            <a:spLocks noChangeArrowheads="1"/>
          </p:cNvSpPr>
          <p:nvPr/>
        </p:nvSpPr>
        <p:spPr bwMode="auto">
          <a:xfrm>
            <a:off x="4175125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4159250" y="41148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6629400" y="4038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3-Phosphoglyceric acid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(2 molecules)</a:t>
            </a:r>
          </a:p>
        </p:txBody>
      </p:sp>
      <p:sp>
        <p:nvSpPr>
          <p:cNvPr id="101419" name="Oval 43"/>
          <p:cNvSpPr>
            <a:spLocks noChangeArrowheads="1"/>
          </p:cNvSpPr>
          <p:nvPr/>
        </p:nvSpPr>
        <p:spPr bwMode="auto">
          <a:xfrm>
            <a:off x="64008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6384925" y="42672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7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6629400" y="4648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2-Phosphoglyceric acid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(2 molecules)</a:t>
            </a:r>
          </a:p>
        </p:txBody>
      </p:sp>
      <p:sp>
        <p:nvSpPr>
          <p:cNvPr id="101422" name="Oval 46"/>
          <p:cNvSpPr>
            <a:spLocks noChangeArrowheads="1"/>
          </p:cNvSpPr>
          <p:nvPr/>
        </p:nvSpPr>
        <p:spPr bwMode="auto">
          <a:xfrm>
            <a:off x="640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6384925" y="48768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8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6629400" y="5257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2-Phosphoenolpyruvate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(2 molecules)</a:t>
            </a:r>
          </a:p>
        </p:txBody>
      </p:sp>
      <p:sp>
        <p:nvSpPr>
          <p:cNvPr id="101425" name="Oval 49"/>
          <p:cNvSpPr>
            <a:spLocks noChangeArrowheads="1"/>
          </p:cNvSpPr>
          <p:nvPr/>
        </p:nvSpPr>
        <p:spPr bwMode="auto">
          <a:xfrm>
            <a:off x="6400800" y="5791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6384925" y="5791200"/>
            <a:ext cx="184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</a:pPr>
            <a:r>
              <a:rPr lang="en-US" sz="900" b="1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6629400" y="6096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(2 molecules</a:t>
            </a:r>
            <a:br>
              <a:rPr lang="en-US" sz="1200" b="1">
                <a:latin typeface="Arial" charset="0"/>
              </a:rPr>
            </a:br>
            <a:r>
              <a:rPr lang="en-US" sz="1200" b="1">
                <a:latin typeface="Arial" charset="0"/>
              </a:rPr>
              <a:t>per glucose molecule)</a:t>
            </a:r>
          </a:p>
        </p:txBody>
      </p:sp>
      <p:sp>
        <p:nvSpPr>
          <p:cNvPr id="101428" name="Rectangle 52"/>
          <p:cNvSpPr>
            <a:spLocks noChangeArrowheads="1"/>
          </p:cNvSpPr>
          <p:nvPr/>
        </p:nvSpPr>
        <p:spPr bwMode="auto">
          <a:xfrm>
            <a:off x="6629400" y="5867400"/>
            <a:ext cx="1066800" cy="2286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9" name="Text Box 53"/>
          <p:cNvSpPr txBox="1">
            <a:spLocks noChangeArrowheads="1"/>
          </p:cNvSpPr>
          <p:nvPr/>
        </p:nvSpPr>
        <p:spPr bwMode="auto">
          <a:xfrm>
            <a:off x="6629400" y="5867400"/>
            <a:ext cx="1143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200" b="1">
                <a:latin typeface="Arial" charset="0"/>
              </a:rPr>
              <a:t>Pyruvic acid</a:t>
            </a:r>
          </a:p>
        </p:txBody>
      </p:sp>
      <p:sp>
        <p:nvSpPr>
          <p:cNvPr id="101430" name="Text Box 54"/>
          <p:cNvSpPr txBox="1">
            <a:spLocks noChangeArrowheads="1"/>
          </p:cNvSpPr>
          <p:nvPr/>
        </p:nvSpPr>
        <p:spPr bwMode="auto">
          <a:xfrm>
            <a:off x="6553200" y="19050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latin typeface="Arial" charset="0"/>
              </a:rPr>
              <a:t>Fructose-1,6-diphosphate</a:t>
            </a:r>
          </a:p>
        </p:txBody>
      </p:sp>
      <p:sp>
        <p:nvSpPr>
          <p:cNvPr id="101431" name="WordArt 55"/>
          <p:cNvSpPr>
            <a:spLocks noChangeArrowheads="1" noChangeShapeType="1" noTextEdit="1"/>
          </p:cNvSpPr>
          <p:nvPr/>
        </p:nvSpPr>
        <p:spPr bwMode="auto">
          <a:xfrm>
            <a:off x="152400" y="2590800"/>
            <a:ext cx="3022600" cy="297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Arraugh!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Like, this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is way hard!</a:t>
            </a:r>
          </a:p>
        </p:txBody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0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utoUpdateAnimBg="0"/>
      <p:bldP spid="101382" grpId="0" animBg="1"/>
      <p:bldP spid="101383" grpId="0" autoUpdateAnimBg="0"/>
      <p:bldP spid="101384" grpId="0" animBg="1"/>
      <p:bldP spid="101385" grpId="0" autoUpdateAnimBg="0"/>
      <p:bldP spid="101386" grpId="0" animBg="1"/>
      <p:bldP spid="101387" grpId="0" autoUpdateAnimBg="0"/>
      <p:bldP spid="101388" grpId="0" animBg="1"/>
      <p:bldP spid="101389" grpId="0" autoUpdateAnimBg="0"/>
      <p:bldP spid="101390" grpId="0" autoUpdateAnimBg="0"/>
      <p:bldP spid="101391" grpId="0" autoUpdateAnimBg="0"/>
      <p:bldP spid="101392" grpId="0" animBg="1"/>
      <p:bldP spid="101393" grpId="0" autoUpdateAnimBg="0"/>
      <p:bldP spid="101394" grpId="0" animBg="1"/>
      <p:bldP spid="101395" grpId="0" autoUpdateAnimBg="0"/>
      <p:bldP spid="101396" grpId="0" animBg="1"/>
      <p:bldP spid="101397" grpId="0" autoUpdateAnimBg="0"/>
      <p:bldP spid="101398" grpId="0" autoUpdateAnimBg="0"/>
      <p:bldP spid="101399" grpId="0" autoUpdateAnimBg="0"/>
      <p:bldP spid="101400" grpId="0" autoUpdateAnimBg="0"/>
      <p:bldP spid="101401" grpId="0" autoUpdateAnimBg="0"/>
      <p:bldP spid="101402" grpId="0" animBg="1"/>
      <p:bldP spid="101403" grpId="0" autoUpdateAnimBg="0"/>
      <p:bldP spid="101404" grpId="0" autoUpdateAnimBg="0"/>
      <p:bldP spid="101405" grpId="0" animBg="1"/>
      <p:bldP spid="101406" grpId="0" autoUpdateAnimBg="0"/>
      <p:bldP spid="101407" grpId="0" animBg="1"/>
      <p:bldP spid="101408" grpId="0" autoUpdateAnimBg="0"/>
      <p:bldP spid="101409" grpId="0" autoUpdateAnimBg="0"/>
      <p:bldP spid="101410" grpId="0" autoUpdateAnimBg="0"/>
      <p:bldP spid="101411" grpId="0" animBg="1"/>
      <p:bldP spid="101412" grpId="0" autoUpdateAnimBg="0"/>
      <p:bldP spid="101413" grpId="0" autoUpdateAnimBg="0"/>
      <p:bldP spid="101414" grpId="0" animBg="1"/>
      <p:bldP spid="101415" grpId="0" autoUpdateAnimBg="0"/>
      <p:bldP spid="101416" grpId="0" animBg="1"/>
      <p:bldP spid="101417" grpId="0" autoUpdateAnimBg="0"/>
      <p:bldP spid="101418" grpId="0" autoUpdateAnimBg="0"/>
      <p:bldP spid="101419" grpId="0" animBg="1"/>
      <p:bldP spid="101420" grpId="0" autoUpdateAnimBg="0"/>
      <p:bldP spid="101421" grpId="0" autoUpdateAnimBg="0"/>
      <p:bldP spid="101422" grpId="0" animBg="1"/>
      <p:bldP spid="101423" grpId="0" autoUpdateAnimBg="0"/>
      <p:bldP spid="101424" grpId="0" autoUpdateAnimBg="0"/>
      <p:bldP spid="101425" grpId="0" animBg="1"/>
      <p:bldP spid="101426" grpId="0" autoUpdateAnimBg="0"/>
      <p:bldP spid="101427" grpId="0" autoUpdateAnimBg="0"/>
      <p:bldP spid="101428" grpId="0" animBg="1"/>
      <p:bldP spid="101429" grpId="0" autoUpdateAnimBg="0"/>
      <p:bldP spid="101430" grpId="0" autoUpdateAnimBg="0"/>
      <p:bldP spid="1014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9530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868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latin typeface="Arial" charset="0"/>
              </a:rPr>
              <a:t>Glycolysis </a:t>
            </a:r>
            <a:br>
              <a:rPr lang="en-US" sz="4000" b="1">
                <a:latin typeface="Arial" charset="0"/>
              </a:rPr>
            </a:br>
            <a:r>
              <a:rPr lang="en-US" sz="3200" b="1">
                <a:latin typeface="Arial" charset="0"/>
              </a:rPr>
              <a:t>(GLYKOS = ________ LYSIS= ___________ ) </a:t>
            </a:r>
          </a:p>
          <a:p>
            <a:endParaRPr lang="en-US" sz="3200" b="1">
              <a:latin typeface="Arial" charset="0"/>
            </a:endParaRPr>
          </a:p>
          <a:p>
            <a:r>
              <a:rPr lang="en-US" sz="3200" b="1">
                <a:latin typeface="Arial" charset="0"/>
              </a:rPr>
              <a:t>Requires ____________to get it started.</a:t>
            </a:r>
          </a:p>
          <a:p>
            <a:endParaRPr lang="en-US" sz="3200" b="1">
              <a:latin typeface="Arial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477000" y="8382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Arial" charset="0"/>
              </a:rPr>
              <a:t>Split apart</a:t>
            </a:r>
            <a:endParaRPr lang="en-US" sz="32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819400" y="838200"/>
            <a:ext cx="1311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Arial" charset="0"/>
              </a:rPr>
              <a:t>sweet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2667000" y="1752600"/>
            <a:ext cx="190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Arial" charset="0"/>
              </a:rPr>
              <a:t>ENERGY</a:t>
            </a:r>
          </a:p>
        </p:txBody>
      </p:sp>
      <p:pic>
        <p:nvPicPr>
          <p:cNvPr id="39946" name="Picture 10" descr="glycolysis rx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r="3510" b="6113"/>
          <a:stretch>
            <a:fillRect/>
          </a:stretch>
        </p:blipFill>
        <p:spPr bwMode="auto">
          <a:xfrm>
            <a:off x="0" y="2895600"/>
            <a:ext cx="89154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glycolysis rx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4" t="40932" r="3510" b="44354"/>
          <a:stretch>
            <a:fillRect/>
          </a:stretch>
        </p:blipFill>
        <p:spPr bwMode="auto">
          <a:xfrm>
            <a:off x="7772400" y="3581400"/>
            <a:ext cx="1066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4" grpId="0"/>
      <p:bldP spid="399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457200" y="5715000"/>
            <a:ext cx="1841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2514600" y="2362200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MITOCHONDRION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Arial" charset="0"/>
              </a:rPr>
              <a:t>= using energy from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breaking a chemical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bond to add a P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directly from a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phosphorylated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molecule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to ADP without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a proton gradient</a:t>
            </a:r>
          </a:p>
        </p:txBody>
      </p:sp>
      <p:pic>
        <p:nvPicPr>
          <p:cNvPr id="131077" name="Picture 5" descr="gly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975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0" y="228600"/>
            <a:ext cx="917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SUBSTRATE LEVEL PHOSPHORYLATION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6294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/>
              <a:t>PYRUVIC ACID MOVES TO NEXT STEP</a:t>
            </a:r>
          </a:p>
          <a:p>
            <a:pPr>
              <a:buFontTx/>
              <a:buNone/>
            </a:pPr>
            <a:endParaRPr lang="en-US" sz="2800" b="1"/>
          </a:p>
          <a:p>
            <a:pPr>
              <a:buFontTx/>
              <a:buNone/>
            </a:pPr>
            <a:r>
              <a:rPr lang="en-US" b="1"/>
              <a:t>IF THERE IS </a:t>
            </a:r>
            <a:r>
              <a:rPr lang="en-US" b="1">
                <a:solidFill>
                  <a:srgbClr val="FF0000"/>
                </a:solidFill>
              </a:rPr>
              <a:t>NO OXYGEN</a:t>
            </a:r>
            <a:r>
              <a:rPr lang="en-US" b="1"/>
              <a:t> (______________) </a:t>
            </a:r>
          </a:p>
          <a:p>
            <a:pPr>
              <a:buFontTx/>
              <a:buNone/>
            </a:pPr>
            <a:r>
              <a:rPr lang="en-US" sz="4000" b="1">
                <a:cs typeface="Arial" charset="0"/>
              </a:rPr>
              <a:t>	</a:t>
            </a:r>
            <a:endParaRPr lang="en-US" sz="2800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r>
              <a:rPr lang="en-US" b="1">
                <a:cs typeface="Arial" charset="0"/>
              </a:rPr>
              <a:t>IF THERE </a:t>
            </a:r>
            <a:r>
              <a:rPr lang="en-US" b="1">
                <a:solidFill>
                  <a:srgbClr val="0000FF"/>
                </a:solidFill>
                <a:cs typeface="Arial" charset="0"/>
              </a:rPr>
              <a:t>IS OXYGEN</a:t>
            </a:r>
            <a:r>
              <a:rPr lang="en-US" b="1">
                <a:cs typeface="Arial" charset="0"/>
              </a:rPr>
              <a:t> (_____________)</a:t>
            </a:r>
            <a:endParaRPr lang="en-US" sz="2400" b="1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5334000" y="1066800"/>
            <a:ext cx="299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</a:rPr>
              <a:t>= ANAEROBIC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4876800" y="5943600"/>
            <a:ext cx="2409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= AEROBIC</a:t>
            </a:r>
            <a:endParaRPr lang="en-US" sz="3200" b="1" baseline="-250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32101" name="Picture 5" descr="pyruvic sp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828800"/>
            <a:ext cx="9296400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/>
          <a:lstStyle/>
          <a:p>
            <a:r>
              <a:rPr lang="en-US" altLang="en-US" sz="4000"/>
              <a:t>Cellular respiration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1143000" y="685800"/>
          <a:ext cx="6553200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6553200" cy="459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5562600"/>
            <a:ext cx="2257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u="sng"/>
              <a:t>Glycolysis:</a:t>
            </a:r>
            <a:r>
              <a:rPr lang="en-US" altLang="en-US"/>
              <a:t>  </a:t>
            </a:r>
            <a:br>
              <a:rPr lang="en-US" altLang="en-US"/>
            </a:br>
            <a:r>
              <a:rPr lang="en-US" altLang="en-US"/>
              <a:t>cytosol; </a:t>
            </a:r>
            <a:br>
              <a:rPr lang="en-US" altLang="en-US"/>
            </a:br>
            <a:r>
              <a:rPr lang="en-US" altLang="en-US"/>
              <a:t>glucose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/>
              <a:t> pyruvate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971800" y="5334000"/>
            <a:ext cx="2895600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u="sng"/>
              <a:t>Kreb’s Cycle:</a:t>
            </a:r>
            <a:r>
              <a:rPr lang="en-US" altLang="en-US"/>
              <a:t> 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/>
              <a:t>mitochondrial matrix;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/>
              <a:t>pyruvate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/>
              <a:t> CO</a:t>
            </a:r>
            <a:r>
              <a:rPr lang="en-US" altLang="en-US" baseline="-25000"/>
              <a:t>2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/>
              <a:t>NADH made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943600" y="5334000"/>
            <a:ext cx="30051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/>
              <a:t>Electron Transport Chain:</a:t>
            </a:r>
            <a:r>
              <a:rPr lang="en-US" altLang="en-US"/>
              <a:t> </a:t>
            </a:r>
          </a:p>
          <a:p>
            <a:r>
              <a:rPr lang="en-US" altLang="en-US"/>
              <a:t>cristae; </a:t>
            </a:r>
            <a:br>
              <a:rPr lang="en-US" altLang="en-US"/>
            </a:br>
            <a:r>
              <a:rPr lang="en-US" altLang="en-US"/>
              <a:t>NADH &amp; FADH</a:t>
            </a:r>
            <a:r>
              <a:rPr lang="en-US" altLang="en-US" baseline="-25000"/>
              <a:t>2</a:t>
            </a:r>
            <a:r>
              <a:rPr lang="en-US" altLang="en-US"/>
              <a:t> donate</a:t>
            </a:r>
            <a:br>
              <a:rPr lang="en-US" altLang="en-US"/>
            </a:br>
            <a:r>
              <a:rPr lang="en-US" altLang="en-US"/>
              <a:t>       electrons 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/>
              <a:t> oxygen</a:t>
            </a:r>
            <a:endParaRPr lang="en-US"/>
          </a:p>
        </p:txBody>
      </p:sp>
    </p:spTree>
    <p:custDataLst>
      <p:tags r:id="rId2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Pyruvate is transported into mitochondrion </a:t>
            </a:r>
            <a:br>
              <a:rPr lang="en-US"/>
            </a:br>
            <a:r>
              <a:rPr lang="en-US"/>
              <a:t>and Acetyl CoA produced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208" r="25000" b="53125"/>
          <a:stretch>
            <a:fillRect/>
          </a:stretch>
        </p:blipFill>
        <p:spPr bwMode="auto">
          <a:xfrm>
            <a:off x="533400" y="1295400"/>
            <a:ext cx="6858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228600" y="5029200"/>
            <a:ext cx="8763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/>
              <a:t>For each pyruvate</a:t>
            </a:r>
            <a:r>
              <a:rPr lang="en-US" altLang="en-US" sz="2400" b="1"/>
              <a:t> converted into acetyl CoA </a:t>
            </a:r>
          </a:p>
          <a:p>
            <a:r>
              <a:rPr lang="en-US" altLang="en-US" sz="2400" b="1"/>
              <a:t>	1 molecule of CO</a:t>
            </a:r>
            <a:r>
              <a:rPr lang="en-US" altLang="en-US" sz="2400" b="1" baseline="-25000"/>
              <a:t>2 </a:t>
            </a:r>
            <a:r>
              <a:rPr lang="en-US" altLang="en-US" sz="2400" b="1"/>
              <a:t>is released;		</a:t>
            </a:r>
          </a:p>
          <a:p>
            <a:r>
              <a:rPr lang="en-US" altLang="en-US" sz="2400" b="1"/>
              <a:t>	NAD+ ---&gt; NADH;		</a:t>
            </a:r>
          </a:p>
          <a:p>
            <a:r>
              <a:rPr lang="en-US" altLang="en-US" sz="2400" b="1"/>
              <a:t>	Coenzyme A (from B vitamin) 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6172200" y="6019800"/>
            <a:ext cx="2654300" cy="366713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99"/>
                </a:solidFill>
                <a:hlinkClick r:id="rId4"/>
              </a:rPr>
              <a:t>Krebs Cycle Animation</a:t>
            </a:r>
            <a:r>
              <a:rPr lang="en-US">
                <a:solidFill>
                  <a:srgbClr val="CC0099"/>
                </a:solidFill>
              </a:rPr>
              <a:t>-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04800"/>
            <a:ext cx="8077200" cy="297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</a:t>
            </a:r>
            <a:r>
              <a:rPr lang="en-US" sz="3600" b="1">
                <a:latin typeface="Comic Sans MS" pitchFamily="66" charset="0"/>
              </a:rPr>
              <a:t>___________ use energy from sunlight or chemicals to make their own food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3424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AUTOTROPHS</a:t>
            </a:r>
          </a:p>
        </p:txBody>
      </p:sp>
      <p:pic>
        <p:nvPicPr>
          <p:cNvPr id="25605" name="Picture 5" descr="tr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1549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89563" y="0"/>
            <a:ext cx="37544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http://www.inclusive.co.uk/downloads/images/pics2/tree.gif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8600" y="2438400"/>
            <a:ext cx="8686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In the last chapter green plants</a:t>
            </a:r>
          </a:p>
          <a:p>
            <a:r>
              <a:rPr lang="en-US" sz="3600" b="1"/>
              <a:t>used ________________</a:t>
            </a:r>
          </a:p>
          <a:p>
            <a:r>
              <a:rPr lang="en-US" sz="3600" b="1"/>
              <a:t>trap energy from __________ </a:t>
            </a:r>
          </a:p>
          <a:p>
            <a:r>
              <a:rPr lang="en-US" sz="3600" b="1"/>
              <a:t>and make ______________</a:t>
            </a:r>
          </a:p>
          <a:p>
            <a:endParaRPr lang="en-US" sz="3600" b="1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572000" y="3505200"/>
            <a:ext cx="186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sunlight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743200" y="4038600"/>
            <a:ext cx="3254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food (glucose)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600200" y="2895600"/>
            <a:ext cx="4643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PHOTOSYNTHESIS</a:t>
            </a:r>
          </a:p>
        </p:txBody>
      </p:sp>
      <p:pic>
        <p:nvPicPr>
          <p:cNvPr id="25611" name="Picture 11" descr="glucose no 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6"/>
          <a:stretch>
            <a:fillRect/>
          </a:stretch>
        </p:blipFill>
        <p:spPr bwMode="auto">
          <a:xfrm>
            <a:off x="2514600" y="5181600"/>
            <a:ext cx="17526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sunwithglass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7526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157538" y="6613525"/>
            <a:ext cx="5986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rgbClr val="CC0099"/>
                </a:solidFill>
                <a:latin typeface="Arial" charset="0"/>
              </a:rPr>
              <a:t>http://</a:t>
            </a:r>
            <a:r>
              <a:rPr lang="en-US" sz="1000" b="1">
                <a:solidFill>
                  <a:srgbClr val="CC0099"/>
                </a:solidFill>
                <a:latin typeface="Arial" charset="0"/>
              </a:rPr>
              <a:t>206.173.89.42/REALTYWITHALOHA_COM/piphoto/funny%20sun%20with%20sunglasses.gif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8" grpId="0"/>
      <p:bldP spid="25609" grpId="0"/>
      <p:bldP spid="256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0" y="0"/>
          <a:ext cx="6045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0452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4724400" cy="1676400"/>
          </a:xfrm>
          <a:noFill/>
          <a:ln/>
        </p:spPr>
        <p:txBody>
          <a:bodyPr/>
          <a:lstStyle/>
          <a:p>
            <a:r>
              <a:rPr lang="en-US" altLang="en-US"/>
              <a:t>Kreb’s Cycle =</a:t>
            </a:r>
            <a:br>
              <a:rPr lang="en-US" altLang="en-US"/>
            </a:br>
            <a:r>
              <a:rPr lang="en-US" altLang="en-US"/>
              <a:t>Citric Acid Cycle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676400" y="3048000"/>
            <a:ext cx="989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99"/>
                </a:solidFill>
              </a:rPr>
              <a:t>OAA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733800" y="3200400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99"/>
                </a:solidFill>
              </a:rPr>
              <a:t>CITRIC ACID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334000" y="2209800"/>
            <a:ext cx="3352800" cy="457200"/>
          </a:xfrm>
          <a:prstGeom prst="rect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hlinkClick r:id="rId6"/>
              </a:rPr>
              <a:t>Krebs Cycle Animation</a:t>
            </a:r>
            <a:endParaRPr lang="en-US" sz="24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altLang="en-US" sz="4000">
                <a:latin typeface="Comic Sans MS" pitchFamily="66" charset="0"/>
              </a:rPr>
              <a:t>Kreb’s Cycle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latin typeface="Comic Sans MS" pitchFamily="66" charset="0"/>
              </a:rPr>
              <a:t>Oxaloacetate (OAA) combines with 2 C’s</a:t>
            </a:r>
            <a:br>
              <a:rPr lang="en-US" altLang="en-US" b="1">
                <a:latin typeface="Comic Sans MS" pitchFamily="66" charset="0"/>
              </a:rPr>
            </a:br>
            <a:r>
              <a:rPr lang="en-US" altLang="en-US" b="1">
                <a:latin typeface="Comic Sans MS" pitchFamily="66" charset="0"/>
              </a:rPr>
              <a:t>   from Acetyl CoA to make Citric acid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latin typeface="Comic Sans MS" pitchFamily="66" charset="0"/>
              </a:rPr>
              <a:t>CoA recycles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latin typeface="Comic Sans MS" pitchFamily="66" charset="0"/>
              </a:rPr>
              <a:t>2 C atoms from pyruvate </a:t>
            </a:r>
            <a:r>
              <a:rPr lang="en-US" altLang="en-US" b="1">
                <a:latin typeface="Comic Sans MS" pitchFamily="66" charset="0"/>
                <a:cs typeface="Times New Roman" pitchFamily="18" charset="0"/>
              </a:rPr>
              <a:t>→</a:t>
            </a:r>
            <a:r>
              <a:rPr lang="en-US" altLang="en-US" b="1">
                <a:latin typeface="Comic Sans MS" pitchFamily="66" charset="0"/>
              </a:rPr>
              <a:t> exit as CO</a:t>
            </a:r>
            <a:r>
              <a:rPr lang="en-US" altLang="en-US" b="1" baseline="-25000">
                <a:latin typeface="Comic Sans MS" pitchFamily="66" charset="0"/>
              </a:rPr>
              <a:t>2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latin typeface="Comic Sans MS" pitchFamily="66" charset="0"/>
              </a:rPr>
              <a:t>For each pyruvate that enters: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latin typeface="Comic Sans MS" pitchFamily="66" charset="0"/>
              </a:rPr>
              <a:t>	2 CO</a:t>
            </a:r>
            <a:r>
              <a:rPr lang="en-US" altLang="en-US" b="1" baseline="-25000">
                <a:latin typeface="Comic Sans MS" pitchFamily="66" charset="0"/>
              </a:rPr>
              <a:t>2 </a:t>
            </a:r>
            <a:r>
              <a:rPr lang="en-US" altLang="en-US" b="1">
                <a:latin typeface="Comic Sans MS" pitchFamily="66" charset="0"/>
              </a:rPr>
              <a:t>released	 </a:t>
            </a:r>
            <a:br>
              <a:rPr lang="en-US" altLang="en-US" b="1">
                <a:latin typeface="Comic Sans MS" pitchFamily="66" charset="0"/>
              </a:rPr>
            </a:br>
            <a:r>
              <a:rPr lang="en-US" altLang="en-US" b="1">
                <a:latin typeface="Comic Sans MS" pitchFamily="66" charset="0"/>
              </a:rPr>
              <a:t>3 NAD</a:t>
            </a:r>
            <a:r>
              <a:rPr lang="en-US" altLang="en-US" b="1" baseline="30000">
                <a:latin typeface="Comic Sans MS" pitchFamily="66" charset="0"/>
              </a:rPr>
              <a:t>+</a:t>
            </a:r>
            <a:r>
              <a:rPr lang="en-US" altLang="en-US" b="1">
                <a:latin typeface="Comic Sans MS" pitchFamily="66" charset="0"/>
              </a:rPr>
              <a:t> reduced to 3 NADH;	 </a:t>
            </a:r>
            <a:br>
              <a:rPr lang="en-US" altLang="en-US" b="1">
                <a:latin typeface="Comic Sans MS" pitchFamily="66" charset="0"/>
              </a:rPr>
            </a:br>
            <a:r>
              <a:rPr lang="en-US" altLang="en-US" b="1">
                <a:latin typeface="Comic Sans MS" pitchFamily="66" charset="0"/>
              </a:rPr>
              <a:t>1 FAD</a:t>
            </a:r>
            <a:r>
              <a:rPr lang="en-US" altLang="en-US" b="1" baseline="30000">
                <a:latin typeface="Comic Sans MS" pitchFamily="66" charset="0"/>
              </a:rPr>
              <a:t>+</a:t>
            </a:r>
            <a:r>
              <a:rPr lang="en-US" altLang="en-US" b="1">
                <a:latin typeface="Comic Sans MS" pitchFamily="66" charset="0"/>
              </a:rPr>
              <a:t> reduced to 1 FADH</a:t>
            </a:r>
            <a:r>
              <a:rPr lang="en-US" altLang="en-US" b="1" baseline="-25000">
                <a:latin typeface="Comic Sans MS" pitchFamily="66" charset="0"/>
              </a:rPr>
              <a:t>2</a:t>
            </a:r>
            <a:r>
              <a:rPr lang="en-US" altLang="en-US" b="1">
                <a:latin typeface="Comic Sans MS" pitchFamily="66" charset="0"/>
              </a:rPr>
              <a:t> </a:t>
            </a:r>
            <a:br>
              <a:rPr lang="en-US" altLang="en-US" b="1">
                <a:latin typeface="Comic Sans MS" pitchFamily="66" charset="0"/>
              </a:rPr>
            </a:br>
            <a:r>
              <a:rPr lang="en-US" altLang="en-US" b="1">
                <a:latin typeface="Comic Sans MS" pitchFamily="66" charset="0"/>
              </a:rPr>
              <a:t>     (riboflavin, B vitamin);	 </a:t>
            </a:r>
            <a:br>
              <a:rPr lang="en-US" altLang="en-US" b="1">
                <a:latin typeface="Comic Sans MS" pitchFamily="66" charset="0"/>
              </a:rPr>
            </a:br>
            <a:r>
              <a:rPr lang="en-US" altLang="en-US" b="1">
                <a:latin typeface="Comic Sans MS" pitchFamily="66" charset="0"/>
              </a:rPr>
              <a:t>1 ATP molecule 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39763"/>
          </a:xfrm>
        </p:spPr>
        <p:txBody>
          <a:bodyPr/>
          <a:lstStyle/>
          <a:p>
            <a:r>
              <a:rPr lang="en-US" altLang="en-US" sz="4000"/>
              <a:t>Electron transport chain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0" y="685800"/>
          <a:ext cx="9144000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511"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6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8" name="WordArt 4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391400" cy="579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Why don't both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electron carriers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make the same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amount of ATP?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b="1"/>
              <a:t>More on Making </a:t>
            </a:r>
            <a:r>
              <a:rPr lang="en-US" altLang="en-US" b="1">
                <a:solidFill>
                  <a:srgbClr val="FF0000"/>
                </a:solidFill>
              </a:rPr>
              <a:t>ATP</a:t>
            </a:r>
            <a:endParaRPr lang="en-US" altLang="en-US"/>
          </a:p>
        </p:txBody>
      </p:sp>
      <p:pic>
        <p:nvPicPr>
          <p:cNvPr id="138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5943600" cy="4441825"/>
          </a:xfrm>
          <a:noFill/>
          <a:ln/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5181600" y="1295400"/>
            <a:ext cx="396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latin typeface="Comic Sans MS" pitchFamily="66" charset="0"/>
              </a:rPr>
              <a:t>3 places in the chain make ATP</a:t>
            </a:r>
          </a:p>
        </p:txBody>
      </p:sp>
      <p:grpSp>
        <p:nvGrpSpPr>
          <p:cNvPr id="138246" name="Group 6"/>
          <p:cNvGrpSpPr>
            <a:grpSpLocks/>
          </p:cNvGrpSpPr>
          <p:nvPr/>
        </p:nvGrpSpPr>
        <p:grpSpPr bwMode="auto">
          <a:xfrm>
            <a:off x="3276600" y="1752600"/>
            <a:ext cx="4114800" cy="3429000"/>
            <a:chOff x="2064" y="1104"/>
            <a:chExt cx="2592" cy="2160"/>
          </a:xfrm>
        </p:grpSpPr>
        <p:sp>
          <p:nvSpPr>
            <p:cNvPr id="138247" name="Oval 7"/>
            <p:cNvSpPr>
              <a:spLocks noChangeArrowheads="1"/>
            </p:cNvSpPr>
            <p:nvPr/>
          </p:nvSpPr>
          <p:spPr bwMode="auto">
            <a:xfrm>
              <a:off x="3696" y="2592"/>
              <a:ext cx="960" cy="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48" name="Oval 8"/>
            <p:cNvSpPr>
              <a:spLocks noChangeArrowheads="1"/>
            </p:cNvSpPr>
            <p:nvPr/>
          </p:nvSpPr>
          <p:spPr bwMode="auto">
            <a:xfrm>
              <a:off x="2832" y="1920"/>
              <a:ext cx="960" cy="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49" name="Oval 9"/>
            <p:cNvSpPr>
              <a:spLocks noChangeArrowheads="1"/>
            </p:cNvSpPr>
            <p:nvPr/>
          </p:nvSpPr>
          <p:spPr bwMode="auto">
            <a:xfrm>
              <a:off x="2064" y="1104"/>
              <a:ext cx="960" cy="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250" name="Group 10"/>
          <p:cNvGrpSpPr>
            <a:grpSpLocks/>
          </p:cNvGrpSpPr>
          <p:nvPr/>
        </p:nvGrpSpPr>
        <p:grpSpPr bwMode="auto">
          <a:xfrm>
            <a:off x="228600" y="304800"/>
            <a:ext cx="1219200" cy="919163"/>
            <a:chOff x="144" y="288"/>
            <a:chExt cx="768" cy="579"/>
          </a:xfrm>
        </p:grpSpPr>
        <p:pic>
          <p:nvPicPr>
            <p:cNvPr id="138251" name="Picture 11" descr="MCj0298181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" y="576"/>
              <a:ext cx="5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252" name="Text Box 12"/>
            <p:cNvSpPr txBox="1">
              <a:spLocks noChangeArrowheads="1"/>
            </p:cNvSpPr>
            <p:nvPr/>
          </p:nvSpPr>
          <p:spPr bwMode="auto">
            <a:xfrm>
              <a:off x="144" y="288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800080"/>
                  </a:solidFill>
                  <a:latin typeface="Times" pitchFamily="18" charset="0"/>
                </a:rPr>
                <a:t>NADH</a:t>
              </a:r>
            </a:p>
          </p:txBody>
        </p:sp>
      </p:grpSp>
      <p:grpSp>
        <p:nvGrpSpPr>
          <p:cNvPr id="138253" name="Group 13"/>
          <p:cNvGrpSpPr>
            <a:grpSpLocks/>
          </p:cNvGrpSpPr>
          <p:nvPr/>
        </p:nvGrpSpPr>
        <p:grpSpPr bwMode="auto">
          <a:xfrm>
            <a:off x="3200400" y="1143000"/>
            <a:ext cx="1524000" cy="1524000"/>
            <a:chOff x="144" y="288"/>
            <a:chExt cx="768" cy="579"/>
          </a:xfrm>
        </p:grpSpPr>
        <p:pic>
          <p:nvPicPr>
            <p:cNvPr id="138254" name="Picture 14" descr="MCj0298181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76"/>
              <a:ext cx="573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55" name="Text Box 15"/>
            <p:cNvSpPr txBox="1">
              <a:spLocks noChangeArrowheads="1"/>
            </p:cNvSpPr>
            <p:nvPr/>
          </p:nvSpPr>
          <p:spPr bwMode="auto">
            <a:xfrm>
              <a:off x="144" y="288"/>
              <a:ext cx="76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800080"/>
                  </a:solidFill>
                  <a:latin typeface="Times" pitchFamily="18" charset="0"/>
                </a:rPr>
                <a:t>FADH</a:t>
              </a:r>
              <a:r>
                <a:rPr lang="en-US" sz="2400" b="1" baseline="-25000">
                  <a:solidFill>
                    <a:srgbClr val="800080"/>
                  </a:solidFill>
                  <a:latin typeface="Times" pitchFamily="18" charset="0"/>
                </a:rPr>
                <a:t>2</a:t>
              </a:r>
            </a:p>
          </p:txBody>
        </p:sp>
      </p:grp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28600" y="5638800"/>
            <a:ext cx="8604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/>
              <a:t> </a:t>
            </a:r>
            <a:r>
              <a:rPr lang="en-US" sz="2000" b="1"/>
              <a:t>Electrons from </a:t>
            </a:r>
            <a:r>
              <a:rPr lang="en-US" sz="2000" b="1">
                <a:solidFill>
                  <a:srgbClr val="800080"/>
                </a:solidFill>
              </a:rPr>
              <a:t>NADH</a:t>
            </a:r>
            <a:r>
              <a:rPr lang="en-US" sz="2000" b="1"/>
              <a:t> start “higher” in the waterfall, so they</a:t>
            </a:r>
            <a:br>
              <a:rPr lang="en-US" sz="2000" b="1"/>
            </a:br>
            <a:r>
              <a:rPr lang="en-US" sz="2000" b="1"/>
              <a:t>   generate more ATP than </a:t>
            </a:r>
            <a:r>
              <a:rPr lang="en-US" sz="2000" b="1">
                <a:solidFill>
                  <a:schemeClr val="accent2"/>
                </a:solidFill>
              </a:rPr>
              <a:t>FADH</a:t>
            </a:r>
            <a:r>
              <a:rPr lang="en-US" sz="2000" b="1" baseline="-25000">
                <a:solidFill>
                  <a:schemeClr val="accent2"/>
                </a:solidFill>
              </a:rPr>
              <a:t>2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en-US" sz="2000" b="1"/>
              <a:t>electrons, which </a:t>
            </a:r>
            <a:br>
              <a:rPr lang="en-US" sz="2000" b="1"/>
            </a:br>
            <a:r>
              <a:rPr lang="en-US" sz="2000" b="1"/>
              <a:t>   start “lower” in the waterfall and miss one ATP-generating step.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2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utoUpdateAnimBg="0"/>
      <p:bldP spid="1382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altLang="en-US" sz="4000">
                <a:latin typeface="Comic Sans MS" pitchFamily="66" charset="0"/>
              </a:rPr>
              <a:t>Electron transport chain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991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latin typeface="Comic Sans MS" pitchFamily="66" charset="0"/>
              </a:rPr>
              <a:t>ETC includes</a:t>
            </a:r>
            <a:br>
              <a:rPr lang="en-US" altLang="en-US" sz="2800" b="1">
                <a:latin typeface="Comic Sans MS" pitchFamily="66" charset="0"/>
              </a:rPr>
            </a:br>
            <a:r>
              <a:rPr lang="en-US" altLang="en-US" sz="2800" b="1">
                <a:latin typeface="Comic Sans MS" pitchFamily="66" charset="0"/>
              </a:rPr>
              <a:t>    Cytochromes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Comic Sans MS" pitchFamily="66" charset="0"/>
              </a:rPr>
              <a:t>		Ubiquinone (Q)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>
                <a:latin typeface="Comic Sans MS" pitchFamily="66" charset="0"/>
              </a:rPr>
              <a:t>NADH &amp; FADH</a:t>
            </a:r>
            <a:r>
              <a:rPr lang="en-US" altLang="en-US" sz="2800" b="1" baseline="-25000">
                <a:latin typeface="Comic Sans MS" pitchFamily="66" charset="0"/>
              </a:rPr>
              <a:t>2</a:t>
            </a:r>
            <a:r>
              <a:rPr lang="en-US" altLang="en-US" sz="2800" b="1">
                <a:latin typeface="Comic Sans MS" pitchFamily="66" charset="0"/>
              </a:rPr>
              <a:t> pass electrons pass down ETC</a:t>
            </a:r>
            <a:br>
              <a:rPr lang="en-US" altLang="en-US" sz="2800" b="1">
                <a:latin typeface="Comic Sans MS" pitchFamily="66" charset="0"/>
              </a:rPr>
            </a:br>
            <a:endParaRPr lang="en-US" alt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>
                <a:latin typeface="Comic Sans MS" pitchFamily="66" charset="0"/>
              </a:rPr>
              <a:t>Energy from moving electrons concentrates H</a:t>
            </a:r>
            <a:r>
              <a:rPr lang="en-US" altLang="en-US" sz="2800" b="1" baseline="30000">
                <a:latin typeface="Comic Sans MS" pitchFamily="66" charset="0"/>
              </a:rPr>
              <a:t>+</a:t>
            </a:r>
            <a:r>
              <a:rPr lang="en-US" altLang="en-US" sz="2800" b="1">
                <a:latin typeface="Comic Sans MS" pitchFamily="66" charset="0"/>
              </a:rPr>
              <a:t> ions in __________________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latin typeface="Comic Sans MS" pitchFamily="66" charset="0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altLang="en-US" sz="2800" b="1">
                <a:latin typeface="Comic Sans MS" pitchFamily="66" charset="0"/>
              </a:rPr>
              <a:t>________________: harnesses the flow of H</a:t>
            </a:r>
            <a:r>
              <a:rPr lang="en-US" altLang="en-US" sz="2800" b="1" baseline="30000">
                <a:latin typeface="Comic Sans MS" pitchFamily="66" charset="0"/>
              </a:rPr>
              <a:t>+</a:t>
            </a:r>
            <a:r>
              <a:rPr lang="en-US" altLang="en-US" sz="2800" b="1">
                <a:latin typeface="Comic Sans MS" pitchFamily="66" charset="0"/>
              </a:rPr>
              <a:t> back into the matrix make ATP </a:t>
            </a:r>
            <a:br>
              <a:rPr lang="en-US" altLang="en-US" sz="2800" b="1">
                <a:latin typeface="Comic Sans MS" pitchFamily="66" charset="0"/>
              </a:rPr>
            </a:br>
            <a:r>
              <a:rPr lang="en-US" altLang="en-US" sz="2800" b="1">
                <a:latin typeface="Comic Sans MS" pitchFamily="66" charset="0"/>
              </a:rPr>
              <a:t>    (oxidative phosphorylation)</a:t>
            </a:r>
          </a:p>
          <a:p>
            <a:pPr>
              <a:lnSpc>
                <a:spcPct val="90000"/>
              </a:lnSpc>
            </a:pPr>
            <a:endParaRPr lang="en-US" alt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b="1">
                <a:latin typeface="Comic Sans MS" pitchFamily="66" charset="0"/>
              </a:rPr>
              <a:t>________ is final electron acceptor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→  ________</a:t>
            </a:r>
            <a:endParaRPr lang="en-US" altLang="en-US" sz="28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1905000" y="3457575"/>
            <a:ext cx="423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66FF"/>
                </a:solidFill>
              </a:rPr>
              <a:t>intermembrane space</a:t>
            </a:r>
            <a:endParaRPr lang="en-US" sz="3200">
              <a:solidFill>
                <a:srgbClr val="0066FF"/>
              </a:solidFill>
            </a:endParaRP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838200" y="4267200"/>
            <a:ext cx="276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66FF"/>
                </a:solidFill>
              </a:rPr>
              <a:t>ATP synthase</a:t>
            </a:r>
            <a:endParaRPr lang="en-US" sz="3200">
              <a:solidFill>
                <a:srgbClr val="0066FF"/>
              </a:solidFill>
            </a:endParaRP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762000" y="5943600"/>
            <a:ext cx="1609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66FF"/>
                </a:solidFill>
              </a:rPr>
              <a:t>Oxygen</a:t>
            </a:r>
            <a:endParaRPr lang="en-US" sz="3200">
              <a:solidFill>
                <a:srgbClr val="0066FF"/>
              </a:solidFill>
            </a:endParaRP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7848600" y="5867400"/>
            <a:ext cx="984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>
                <a:solidFill>
                  <a:srgbClr val="0066FF"/>
                </a:solidFill>
              </a:rPr>
              <a:t>H</a:t>
            </a:r>
            <a:r>
              <a:rPr lang="en-US" altLang="en-US" sz="3200" baseline="-25000">
                <a:solidFill>
                  <a:srgbClr val="0066FF"/>
                </a:solidFill>
              </a:rPr>
              <a:t>2</a:t>
            </a:r>
            <a:r>
              <a:rPr lang="en-US" altLang="en-US" sz="3200">
                <a:solidFill>
                  <a:srgbClr val="0066FF"/>
                </a:solidFill>
              </a:rPr>
              <a:t>O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  <p:bldP spid="134151" grpId="0"/>
      <p:bldP spid="134152" grpId="0"/>
      <p:bldP spid="1341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4000"/>
              <a:t>Cellular Respiration Grand Total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8991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u="sng"/>
              <a:t>Glycolysis:</a:t>
            </a:r>
            <a:r>
              <a:rPr lang="en-US" altLang="en-US" sz="2800"/>
              <a:t>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 sz="2800"/>
              <a:t>2 ATP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	(substrate-level phosphorylation)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 u="sng"/>
              <a:t>Kreb’s Cycle: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 sz="2800"/>
              <a:t> 2 ATP </a:t>
            </a:r>
            <a:br>
              <a:rPr lang="en-US" altLang="en-US" sz="2800"/>
            </a:br>
            <a:r>
              <a:rPr lang="en-US" altLang="en-US" sz="2800"/>
              <a:t>(substrate-level phosphorylation)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 u="sng"/>
              <a:t>Electron transport &amp; oxidative phosphorylation:</a:t>
            </a:r>
            <a:r>
              <a:rPr lang="en-US" altLang="en-US" sz="2800"/>
              <a:t>	                  </a:t>
            </a:r>
            <a:br>
              <a:rPr lang="en-US" altLang="en-US" sz="2800"/>
            </a:br>
            <a:r>
              <a:rPr lang="en-US" altLang="en-US" sz="2800"/>
              <a:t>2 NADH (glycolysis)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 sz="2800"/>
              <a:t> 6ATP          </a:t>
            </a:r>
            <a:br>
              <a:rPr lang="en-US" altLang="en-US" sz="2800"/>
            </a:br>
            <a:r>
              <a:rPr lang="en-US" altLang="en-US" sz="2800"/>
              <a:t>2 NADH (acetyl CoA)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 sz="2800"/>
              <a:t>6ATP       </a:t>
            </a:r>
            <a:br>
              <a:rPr lang="en-US" altLang="en-US" sz="2800"/>
            </a:br>
            <a:r>
              <a:rPr lang="en-US" altLang="en-US" sz="2800"/>
              <a:t>6 NADH (Kreb’s)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 sz="2800"/>
              <a:t> 18 ATP        </a:t>
            </a:r>
            <a:br>
              <a:rPr lang="en-US" altLang="en-US" sz="2800"/>
            </a:br>
            <a:r>
              <a:rPr lang="en-US" altLang="en-US" sz="2800"/>
              <a:t>2 FADH</a:t>
            </a:r>
            <a:r>
              <a:rPr lang="en-US" altLang="en-US" sz="2800" baseline="-25000"/>
              <a:t>2</a:t>
            </a:r>
            <a:r>
              <a:rPr lang="en-US" altLang="en-US" sz="2800"/>
              <a:t> (Kreb’s)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 sz="2800"/>
              <a:t> 4 ATP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i="1" u="sng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>
                <a:solidFill>
                  <a:srgbClr val="0066FF"/>
                </a:solidFill>
              </a:rPr>
              <a:t>38 TOTAL ATP from 1 molecule of glucose </a:t>
            </a:r>
            <a:br>
              <a:rPr lang="en-US" altLang="en-US" sz="2400" b="1" u="sng">
                <a:solidFill>
                  <a:srgbClr val="0066FF"/>
                </a:solidFill>
              </a:rPr>
            </a:br>
            <a:r>
              <a:rPr lang="en-US" altLang="en-US" sz="2400" b="1">
                <a:solidFill>
                  <a:srgbClr val="0066FF"/>
                </a:solidFill>
              </a:rPr>
              <a:t>(-2 ATP to transport 2 pyruvate into mitochondria)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/>
              <a:t>  </a:t>
            </a:r>
            <a:r>
              <a:rPr lang="en-US" altLang="en-US" sz="2400" b="1">
                <a:solidFill>
                  <a:srgbClr val="CC0099"/>
                </a:solidFill>
              </a:rPr>
              <a:t>NET of 36 ATP</a:t>
            </a:r>
            <a:r>
              <a:rPr lang="en-US" altLang="en-US" sz="2800" b="1"/>
              <a:t>                                                                                               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91600" cy="66294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/>
              <a:t>WHAT IF THERE IS NO OXYGEN?</a:t>
            </a:r>
          </a:p>
          <a:p>
            <a:pPr>
              <a:buFontTx/>
              <a:buNone/>
            </a:pPr>
            <a:endParaRPr lang="en-US" sz="2800" b="1"/>
          </a:p>
          <a:p>
            <a:pPr>
              <a:buFontTx/>
              <a:buNone/>
            </a:pPr>
            <a:r>
              <a:rPr lang="en-US" b="1"/>
              <a:t>IF THERE IS </a:t>
            </a:r>
            <a:r>
              <a:rPr lang="en-US" b="1">
                <a:solidFill>
                  <a:srgbClr val="FF0000"/>
                </a:solidFill>
              </a:rPr>
              <a:t>NO OXYGEN</a:t>
            </a:r>
            <a:r>
              <a:rPr lang="en-US" b="1"/>
              <a:t> (______________) </a:t>
            </a:r>
          </a:p>
          <a:p>
            <a:pPr>
              <a:buFontTx/>
              <a:buNone/>
            </a:pPr>
            <a:r>
              <a:rPr lang="en-US" sz="4000" b="1">
                <a:cs typeface="Arial" charset="0"/>
              </a:rPr>
              <a:t>	</a:t>
            </a:r>
            <a:endParaRPr lang="en-US" sz="2800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endParaRPr lang="en-US" b="1">
              <a:cs typeface="Arial" charset="0"/>
            </a:endParaRPr>
          </a:p>
          <a:p>
            <a:pPr>
              <a:buFontTx/>
              <a:buNone/>
            </a:pPr>
            <a:r>
              <a:rPr lang="en-US" b="1">
                <a:cs typeface="Arial" charset="0"/>
              </a:rPr>
              <a:t>IF THERE </a:t>
            </a:r>
            <a:r>
              <a:rPr lang="en-US" b="1">
                <a:solidFill>
                  <a:srgbClr val="0000FF"/>
                </a:solidFill>
                <a:cs typeface="Arial" charset="0"/>
              </a:rPr>
              <a:t>IS OXYGEN</a:t>
            </a:r>
            <a:r>
              <a:rPr lang="en-US" b="1">
                <a:cs typeface="Arial" charset="0"/>
              </a:rPr>
              <a:t> (_____________)</a:t>
            </a:r>
            <a:endParaRPr lang="en-US" sz="2400" b="1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5334000" y="1066800"/>
            <a:ext cx="299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</a:rPr>
              <a:t>= ANAEROBIC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4876800" y="5943600"/>
            <a:ext cx="2409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= AEROBIC</a:t>
            </a:r>
            <a:endParaRPr lang="en-US" sz="3200" b="1" baseline="-250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36197" name="Picture 5" descr="pyruvic spl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828800"/>
            <a:ext cx="9296400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Related metabolic processes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60960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u="sng"/>
              <a:t>Fermentation:</a:t>
            </a:r>
            <a:endParaRPr lang="en-US" altLang="en-US" sz="2800"/>
          </a:p>
          <a:p>
            <a:r>
              <a:rPr lang="en-US" altLang="en-US" sz="2800"/>
              <a:t>alcohol~  </a:t>
            </a:r>
          </a:p>
          <a:p>
            <a:pPr>
              <a:buFontTx/>
              <a:buNone/>
            </a:pPr>
            <a:r>
              <a:rPr lang="en-US" altLang="en-US" sz="2800"/>
              <a:t>       pyruvate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en-US" sz="2800"/>
              <a:t>ethanol		  </a:t>
            </a:r>
          </a:p>
          <a:p>
            <a:r>
              <a:rPr lang="en-US" altLang="en-US" sz="2800"/>
              <a:t>lactic acid~ </a:t>
            </a:r>
          </a:p>
          <a:p>
            <a:pPr>
              <a:buFontTx/>
              <a:buNone/>
            </a:pPr>
            <a:r>
              <a:rPr lang="en-US" altLang="en-US" sz="2800"/>
              <a:t>       pyruvate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sz="2800"/>
              <a:t>lactate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495800" y="1981200"/>
          <a:ext cx="4267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r:id="rId4" imgW="0" imgH="0" progId="MS_ClipArt_Gallery">
                  <p:embed/>
                </p:oleObj>
              </mc:Choice>
              <mc:Fallback>
                <p:oleObj r:id="rId4" imgW="0" imgH="0" progId="MS_ClipArt_Gallery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981200"/>
                        <a:ext cx="42672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9144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	         </a:t>
            </a:r>
            <a:endParaRPr lang="en-US" sz="4400" b="1">
              <a:latin typeface="Arial" charset="0"/>
              <a:cs typeface="Arial" charset="0"/>
            </a:endParaRPr>
          </a:p>
          <a:p>
            <a:r>
              <a:rPr lang="en-US" sz="2800" b="1">
                <a:latin typeface="Arial" charset="0"/>
              </a:rPr>
              <a:t>_______ </a:t>
            </a:r>
            <a:r>
              <a:rPr lang="en-US" sz="3200" b="1">
                <a:latin typeface="Arial" charset="0"/>
                <a:cs typeface="Arial" charset="0"/>
              </a:rPr>
              <a:t>+</a:t>
            </a:r>
            <a:r>
              <a:rPr lang="en-US" sz="3600" b="1">
                <a:latin typeface="Arial" charset="0"/>
                <a:cs typeface="Arial" charset="0"/>
              </a:rPr>
              <a:t>_____ </a:t>
            </a:r>
            <a:r>
              <a:rPr lang="en-US" sz="4800" b="1">
                <a:latin typeface="Arial" charset="0"/>
              </a:rPr>
              <a:t>→</a:t>
            </a:r>
            <a:r>
              <a:rPr lang="en-US" sz="2800" b="1">
                <a:latin typeface="Arial" charset="0"/>
                <a:cs typeface="Arial" charset="0"/>
              </a:rPr>
              <a:t>__________ + ______ + _____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9530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	</a:t>
            </a:r>
            <a:r>
              <a:rPr lang="en-US" sz="4400" b="1">
                <a:latin typeface="Arial" charset="0"/>
              </a:rPr>
              <a:t>ALCOHOLIC FERMENTATION</a:t>
            </a:r>
            <a:endParaRPr lang="en-US" sz="4000" b="1">
              <a:latin typeface="Arial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16002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PYRUVIC    </a:t>
            </a:r>
            <a:br>
              <a:rPr lang="en-US" sz="3200" b="1">
                <a:solidFill>
                  <a:srgbClr val="0000FF"/>
                </a:solidFill>
                <a:latin typeface="Arial" charset="0"/>
              </a:rPr>
            </a:br>
            <a:r>
              <a:rPr lang="en-US" sz="3200" b="1">
                <a:solidFill>
                  <a:srgbClr val="0000FF"/>
                </a:solidFill>
                <a:latin typeface="Arial" charset="0"/>
              </a:rPr>
              <a:t>   ACID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962400" y="1981200"/>
            <a:ext cx="2192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</a:rPr>
              <a:t>ALCOHOL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0" y="3475038"/>
            <a:ext cx="923131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Happens when yeast makes bread dough rise</a:t>
            </a:r>
          </a:p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CO</a:t>
            </a:r>
            <a:r>
              <a:rPr lang="en-US" sz="3200" b="1" baseline="-25000">
                <a:latin typeface="Arial" charset="0"/>
              </a:rPr>
              <a:t>2 </a:t>
            </a:r>
            <a:r>
              <a:rPr lang="en-US" sz="3200" b="1">
                <a:latin typeface="Arial" charset="0"/>
              </a:rPr>
              <a:t>bubbles make air spaces in bread</a:t>
            </a:r>
          </a:p>
          <a:p>
            <a:pPr>
              <a:buFontTx/>
              <a:buChar char="•"/>
            </a:pPr>
            <a:r>
              <a:rPr lang="en-US" sz="3200" b="1">
                <a:latin typeface="Arial" charset="0"/>
              </a:rPr>
              <a:t> Alcohol evaporates during cooking</a:t>
            </a:r>
          </a:p>
          <a:p>
            <a:endParaRPr lang="en-US" sz="2800" b="1">
              <a:latin typeface="Arial" charset="0"/>
            </a:endParaRPr>
          </a:p>
          <a:p>
            <a:r>
              <a:rPr lang="en-US" sz="2800" b="1">
                <a:latin typeface="Arial" charset="0"/>
              </a:rPr>
              <a:t>	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553200" y="1981200"/>
            <a:ext cx="941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latin typeface="Arial" charset="0"/>
              </a:rPr>
              <a:t>CO</a:t>
            </a:r>
            <a:r>
              <a:rPr lang="en-US" sz="3200" b="1" baseline="-25000">
                <a:solidFill>
                  <a:srgbClr val="008000"/>
                </a:solidFill>
                <a:latin typeface="Arial" charset="0"/>
              </a:rPr>
              <a:t>2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7923213" y="2057400"/>
            <a:ext cx="1220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CC"/>
                </a:solidFill>
                <a:latin typeface="Arial" charset="0"/>
              </a:rPr>
              <a:t>NAD</a:t>
            </a:r>
            <a:r>
              <a:rPr lang="en-US" sz="3200" b="1" baseline="30000">
                <a:solidFill>
                  <a:srgbClr val="FF33CC"/>
                </a:solidFill>
                <a:latin typeface="Arial" charset="0"/>
              </a:rPr>
              <a:t>+</a:t>
            </a:r>
          </a:p>
        </p:txBody>
      </p:sp>
      <p:pic>
        <p:nvPicPr>
          <p:cNvPr id="44042" name="Picture 10" descr="na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126206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Picture 11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2"/>
          <a:stretch>
            <a:fillRect/>
          </a:stretch>
        </p:blipFill>
        <p:spPr bwMode="auto">
          <a:xfrm>
            <a:off x="4572000" y="2667000"/>
            <a:ext cx="9144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2856"/>
          <a:stretch>
            <a:fillRect/>
          </a:stretch>
        </p:blipFill>
        <p:spPr bwMode="auto">
          <a:xfrm>
            <a:off x="228600" y="2667000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13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7" b="-16129"/>
          <a:stretch>
            <a:fillRect/>
          </a:stretch>
        </p:blipFill>
        <p:spPr bwMode="auto">
          <a:xfrm>
            <a:off x="6705600" y="26670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herb%2520bread%25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29200"/>
            <a:ext cx="2590800" cy="15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4267200" y="6613525"/>
            <a:ext cx="4259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http://www.deliciousdelicious.com/archives/herb%20bread%201.jpg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40" grpId="0"/>
      <p:bldP spid="440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52400" y="3657600"/>
            <a:ext cx="8686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/>
              <a:t>We get our energy from the __________ plants made during _______________ when we eat plants or eat animals </a:t>
            </a:r>
          </a:p>
          <a:p>
            <a:r>
              <a:rPr lang="en-US" sz="3200" b="1"/>
              <a:t>that ate the plants.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6096000" y="3581400"/>
            <a:ext cx="2335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GLUCOSE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152400" y="304800"/>
            <a:ext cx="8686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In this chapter we will learn how 					______________  </a:t>
            </a:r>
          </a:p>
          <a:p>
            <a:r>
              <a:rPr lang="en-US" sz="3600" b="1"/>
              <a:t>				get their energy by 				consuming other 					organisms.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048000" y="0"/>
            <a:ext cx="5868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latin typeface="Arial" charset="0"/>
              </a:rPr>
              <a:t> Image from: http://ag.ansc.purdue.edu/sheep/ansc442/Semprojs/2003/spiderlamb/eatsheep.gif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962400" y="838200"/>
            <a:ext cx="3967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HETEROTROPHS</a:t>
            </a:r>
          </a:p>
        </p:txBody>
      </p:sp>
      <p:pic>
        <p:nvPicPr>
          <p:cNvPr id="143367" name="Picture 7" descr="eatshee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3886200" cy="249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6988175" y="6613525"/>
            <a:ext cx="2155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http://www.cibike.org/Eating.htm</a:t>
            </a:r>
          </a:p>
        </p:txBody>
      </p:sp>
      <p:pic>
        <p:nvPicPr>
          <p:cNvPr id="143369" name="Picture 9" descr="CartoonE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16319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4038600" y="4191000"/>
            <a:ext cx="4151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PHOTOSYNTHESIS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utoUpdateAnimBg="0"/>
      <p:bldP spid="143366" grpId="0"/>
      <p:bldP spid="1433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9144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	         </a:t>
            </a:r>
            <a:endParaRPr lang="en-US" sz="4400" b="1">
              <a:latin typeface="Arial" charset="0"/>
              <a:cs typeface="Arial" charset="0"/>
            </a:endParaRPr>
          </a:p>
          <a:p>
            <a:r>
              <a:rPr lang="en-US" sz="2800" b="1">
                <a:latin typeface="Arial" charset="0"/>
              </a:rPr>
              <a:t>_______ </a:t>
            </a:r>
            <a:r>
              <a:rPr lang="en-US" sz="3200" b="1">
                <a:latin typeface="Arial" charset="0"/>
                <a:cs typeface="Arial" charset="0"/>
              </a:rPr>
              <a:t>+</a:t>
            </a:r>
            <a:r>
              <a:rPr lang="en-US" sz="3600" b="1">
                <a:latin typeface="Arial" charset="0"/>
                <a:cs typeface="Arial" charset="0"/>
              </a:rPr>
              <a:t>_____ </a:t>
            </a:r>
            <a:r>
              <a:rPr lang="en-US" sz="4800" b="1">
                <a:latin typeface="Arial" charset="0"/>
              </a:rPr>
              <a:t>→</a:t>
            </a:r>
            <a:r>
              <a:rPr lang="en-US" sz="2800" b="1">
                <a:latin typeface="Arial" charset="0"/>
                <a:cs typeface="Arial" charset="0"/>
              </a:rPr>
              <a:t>__________ + ______ + _____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9530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	</a:t>
            </a:r>
            <a:r>
              <a:rPr lang="en-US" sz="4400" b="1">
                <a:latin typeface="Arial" charset="0"/>
              </a:rPr>
              <a:t>ALCOHOLIC FERMENTATION</a:t>
            </a:r>
            <a:endParaRPr lang="en-US" sz="4000" b="1">
              <a:latin typeface="Arial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16002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Arial" charset="0"/>
              </a:rPr>
              <a:t>PYRUVIC    </a:t>
            </a:r>
            <a:br>
              <a:rPr lang="en-US" sz="3200" b="1">
                <a:solidFill>
                  <a:srgbClr val="0066FF"/>
                </a:solidFill>
                <a:latin typeface="Arial" charset="0"/>
              </a:rPr>
            </a:br>
            <a:r>
              <a:rPr lang="en-US" sz="3200" b="1">
                <a:solidFill>
                  <a:srgbClr val="0066FF"/>
                </a:solidFill>
                <a:latin typeface="Arial" charset="0"/>
              </a:rPr>
              <a:t>   ACID</a:t>
            </a:r>
            <a:endParaRPr lang="en-US" sz="320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038600" y="1981200"/>
            <a:ext cx="2192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</a:rPr>
              <a:t>ALCOHOL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4756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latin typeface="Arial" charset="0"/>
              </a:rPr>
              <a:t>Used to make</a:t>
            </a:r>
            <a:br>
              <a:rPr lang="en-US" sz="3200" b="1">
                <a:latin typeface="Arial" charset="0"/>
              </a:rPr>
            </a:br>
            <a:r>
              <a:rPr lang="en-US" sz="3200" b="1">
                <a:latin typeface="Arial" charset="0"/>
              </a:rPr>
              <a:t>alcoholic beverages</a:t>
            </a:r>
            <a:r>
              <a:rPr lang="en-US" sz="2800" b="1">
                <a:latin typeface="Arial" charset="0"/>
              </a:rPr>
              <a:t>	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553200" y="1981200"/>
            <a:ext cx="941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latin typeface="Arial" charset="0"/>
              </a:rPr>
              <a:t>CO</a:t>
            </a:r>
            <a:r>
              <a:rPr lang="en-US" sz="3200" b="1" baseline="-25000">
                <a:solidFill>
                  <a:srgbClr val="008000"/>
                </a:solidFill>
                <a:latin typeface="Arial" charset="0"/>
              </a:rPr>
              <a:t>2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923213" y="2057400"/>
            <a:ext cx="1220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FF"/>
                </a:solidFill>
                <a:latin typeface="Arial" charset="0"/>
              </a:rPr>
              <a:t>NAD</a:t>
            </a:r>
            <a:r>
              <a:rPr lang="en-US" sz="3200" b="1" baseline="30000">
                <a:solidFill>
                  <a:srgbClr val="FF66FF"/>
                </a:solidFill>
                <a:latin typeface="Arial" charset="0"/>
              </a:rPr>
              <a:t>+</a:t>
            </a:r>
          </a:p>
        </p:txBody>
      </p:sp>
      <p:pic>
        <p:nvPicPr>
          <p:cNvPr id="45066" name="Picture 10" descr="na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126206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2"/>
          <a:stretch>
            <a:fillRect/>
          </a:stretch>
        </p:blipFill>
        <p:spPr bwMode="auto">
          <a:xfrm>
            <a:off x="4572000" y="2667000"/>
            <a:ext cx="9144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2856"/>
          <a:stretch>
            <a:fillRect/>
          </a:stretch>
        </p:blipFill>
        <p:spPr bwMode="auto">
          <a:xfrm>
            <a:off x="228600" y="2667000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9" name="Picture 13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7" b="-16129"/>
          <a:stretch>
            <a:fillRect/>
          </a:stretch>
        </p:blipFill>
        <p:spPr bwMode="auto">
          <a:xfrm>
            <a:off x="6705600" y="26670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0" name="Picture 14" descr="alcoh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28146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019800" y="6613525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http://www.firstpath.com/images/alcohol.jpg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1447800"/>
            <a:ext cx="9144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	         </a:t>
            </a:r>
            <a:endParaRPr lang="en-US" sz="4400" b="1">
              <a:latin typeface="Arial" charset="0"/>
              <a:cs typeface="Arial" charset="0"/>
            </a:endParaRPr>
          </a:p>
          <a:p>
            <a:r>
              <a:rPr lang="en-US" sz="2800" b="1">
                <a:latin typeface="Arial" charset="0"/>
              </a:rPr>
              <a:t>_______ </a:t>
            </a:r>
            <a:r>
              <a:rPr lang="en-US" sz="3200" b="1">
                <a:latin typeface="Arial" charset="0"/>
                <a:cs typeface="Arial" charset="0"/>
              </a:rPr>
              <a:t>+</a:t>
            </a:r>
            <a:r>
              <a:rPr lang="en-US" sz="3600" b="1">
                <a:latin typeface="Arial" charset="0"/>
                <a:cs typeface="Arial" charset="0"/>
              </a:rPr>
              <a:t>_____ </a:t>
            </a:r>
            <a:r>
              <a:rPr lang="en-US" sz="4800" b="1">
                <a:latin typeface="Arial" charset="0"/>
              </a:rPr>
              <a:t>→</a:t>
            </a:r>
            <a:r>
              <a:rPr lang="en-US" sz="2800" b="1">
                <a:latin typeface="Arial" charset="0"/>
                <a:cs typeface="Arial" charset="0"/>
              </a:rPr>
              <a:t>______________ +   ________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9530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   </a:t>
            </a:r>
            <a:r>
              <a:rPr lang="en-US" sz="4400" b="1">
                <a:latin typeface="Arial" charset="0"/>
              </a:rPr>
              <a:t>LACTIC ACID FERMENTATION</a:t>
            </a:r>
            <a:endParaRPr lang="en-US" sz="4000" b="1">
              <a:latin typeface="Arial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16002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PYRUVIC    </a:t>
            </a:r>
            <a:br>
              <a:rPr lang="en-US" sz="3200" b="1">
                <a:solidFill>
                  <a:srgbClr val="0000FF"/>
                </a:solidFill>
                <a:latin typeface="Arial" charset="0"/>
              </a:rPr>
            </a:br>
            <a:r>
              <a:rPr lang="en-US" sz="3200" b="1">
                <a:solidFill>
                  <a:srgbClr val="0000FF"/>
                </a:solidFill>
                <a:latin typeface="Arial" charset="0"/>
              </a:rPr>
              <a:t>   ACID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1981200"/>
            <a:ext cx="2779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00"/>
                </a:solidFill>
                <a:latin typeface="Arial" charset="0"/>
              </a:rPr>
              <a:t>LACTIC ACID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04800" y="3354388"/>
            <a:ext cx="7696200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Happens in muscles during exercise when body </a:t>
            </a:r>
          </a:p>
          <a:p>
            <a:r>
              <a:rPr lang="en-US" sz="3200" b="1">
                <a:latin typeface="Arial" charset="0"/>
              </a:rPr>
              <a:t>can’t get oxygen to tissues </a:t>
            </a:r>
          </a:p>
          <a:p>
            <a:r>
              <a:rPr lang="en-US" sz="3200" b="1">
                <a:latin typeface="Arial" charset="0"/>
              </a:rPr>
              <a:t>fast enough.</a:t>
            </a:r>
          </a:p>
          <a:p>
            <a:endParaRPr lang="en-US" sz="3200" b="1">
              <a:latin typeface="Arial" charset="0"/>
            </a:endParaRPr>
          </a:p>
          <a:p>
            <a:r>
              <a:rPr lang="en-US" sz="3200" b="1">
                <a:latin typeface="Arial" charset="0"/>
              </a:rPr>
              <a:t>Lactic acid builds up in </a:t>
            </a:r>
          </a:p>
          <a:p>
            <a:r>
              <a:rPr lang="en-US" sz="3200" b="1">
                <a:latin typeface="Arial" charset="0"/>
              </a:rPr>
              <a:t>muscles causing soreness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7620000" y="1981200"/>
            <a:ext cx="122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FF"/>
                </a:solidFill>
                <a:latin typeface="Arial" charset="0"/>
              </a:rPr>
              <a:t>NAD</a:t>
            </a:r>
            <a:r>
              <a:rPr lang="en-US" sz="3200" b="1" baseline="30000">
                <a:solidFill>
                  <a:srgbClr val="FF66FF"/>
                </a:solidFill>
                <a:latin typeface="Arial" charset="0"/>
              </a:rPr>
              <a:t>+</a:t>
            </a:r>
          </a:p>
        </p:txBody>
      </p:sp>
      <p:pic>
        <p:nvPicPr>
          <p:cNvPr id="46089" name="Picture 9" descr="na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126206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2856"/>
          <a:stretch>
            <a:fillRect/>
          </a:stretch>
        </p:blipFill>
        <p:spPr bwMode="auto">
          <a:xfrm>
            <a:off x="228600" y="2667000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4840288" y="6613525"/>
            <a:ext cx="4303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http://www.miranda.com/library.en/Images/Pictures/girls-runners.jpg</a:t>
            </a:r>
          </a:p>
        </p:txBody>
      </p:sp>
      <p:pic>
        <p:nvPicPr>
          <p:cNvPr id="46092" name="Picture 12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2856"/>
          <a:stretch>
            <a:fillRect/>
          </a:stretch>
        </p:blipFill>
        <p:spPr bwMode="auto">
          <a:xfrm>
            <a:off x="4724400" y="2667000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3" name="Picture 13" descr="girls-runn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t="5000" r="19719" b="12500"/>
          <a:stretch>
            <a:fillRect/>
          </a:stretch>
        </p:blipFill>
        <p:spPr bwMode="auto">
          <a:xfrm>
            <a:off x="5791200" y="4114800"/>
            <a:ext cx="3124200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  <p:bldP spid="460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ore Natural Che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66" b="29010"/>
          <a:stretch>
            <a:fillRect/>
          </a:stretch>
        </p:blipFill>
        <p:spPr bwMode="auto">
          <a:xfrm>
            <a:off x="6324600" y="3352800"/>
            <a:ext cx="152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9144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	         </a:t>
            </a:r>
            <a:endParaRPr lang="en-US" sz="4400" b="1">
              <a:latin typeface="Arial" charset="0"/>
              <a:cs typeface="Arial" charset="0"/>
            </a:endParaRPr>
          </a:p>
          <a:p>
            <a:r>
              <a:rPr lang="en-US" sz="2800" b="1">
                <a:latin typeface="Arial" charset="0"/>
              </a:rPr>
              <a:t>_______ </a:t>
            </a:r>
            <a:r>
              <a:rPr lang="en-US" sz="3200" b="1">
                <a:latin typeface="Arial" charset="0"/>
                <a:cs typeface="Arial" charset="0"/>
              </a:rPr>
              <a:t>+</a:t>
            </a:r>
            <a:r>
              <a:rPr lang="en-US" sz="3600" b="1">
                <a:latin typeface="Arial" charset="0"/>
                <a:cs typeface="Arial" charset="0"/>
              </a:rPr>
              <a:t>_____ </a:t>
            </a:r>
            <a:r>
              <a:rPr lang="en-US" sz="4800" b="1">
                <a:latin typeface="Arial" charset="0"/>
              </a:rPr>
              <a:t>→</a:t>
            </a:r>
            <a:r>
              <a:rPr lang="en-US" sz="2800" b="1">
                <a:latin typeface="Arial" charset="0"/>
                <a:cs typeface="Arial" charset="0"/>
              </a:rPr>
              <a:t>______________ +   ________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9530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   </a:t>
            </a:r>
            <a:r>
              <a:rPr lang="en-US" sz="4400" b="1">
                <a:latin typeface="Arial" charset="0"/>
              </a:rPr>
              <a:t>LACTIC ACID FERMENTATION</a:t>
            </a:r>
            <a:endParaRPr lang="en-US" sz="4000" b="1">
              <a:latin typeface="Arial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16002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PYRUVIC    </a:t>
            </a:r>
            <a:br>
              <a:rPr lang="en-US" sz="3200" b="1">
                <a:solidFill>
                  <a:srgbClr val="0000FF"/>
                </a:solidFill>
                <a:latin typeface="Arial" charset="0"/>
              </a:rPr>
            </a:br>
            <a:r>
              <a:rPr lang="en-US" sz="3200" b="1">
                <a:solidFill>
                  <a:srgbClr val="0000FF"/>
                </a:solidFill>
                <a:latin typeface="Arial" charset="0"/>
              </a:rPr>
              <a:t>   ACID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114800" y="1981200"/>
            <a:ext cx="2779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00"/>
                </a:solidFill>
                <a:latin typeface="Arial" charset="0"/>
              </a:rPr>
              <a:t>LACTIC ACID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52400" y="3581400"/>
            <a:ext cx="6248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Happens when bacteria are used to make foods and beverages like yogurt, cheese,</a:t>
            </a:r>
          </a:p>
          <a:p>
            <a:r>
              <a:rPr lang="en-US" sz="3200" b="1">
                <a:latin typeface="Arial" charset="0"/>
              </a:rPr>
              <a:t>buttermilk, sauerkraut, kimchi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620000" y="1981200"/>
            <a:ext cx="122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FF"/>
                </a:solidFill>
                <a:latin typeface="Arial" charset="0"/>
              </a:rPr>
              <a:t>NAD</a:t>
            </a:r>
            <a:r>
              <a:rPr lang="en-US" sz="3200" b="1" baseline="30000">
                <a:solidFill>
                  <a:srgbClr val="FF66FF"/>
                </a:solidFill>
                <a:latin typeface="Arial" charset="0"/>
              </a:rPr>
              <a:t>+</a:t>
            </a:r>
          </a:p>
        </p:txBody>
      </p:sp>
      <p:pic>
        <p:nvPicPr>
          <p:cNvPr id="47114" name="Picture 10" descr="nad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126206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5" name="Picture 11" descr="6c gluco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2856"/>
          <a:stretch>
            <a:fillRect/>
          </a:stretch>
        </p:blipFill>
        <p:spPr bwMode="auto">
          <a:xfrm>
            <a:off x="228600" y="2667000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6" name="Picture 12" descr="6c gluco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2856"/>
          <a:stretch>
            <a:fillRect/>
          </a:stretch>
        </p:blipFill>
        <p:spPr bwMode="auto">
          <a:xfrm>
            <a:off x="4724400" y="2667000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962400" y="6400800"/>
            <a:ext cx="488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http://chronicle.augusta.com/images/headlines/032200/DANNON_YOGURT.jpg</a:t>
            </a:r>
          </a:p>
          <a:p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http://www.reillydairy.com/natural_cheese.html</a:t>
            </a:r>
          </a:p>
        </p:txBody>
      </p:sp>
      <p:pic>
        <p:nvPicPr>
          <p:cNvPr id="47118" name="Picture 14" descr="yogu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4400"/>
            <a:ext cx="15779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886200" y="1600200"/>
            <a:ext cx="51054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</a:rPr>
              <a:t>WITHOUT OXYGEN, PYRUVIC ACID ___________  and all the _______ carriers get full. </a:t>
            </a:r>
          </a:p>
          <a:p>
            <a:endParaRPr lang="en-US" sz="3200" b="1">
              <a:latin typeface="Arial" charset="0"/>
            </a:endParaRPr>
          </a:p>
          <a:p>
            <a:r>
              <a:rPr lang="en-US" sz="3200" b="1">
                <a:latin typeface="Arial" charset="0"/>
              </a:rPr>
              <a:t>Eventually glycolysis will   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9530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52400" y="0"/>
            <a:ext cx="86868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800" b="1">
                <a:latin typeface="Arial" charset="0"/>
              </a:rPr>
              <a:t>WHY DO FERMENTATION?</a:t>
            </a:r>
          </a:p>
          <a:p>
            <a:r>
              <a:rPr lang="en-US" sz="3200" b="1">
                <a:latin typeface="Arial" charset="0"/>
              </a:rPr>
              <a:t>WHY NOT JUST KEEP MAKING ATP USING GLYCOLYSIS?</a:t>
            </a:r>
            <a:endParaRPr lang="en-US" sz="2800" b="1">
              <a:latin typeface="Arial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114800" y="25146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builds up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62000" y="5029200"/>
            <a:ext cx="122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Arial" charset="0"/>
              </a:rPr>
              <a:t>NAD</a:t>
            </a:r>
            <a:r>
              <a:rPr lang="en-US" sz="3200" b="1" baseline="30000">
                <a:solidFill>
                  <a:srgbClr val="0066FF"/>
                </a:solidFill>
                <a:latin typeface="Arial" charset="0"/>
              </a:rPr>
              <a:t>+</a:t>
            </a:r>
          </a:p>
        </p:txBody>
      </p:sp>
      <p:pic>
        <p:nvPicPr>
          <p:cNvPr id="48135" name="Picture 7" descr="stop_sign_c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220980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glyc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7036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191000" y="3048000"/>
            <a:ext cx="122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NAD</a:t>
            </a:r>
            <a:r>
              <a:rPr lang="en-US" sz="3200" b="1" baseline="30000">
                <a:solidFill>
                  <a:srgbClr val="0000FF"/>
                </a:solidFill>
                <a:latin typeface="Arial" charset="0"/>
              </a:rPr>
              <a:t>+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7391400" y="2362200"/>
            <a:ext cx="1262063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      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	         </a:t>
            </a:r>
            <a:endParaRPr lang="en-US" sz="4400" b="1">
              <a:latin typeface="Arial" charset="0"/>
              <a:cs typeface="Arial" charset="0"/>
            </a:endParaRPr>
          </a:p>
          <a:p>
            <a:r>
              <a:rPr lang="en-US" sz="2800" b="1">
                <a:latin typeface="Arial" charset="0"/>
              </a:rPr>
              <a:t>_______ </a:t>
            </a:r>
            <a:r>
              <a:rPr lang="en-US" sz="3200" b="1">
                <a:latin typeface="Arial" charset="0"/>
                <a:cs typeface="Arial" charset="0"/>
              </a:rPr>
              <a:t>+</a:t>
            </a:r>
            <a:r>
              <a:rPr lang="en-US" sz="3600" b="1">
                <a:latin typeface="Arial" charset="0"/>
                <a:cs typeface="Arial" charset="0"/>
              </a:rPr>
              <a:t>_____ </a:t>
            </a:r>
            <a:r>
              <a:rPr lang="en-US" sz="4800" b="1">
                <a:latin typeface="Arial" charset="0"/>
              </a:rPr>
              <a:t>→</a:t>
            </a:r>
            <a:r>
              <a:rPr lang="en-US" sz="2800" b="1">
                <a:latin typeface="Arial" charset="0"/>
                <a:cs typeface="Arial" charset="0"/>
              </a:rPr>
              <a:t>__________ + ______ + _____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953000" y="2438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5029200"/>
            <a:ext cx="91440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latin typeface="Arial" charset="0"/>
              </a:rPr>
              <a:t>FERMENTATION HAPPENS so cells can ____________________</a:t>
            </a:r>
          </a:p>
          <a:p>
            <a:r>
              <a:rPr lang="en-US" sz="3600" b="1">
                <a:latin typeface="Arial" charset="0"/>
              </a:rPr>
              <a:t>     needed to keep glycolysis going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" charset="0"/>
              </a:rPr>
              <a:t>PYRUVIC    </a:t>
            </a:r>
            <a:br>
              <a:rPr lang="en-US" sz="3200" b="1">
                <a:solidFill>
                  <a:srgbClr val="0000FF"/>
                </a:solidFill>
                <a:latin typeface="Arial" charset="0"/>
              </a:rPr>
            </a:br>
            <a:r>
              <a:rPr lang="en-US" sz="3200" b="1">
                <a:solidFill>
                  <a:srgbClr val="0000FF"/>
                </a:solidFill>
                <a:latin typeface="Arial" charset="0"/>
              </a:rPr>
              <a:t>   ACID</a:t>
            </a:r>
            <a:endParaRPr lang="en-US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657600" y="609600"/>
            <a:ext cx="2192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</a:rPr>
              <a:t>ALCOHOL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 rot="-3057202">
            <a:off x="7310437" y="995363"/>
            <a:ext cx="1108075" cy="1098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6600"/>
                </a:solidFill>
              </a:rPr>
              <a:t>→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00800" y="533400"/>
            <a:ext cx="941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CC00"/>
                </a:solidFill>
                <a:latin typeface="Arial" charset="0"/>
              </a:rPr>
              <a:t>CO</a:t>
            </a:r>
            <a:r>
              <a:rPr lang="en-US" sz="3200" b="1" baseline="-25000">
                <a:solidFill>
                  <a:srgbClr val="00CC00"/>
                </a:solidFill>
                <a:latin typeface="Arial" charset="0"/>
              </a:rPr>
              <a:t>2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772400" y="533400"/>
            <a:ext cx="1220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CC"/>
                </a:solidFill>
                <a:latin typeface="Arial" charset="0"/>
              </a:rPr>
              <a:t>NAD</a:t>
            </a:r>
            <a:r>
              <a:rPr lang="en-US" sz="3200" b="1" baseline="30000">
                <a:solidFill>
                  <a:srgbClr val="FF66CC"/>
                </a:solidFill>
                <a:latin typeface="Arial" charset="0"/>
              </a:rPr>
              <a:t>+</a:t>
            </a:r>
          </a:p>
        </p:txBody>
      </p:sp>
      <p:pic>
        <p:nvPicPr>
          <p:cNvPr id="49163" name="Picture 11" descr="na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1262063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4" name="Picture 12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2"/>
          <a:stretch>
            <a:fillRect/>
          </a:stretch>
        </p:blipFill>
        <p:spPr bwMode="auto">
          <a:xfrm>
            <a:off x="4343400" y="1219200"/>
            <a:ext cx="9144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5" name="Picture 13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2856"/>
          <a:stretch>
            <a:fillRect/>
          </a:stretch>
        </p:blipFill>
        <p:spPr bwMode="auto">
          <a:xfrm>
            <a:off x="0" y="1219200"/>
            <a:ext cx="1447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6" name="Picture 14" descr="6c gluc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7" b="-16129"/>
          <a:stretch>
            <a:fillRect/>
          </a:stretch>
        </p:blipFill>
        <p:spPr bwMode="auto">
          <a:xfrm>
            <a:off x="6553200" y="11430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9167" r="36792" b="53125"/>
          <a:stretch>
            <a:fillRect/>
          </a:stretch>
        </p:blipFill>
        <p:spPr bwMode="auto">
          <a:xfrm>
            <a:off x="0" y="1828800"/>
            <a:ext cx="70104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1371600" y="5638800"/>
            <a:ext cx="546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charset="0"/>
              </a:rPr>
              <a:t>REGENERATE the NAD</a:t>
            </a:r>
            <a:r>
              <a:rPr lang="en-US" sz="3600" b="1" baseline="30000">
                <a:solidFill>
                  <a:srgbClr val="0000FF"/>
                </a:solidFill>
                <a:latin typeface="Arial" charset="0"/>
              </a:rPr>
              <a:t>+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886200" y="2362200"/>
            <a:ext cx="2779713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00"/>
                </a:solidFill>
                <a:latin typeface="Arial" charset="0"/>
              </a:rPr>
              <a:t>LACTIC ACID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7391400" y="2286000"/>
            <a:ext cx="1220788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CC"/>
                </a:solidFill>
                <a:latin typeface="Arial" charset="0"/>
              </a:rPr>
              <a:t>NAD</a:t>
            </a:r>
            <a:r>
              <a:rPr lang="en-US" sz="3200" b="1" baseline="30000">
                <a:solidFill>
                  <a:srgbClr val="FF66CC"/>
                </a:solidFill>
                <a:latin typeface="Arial" charset="0"/>
              </a:rPr>
              <a:t>+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 rot="-24809934">
            <a:off x="6913563" y="2840037"/>
            <a:ext cx="1200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3694113" y="4191000"/>
            <a:ext cx="5449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You get the NAD</a:t>
            </a:r>
            <a:r>
              <a:rPr lang="en-US" sz="2800" b="1" baseline="30000">
                <a:latin typeface="Arial" charset="0"/>
              </a:rPr>
              <a:t>+</a:t>
            </a:r>
            <a:r>
              <a:rPr lang="en-US" sz="2800" b="1">
                <a:latin typeface="Arial" charset="0"/>
              </a:rPr>
              <a:t> carriers back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162800" y="2514600"/>
            <a:ext cx="1517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______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  <p:bldP spid="49168" grpId="0"/>
      <p:bldP spid="491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10600" cy="6400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__________________________</a:t>
            </a:r>
          </a:p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= organisms that can make ATP using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either fermentation or cellular respiration</a:t>
            </a:r>
          </a:p>
          <a:p>
            <a:pPr>
              <a:buFontTx/>
              <a:buNone/>
            </a:pPr>
            <a:endParaRPr lang="en-US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	Ex: yeast and many bacteria</a:t>
            </a:r>
          </a:p>
          <a:p>
            <a:pPr>
              <a:buFontTx/>
              <a:buNone/>
            </a:pPr>
            <a:endParaRPr lang="en-US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>
                <a:latin typeface="Comic Sans MS" pitchFamily="66" charset="0"/>
              </a:rPr>
              <a:t>With oxygen pyruvate </a:t>
            </a:r>
            <a:r>
              <a:rPr lang="en-US">
                <a:latin typeface="Comic Sans MS" pitchFamily="66" charset="0"/>
                <a:cs typeface="Times New Roman" pitchFamily="18" charset="0"/>
              </a:rPr>
              <a:t>→ Krebs cycle</a:t>
            </a:r>
          </a:p>
          <a:p>
            <a:pPr>
              <a:buFontTx/>
              <a:buNone/>
            </a:pPr>
            <a:endParaRPr lang="en-US"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>
                <a:latin typeface="Comic Sans MS" pitchFamily="66" charset="0"/>
                <a:cs typeface="Times New Roman" pitchFamily="18" charset="0"/>
              </a:rPr>
              <a:t>Without oxygen → fermentation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04800" y="179388"/>
            <a:ext cx="645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FACULTATIVE ANAEROBES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   Organisms can use a variety of molecules for fuel</a:t>
            </a: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5208" r="44023" b="10417"/>
          <a:stretch>
            <a:fillRect/>
          </a:stretch>
        </p:blipFill>
        <p:spPr bwMode="auto">
          <a:xfrm>
            <a:off x="381000" y="762000"/>
            <a:ext cx="3962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4419600" y="1371600"/>
            <a:ext cx="4729163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/>
            </a:r>
            <a:br>
              <a:rPr lang="en-US" sz="2800"/>
            </a:br>
            <a:r>
              <a:rPr lang="en-US" sz="2800"/>
              <a:t>__________________=</a:t>
            </a:r>
            <a:br>
              <a:rPr lang="en-US" sz="2800"/>
            </a:br>
            <a:r>
              <a:rPr lang="en-US" sz="2800"/>
              <a:t>breakdown of fatty acids </a:t>
            </a:r>
          </a:p>
          <a:p>
            <a:r>
              <a:rPr lang="en-US" sz="2800"/>
              <a:t>into 2 carbon fragments </a:t>
            </a:r>
          </a:p>
          <a:p>
            <a:r>
              <a:rPr lang="en-US" sz="2800"/>
              <a:t>that enter Krebs cycle </a:t>
            </a:r>
          </a:p>
          <a:p>
            <a:r>
              <a:rPr lang="en-US" sz="2800"/>
              <a:t>as acetyl CoA</a:t>
            </a:r>
          </a:p>
          <a:p>
            <a:endParaRPr lang="en-US" sz="2800"/>
          </a:p>
          <a:p>
            <a:r>
              <a:rPr lang="en-US" sz="2800"/>
              <a:t>1 g of fat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/>
              <a:t> twice as much</a:t>
            </a:r>
            <a:br>
              <a:rPr lang="en-US" sz="2800"/>
            </a:br>
            <a:r>
              <a:rPr lang="en-US" sz="2800"/>
              <a:t>ATP as 1 g of carbohydrate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4495800" y="1676400"/>
            <a:ext cx="3273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FF"/>
                </a:solidFill>
              </a:rPr>
              <a:t>Beta oxidation=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4000"/>
              <a:t>Evolutionary Significance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181600"/>
          </a:xfrm>
        </p:spPr>
        <p:txBody>
          <a:bodyPr/>
          <a:lstStyle/>
          <a:p>
            <a:r>
              <a:rPr lang="en-US" sz="2400"/>
              <a:t>Most widespread metabolic pathway… suggests ancient prokaryotes probably used glycolysis to make ATP before oxygen was present</a:t>
            </a:r>
            <a:br>
              <a:rPr lang="en-US" sz="2400"/>
            </a:br>
            <a:endParaRPr lang="en-US" sz="2400"/>
          </a:p>
          <a:p>
            <a:r>
              <a:rPr lang="en-US" sz="2400"/>
              <a:t>Earliest fossil bacteria present 3.5 billion years ago but large amounts of oxygen not present until 2.7 billion years ago</a:t>
            </a:r>
          </a:p>
          <a:p>
            <a:endParaRPr lang="en-US" sz="2400"/>
          </a:p>
          <a:p>
            <a:r>
              <a:rPr lang="en-US" sz="2400"/>
              <a:t>Glycolysis happens in cytoplasm without membrane bound organelles suggests it was found in early prokaryotic cells</a:t>
            </a:r>
            <a:br>
              <a:rPr lang="en-US" sz="2400"/>
            </a:br>
            <a:r>
              <a:rPr lang="en-US" sz="2400"/>
              <a:t>since eukaryotes appeared 1 billion years after prokaryotes (Endosymbiotic theory)</a:t>
            </a:r>
            <a:br>
              <a:rPr lang="en-US" sz="2400"/>
            </a:br>
            <a:endParaRPr lang="en-US" sz="2400"/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/>
              <a:t>VOCAB OVERLOAD ?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/>
              <a:t>CHEMIOSMOSIS</a:t>
            </a:r>
          </a:p>
        </p:txBody>
      </p:sp>
      <p:pic>
        <p:nvPicPr>
          <p:cNvPr id="5126" name="Picture 6" descr="atpase_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5410200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57200" y="6613525"/>
            <a:ext cx="4711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0099"/>
                </a:solidFill>
                <a:latin typeface="Arial" charset="0"/>
              </a:rPr>
              <a:t>http://student.ccbcmd.edu/~gkaiser/biotutorials/energy/atpsynthase_il.html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C0099"/>
                </a:solidFill>
                <a:latin typeface="Arial" charset="0"/>
              </a:rPr>
              <a:t>= Generation of ATP from a proton gradient. </a:t>
            </a:r>
          </a:p>
          <a:p>
            <a:r>
              <a:rPr lang="en-US" sz="3200" b="1">
                <a:solidFill>
                  <a:srgbClr val="CC0099"/>
                </a:solidFill>
                <a:latin typeface="Arial" charset="0"/>
              </a:rPr>
              <a:t>It occurs in all living things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351463" y="2019300"/>
            <a:ext cx="379253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Chloroplasts </a:t>
            </a:r>
          </a:p>
          <a:p>
            <a:r>
              <a:rPr lang="en-US" sz="2400">
                <a:latin typeface="Arial" charset="0"/>
              </a:rPr>
              <a:t>do it to make ATP </a:t>
            </a:r>
          </a:p>
          <a:p>
            <a:r>
              <a:rPr lang="en-US" sz="2400">
                <a:latin typeface="Arial" charset="0"/>
              </a:rPr>
              <a:t>in light reactions</a:t>
            </a:r>
          </a:p>
          <a:p>
            <a:endParaRPr lang="en-US" sz="24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Mitochondria do it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to make ATP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following ETC</a:t>
            </a:r>
          </a:p>
          <a:p>
            <a:endParaRPr lang="en-US" sz="24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Prokaryotes create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gradient across cell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membrane to make ATP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to pump nutrients &amp; waste </a:t>
            </a:r>
            <a:br>
              <a:rPr lang="en-US" sz="2400">
                <a:latin typeface="Arial" charset="0"/>
              </a:rPr>
            </a:br>
            <a:r>
              <a:rPr lang="en-US" sz="2400">
                <a:latin typeface="Arial" charset="0"/>
              </a:rPr>
              <a:t>and move flagella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304800"/>
            <a:ext cx="86868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In this chapter, we will learn how this glucose is ____________ by organisms and the _______ </a:t>
            </a:r>
          </a:p>
          <a:p>
            <a:r>
              <a:rPr lang="en-US" sz="3600" b="1"/>
              <a:t>is stored </a:t>
            </a:r>
          </a:p>
          <a:p>
            <a:r>
              <a:rPr lang="en-US" sz="3600" b="1"/>
              <a:t>as _______ </a:t>
            </a:r>
          </a:p>
          <a:p>
            <a:endParaRPr lang="en-US" sz="3600" b="1"/>
          </a:p>
          <a:p>
            <a:endParaRPr lang="en-US" sz="3600" b="1"/>
          </a:p>
          <a:p>
            <a:r>
              <a:rPr lang="en-US" sz="3600" b="1"/>
              <a:t>				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0" y="5029200"/>
            <a:ext cx="746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What kind of organisms do this?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0" y="1371600"/>
            <a:ext cx="1649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energy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733800" y="838200"/>
            <a:ext cx="2916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broken down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143000" y="2514600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ATP</a:t>
            </a:r>
            <a:endParaRPr lang="en-US" sz="4000" b="1">
              <a:solidFill>
                <a:schemeClr val="accent2"/>
              </a:solidFill>
            </a:endParaRPr>
          </a:p>
        </p:txBody>
      </p:sp>
      <p:pic>
        <p:nvPicPr>
          <p:cNvPr id="26634" name="Picture 10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6" b="54565"/>
          <a:stretch>
            <a:fillRect/>
          </a:stretch>
        </p:blipFill>
        <p:spPr bwMode="auto">
          <a:xfrm>
            <a:off x="3505200" y="1905000"/>
            <a:ext cx="51816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PHOTOPHOSPHORYLATION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= Using hydrogen gradient generated by thylakoid membrane during the light reactions of photosynthesis to make ATP</a:t>
            </a:r>
          </a:p>
        </p:txBody>
      </p:sp>
      <p:pic>
        <p:nvPicPr>
          <p:cNvPr id="6148" name="Picture 4" descr="chemiosmosis chloro label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88" b="14658"/>
          <a:stretch>
            <a:fillRect/>
          </a:stretch>
        </p:blipFill>
        <p:spPr bwMode="auto">
          <a:xfrm>
            <a:off x="1219200" y="2463800"/>
            <a:ext cx="62484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33600" y="2514600"/>
            <a:ext cx="192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CHLOROPLAST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hemiosmosis mod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9"/>
          <a:stretch>
            <a:fillRect/>
          </a:stretch>
        </p:blipFill>
        <p:spPr bwMode="auto">
          <a:xfrm>
            <a:off x="1676400" y="2238375"/>
            <a:ext cx="62960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7200" y="5715000"/>
            <a:ext cx="1841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14600" y="2362200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MITOCHONDRION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12725" y="685800"/>
            <a:ext cx="89312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Arial" charset="0"/>
              </a:rPr>
              <a:t>= using proton gradient created by electron transport chain in cristae membrane to make ATP 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85800" y="228600"/>
            <a:ext cx="739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Arial" charset="0"/>
              </a:rPr>
              <a:t>OXIDATIVE PHOSPHORYLATION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4167" r="11719" b="38542"/>
          <a:stretch>
            <a:fillRect/>
          </a:stretch>
        </p:blipFill>
        <p:spPr bwMode="auto">
          <a:xfrm>
            <a:off x="0" y="11113"/>
            <a:ext cx="9144000" cy="653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5715000"/>
            <a:ext cx="1841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8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14600" y="2362200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MITOCHONDRION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Arial" charset="0"/>
              </a:rPr>
              <a:t>= using energy from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breaking a chemical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bond to add a P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directly from a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phosphorylated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molecule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to ADP without </a:t>
            </a:r>
            <a:br>
              <a:rPr lang="en-US" sz="3600">
                <a:latin typeface="Arial" charset="0"/>
              </a:rPr>
            </a:br>
            <a:r>
              <a:rPr lang="en-US" sz="3600">
                <a:latin typeface="Arial" charset="0"/>
              </a:rPr>
              <a:t>a proton gradient</a:t>
            </a:r>
          </a:p>
        </p:txBody>
      </p:sp>
      <p:pic>
        <p:nvPicPr>
          <p:cNvPr id="7174" name="Picture 6" descr="gly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975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" y="201613"/>
            <a:ext cx="81803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SUBSTRATE LEVEL PHOSPHORYLATION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81400" y="4343400"/>
            <a:ext cx="3276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  Animals</a:t>
            </a:r>
          </a:p>
          <a:p>
            <a:r>
              <a:rPr lang="en-US" sz="2400" b="1">
                <a:solidFill>
                  <a:schemeClr val="accent2"/>
                </a:solidFill>
              </a:rPr>
              <a:t>(Including humans)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/>
              <a:t>ALL LIVING THINGS NEED ENERGY!</a:t>
            </a:r>
          </a:p>
          <a:p>
            <a:r>
              <a:rPr lang="en-US" sz="3600" b="1"/>
              <a:t>				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954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All organisms burn glucose for fuel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133600" y="4648200"/>
            <a:ext cx="1265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fungi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934200" y="4572000"/>
            <a:ext cx="2017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bacteria</a:t>
            </a:r>
          </a:p>
        </p:txBody>
      </p:sp>
      <p:pic>
        <p:nvPicPr>
          <p:cNvPr id="27656" name="Picture 8" descr="tre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1485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fung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13716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cow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1676400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bab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118745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9" t="51042" r="64844" b="41667"/>
          <a:stretch>
            <a:fillRect/>
          </a:stretch>
        </p:blipFill>
        <p:spPr bwMode="auto">
          <a:xfrm>
            <a:off x="7315200" y="2971800"/>
            <a:ext cx="1143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381000" y="4572000"/>
            <a:ext cx="1341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plants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"/>
          <a:stretch>
            <a:fillRect/>
          </a:stretch>
        </p:blipFill>
        <p:spPr>
          <a:xfrm>
            <a:off x="2133600" y="0"/>
            <a:ext cx="4965700" cy="6858000"/>
          </a:xfr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0"/>
            <a:ext cx="8229600" cy="487363"/>
          </a:xfrm>
        </p:spPr>
        <p:txBody>
          <a:bodyPr/>
          <a:lstStyle/>
          <a:p>
            <a:r>
              <a:rPr lang="en-US" sz="4000"/>
              <a:t>PHOTOSYNTHESIS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84150" y="2133600"/>
            <a:ext cx="8959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___________ + _________  + ___________ </a:t>
            </a:r>
            <a:r>
              <a:rPr lang="en-US" sz="4400" b="1">
                <a:latin typeface="Arial" charset="0"/>
              </a:rPr>
              <a:t>→</a:t>
            </a:r>
            <a:r>
              <a:rPr lang="en-US" b="1">
                <a:latin typeface="Arial" charset="0"/>
              </a:rPr>
              <a:t>_______________ + __________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133600"/>
            <a:ext cx="1279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</a:rPr>
              <a:t>6 CO</a:t>
            </a:r>
            <a:r>
              <a:rPr lang="en-US" sz="3200" b="1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676400" y="2133600"/>
            <a:ext cx="1279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FF"/>
                </a:solidFill>
                <a:latin typeface="Arial" charset="0"/>
              </a:rPr>
              <a:t>6 H</a:t>
            </a:r>
            <a:r>
              <a:rPr lang="en-US" sz="3200" b="1" baseline="-25000">
                <a:solidFill>
                  <a:srgbClr val="0066FF"/>
                </a:solidFill>
                <a:latin typeface="Arial" charset="0"/>
              </a:rPr>
              <a:t>2</a:t>
            </a:r>
            <a:r>
              <a:rPr lang="en-US" sz="3200" b="1">
                <a:solidFill>
                  <a:srgbClr val="0066FF"/>
                </a:solidFill>
                <a:latin typeface="Arial" charset="0"/>
              </a:rPr>
              <a:t>O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334000" y="2133600"/>
            <a:ext cx="1677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00"/>
                </a:solidFill>
                <a:latin typeface="Arial" charset="0"/>
              </a:rPr>
              <a:t>C</a:t>
            </a:r>
            <a:r>
              <a:rPr lang="en-US" sz="3200" b="1" baseline="-25000">
                <a:solidFill>
                  <a:srgbClr val="FF6600"/>
                </a:solidFill>
                <a:latin typeface="Arial" charset="0"/>
              </a:rPr>
              <a:t>6</a:t>
            </a:r>
            <a:r>
              <a:rPr lang="en-US" sz="3200" b="1">
                <a:solidFill>
                  <a:srgbClr val="FF6600"/>
                </a:solidFill>
                <a:latin typeface="Arial" charset="0"/>
              </a:rPr>
              <a:t>H</a:t>
            </a:r>
            <a:r>
              <a:rPr lang="en-US" sz="3200" b="1" baseline="-25000">
                <a:solidFill>
                  <a:srgbClr val="FF6600"/>
                </a:solidFill>
                <a:latin typeface="Arial" charset="0"/>
              </a:rPr>
              <a:t>12</a:t>
            </a:r>
            <a:r>
              <a:rPr lang="en-US" sz="3200" b="1">
                <a:solidFill>
                  <a:srgbClr val="FF6600"/>
                </a:solidFill>
                <a:latin typeface="Arial" charset="0"/>
              </a:rPr>
              <a:t>O</a:t>
            </a:r>
            <a:r>
              <a:rPr lang="en-US" sz="3200" b="1" baseline="-25000">
                <a:solidFill>
                  <a:srgbClr val="FF6600"/>
                </a:solidFill>
                <a:latin typeface="Arial" charset="0"/>
              </a:rPr>
              <a:t>6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7620000" y="2133600"/>
            <a:ext cx="985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CC00"/>
                </a:solidFill>
                <a:latin typeface="Arial" charset="0"/>
              </a:rPr>
              <a:t> 6O</a:t>
            </a:r>
            <a:r>
              <a:rPr lang="en-US" sz="3200" b="1" baseline="-25000">
                <a:solidFill>
                  <a:srgbClr val="00CC00"/>
                </a:solidFill>
                <a:latin typeface="Arial" charset="0"/>
              </a:rPr>
              <a:t>2</a:t>
            </a:r>
          </a:p>
        </p:txBody>
      </p:sp>
      <p:pic>
        <p:nvPicPr>
          <p:cNvPr id="35848" name="Picture 8" descr="energ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34302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rememb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002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4114800"/>
            <a:ext cx="90138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_____________ + _________ </a:t>
            </a:r>
            <a:r>
              <a:rPr lang="en-US" sz="3600" b="1">
                <a:latin typeface="Arial" charset="0"/>
              </a:rPr>
              <a:t>→</a:t>
            </a:r>
            <a:r>
              <a:rPr lang="en-US" sz="2000" b="1">
                <a:latin typeface="Arial" charset="0"/>
              </a:rPr>
              <a:t>________ + __________ + __________</a:t>
            </a:r>
          </a:p>
          <a:p>
            <a:endParaRPr lang="en-US" sz="2000" b="1">
              <a:latin typeface="Arial" charset="0"/>
            </a:endParaRPr>
          </a:p>
          <a:p>
            <a:endParaRPr lang="en-US" sz="2000" b="1">
              <a:latin typeface="Arial" charset="0"/>
            </a:endParaRP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</a:rPr>
              <a:t>______________________________________________________________ 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752600" y="3455988"/>
            <a:ext cx="577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Arial" charset="0"/>
              </a:rPr>
              <a:t>CELLULAR RESPIRATION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28600" y="4038600"/>
            <a:ext cx="1677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6600"/>
                </a:solidFill>
                <a:latin typeface="Arial" charset="0"/>
              </a:rPr>
              <a:t>C</a:t>
            </a:r>
            <a:r>
              <a:rPr lang="en-US" sz="3200" b="1" baseline="-25000">
                <a:solidFill>
                  <a:srgbClr val="FF6600"/>
                </a:solidFill>
                <a:latin typeface="Arial" charset="0"/>
              </a:rPr>
              <a:t>6</a:t>
            </a:r>
            <a:r>
              <a:rPr lang="en-US" sz="3200" b="1">
                <a:solidFill>
                  <a:srgbClr val="FF6600"/>
                </a:solidFill>
                <a:latin typeface="Arial" charset="0"/>
              </a:rPr>
              <a:t>H</a:t>
            </a:r>
            <a:r>
              <a:rPr lang="en-US" sz="3200" b="1" baseline="-25000">
                <a:solidFill>
                  <a:srgbClr val="FF6600"/>
                </a:solidFill>
                <a:latin typeface="Arial" charset="0"/>
              </a:rPr>
              <a:t>12</a:t>
            </a:r>
            <a:r>
              <a:rPr lang="en-US" sz="3200" b="1">
                <a:solidFill>
                  <a:srgbClr val="FF6600"/>
                </a:solidFill>
                <a:latin typeface="Arial" charset="0"/>
              </a:rPr>
              <a:t>O</a:t>
            </a:r>
            <a:r>
              <a:rPr lang="en-US" sz="3200" b="1" baseline="-25000">
                <a:solidFill>
                  <a:srgbClr val="FF6600"/>
                </a:solidFill>
                <a:latin typeface="Arial" charset="0"/>
              </a:rPr>
              <a:t>6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438400" y="4114800"/>
            <a:ext cx="873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CC00"/>
                </a:solidFill>
                <a:latin typeface="Arial" charset="0"/>
              </a:rPr>
              <a:t>6O</a:t>
            </a:r>
            <a:r>
              <a:rPr lang="en-US" sz="3200" b="1" baseline="-25000">
                <a:solidFill>
                  <a:srgbClr val="00CC00"/>
                </a:solidFill>
                <a:latin typeface="Arial" charset="0"/>
              </a:rPr>
              <a:t>2</a:t>
            </a:r>
          </a:p>
        </p:txBody>
      </p:sp>
      <p:pic>
        <p:nvPicPr>
          <p:cNvPr id="35854" name="Picture 14" descr="energ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34302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962400" y="4038600"/>
            <a:ext cx="1279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</a:rPr>
              <a:t>6 CO</a:t>
            </a:r>
            <a:r>
              <a:rPr lang="en-US" sz="3200" b="1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5486400" y="4114800"/>
            <a:ext cx="1149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66FF"/>
                </a:solidFill>
                <a:latin typeface="Arial" charset="0"/>
              </a:rPr>
              <a:t>6 H</a:t>
            </a:r>
            <a:r>
              <a:rPr lang="en-US" sz="2800" b="1" baseline="-25000">
                <a:solidFill>
                  <a:srgbClr val="0066FF"/>
                </a:solidFill>
                <a:latin typeface="Arial" charset="0"/>
              </a:rPr>
              <a:t>2</a:t>
            </a:r>
            <a:r>
              <a:rPr lang="en-US" sz="2800" b="1">
                <a:solidFill>
                  <a:srgbClr val="0066FF"/>
                </a:solidFill>
                <a:latin typeface="Arial" charset="0"/>
              </a:rPr>
              <a:t>O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228600" y="5334000"/>
            <a:ext cx="7777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99"/>
                </a:solidFill>
                <a:latin typeface="Arial" charset="0"/>
              </a:rPr>
              <a:t>The two equations are exact opposites!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52" grpId="0"/>
      <p:bldP spid="35853" grpId="0"/>
      <p:bldP spid="35855" grpId="0"/>
      <p:bldP spid="35856" grpId="0"/>
      <p:bldP spid="358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2895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rgbClr val="CC0099"/>
                </a:solidFill>
                <a:latin typeface="Comic Sans MS" pitchFamily="66" charset="0"/>
              </a:rPr>
              <a:t>O</a:t>
            </a:r>
            <a:r>
              <a:rPr lang="en-US" sz="2800" b="1" u="sng">
                <a:latin typeface="Comic Sans MS" pitchFamily="66" charset="0"/>
              </a:rPr>
              <a:t>XIDATION</a:t>
            </a:r>
            <a:r>
              <a:rPr lang="en-US" sz="2800" b="1">
                <a:latin typeface="Comic Sans MS" pitchFamily="66" charset="0"/>
              </a:rPr>
              <a:t>			   </a:t>
            </a:r>
            <a:r>
              <a:rPr lang="en-US" sz="2800" b="1" u="sng">
                <a:solidFill>
                  <a:srgbClr val="CC0099"/>
                </a:solidFill>
                <a:latin typeface="Comic Sans MS" pitchFamily="66" charset="0"/>
              </a:rPr>
              <a:t>R</a:t>
            </a:r>
            <a:r>
              <a:rPr lang="en-US" sz="2800" b="1" u="sng">
                <a:latin typeface="Comic Sans MS" pitchFamily="66" charset="0"/>
              </a:rPr>
              <a:t>EDUCTION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CC0099"/>
                </a:solidFill>
                <a:latin typeface="Comic Sans MS" pitchFamily="66" charset="0"/>
              </a:rPr>
              <a:t>I</a:t>
            </a:r>
            <a:r>
              <a:rPr lang="en-US" sz="2800" b="1">
                <a:latin typeface="Comic Sans MS" pitchFamily="66" charset="0"/>
              </a:rPr>
              <a:t>s </a:t>
            </a:r>
            <a:r>
              <a:rPr lang="en-US" sz="2800" b="1">
                <a:solidFill>
                  <a:srgbClr val="CC0099"/>
                </a:solidFill>
                <a:latin typeface="Comic Sans MS" pitchFamily="66" charset="0"/>
              </a:rPr>
              <a:t>L</a:t>
            </a:r>
            <a:r>
              <a:rPr lang="en-US" sz="2800" b="1">
                <a:latin typeface="Comic Sans MS" pitchFamily="66" charset="0"/>
              </a:rPr>
              <a:t>oss of electrons		   </a:t>
            </a:r>
            <a:r>
              <a:rPr lang="en-US" sz="2800" b="1">
                <a:solidFill>
                  <a:srgbClr val="CC0099"/>
                </a:solidFill>
                <a:latin typeface="Comic Sans MS" pitchFamily="66" charset="0"/>
              </a:rPr>
              <a:t>I</a:t>
            </a:r>
            <a:r>
              <a:rPr lang="en-US" sz="2800" b="1">
                <a:latin typeface="Comic Sans MS" pitchFamily="66" charset="0"/>
              </a:rPr>
              <a:t>s </a:t>
            </a:r>
            <a:r>
              <a:rPr lang="en-US" sz="2800" b="1">
                <a:solidFill>
                  <a:srgbClr val="CC0099"/>
                </a:solidFill>
                <a:latin typeface="Comic Sans MS" pitchFamily="66" charset="0"/>
              </a:rPr>
              <a:t>G</a:t>
            </a:r>
            <a:r>
              <a:rPr lang="en-US" sz="2800" b="1">
                <a:latin typeface="Comic Sans MS" pitchFamily="66" charset="0"/>
              </a:rPr>
              <a:t>ain of electrons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Remove H				   Add 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Releases energy	         Stores energy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Exergonic				   Endergonic</a:t>
            </a:r>
          </a:p>
        </p:txBody>
      </p:sp>
      <p:pic>
        <p:nvPicPr>
          <p:cNvPr id="129030" name="Picture 6" descr="istockphoto_777814_oil_bonus_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86" b="54210"/>
          <a:stretch>
            <a:fillRect/>
          </a:stretch>
        </p:blipFill>
        <p:spPr bwMode="auto">
          <a:xfrm>
            <a:off x="3886200" y="838200"/>
            <a:ext cx="12430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441325" y="357188"/>
            <a:ext cx="4835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REMEMBER: </a:t>
            </a:r>
            <a:r>
              <a:rPr lang="en-US" sz="3600">
                <a:solidFill>
                  <a:srgbClr val="CC0099"/>
                </a:solidFill>
              </a:rPr>
              <a:t>OIL RIG</a:t>
            </a:r>
          </a:p>
        </p:txBody>
      </p:sp>
      <p:grpSp>
        <p:nvGrpSpPr>
          <p:cNvPr id="129032" name="Group 8"/>
          <p:cNvGrpSpPr>
            <a:grpSpLocks/>
          </p:cNvGrpSpPr>
          <p:nvPr/>
        </p:nvGrpSpPr>
        <p:grpSpPr bwMode="auto">
          <a:xfrm>
            <a:off x="381000" y="4267200"/>
            <a:ext cx="8458200" cy="2093913"/>
            <a:chOff x="144" y="816"/>
            <a:chExt cx="5520" cy="1464"/>
          </a:xfrm>
        </p:grpSpPr>
        <p:grpSp>
          <p:nvGrpSpPr>
            <p:cNvPr id="129033" name="Group 9"/>
            <p:cNvGrpSpPr>
              <a:grpSpLocks/>
            </p:cNvGrpSpPr>
            <p:nvPr/>
          </p:nvGrpSpPr>
          <p:grpSpPr bwMode="auto">
            <a:xfrm>
              <a:off x="144" y="816"/>
              <a:ext cx="5520" cy="1464"/>
              <a:chOff x="240" y="816"/>
              <a:chExt cx="5520" cy="1464"/>
            </a:xfrm>
          </p:grpSpPr>
          <p:pic>
            <p:nvPicPr>
              <p:cNvPr id="129034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173"/>
              <a:stretch>
                <a:fillRect/>
              </a:stretch>
            </p:blipFill>
            <p:spPr bwMode="auto">
              <a:xfrm>
                <a:off x="240" y="816"/>
                <a:ext cx="5520" cy="1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9035" name="Text Box 11"/>
              <p:cNvSpPr txBox="1">
                <a:spLocks noChangeArrowheads="1"/>
              </p:cNvSpPr>
              <p:nvPr/>
            </p:nvSpPr>
            <p:spPr bwMode="auto">
              <a:xfrm>
                <a:off x="1056" y="844"/>
                <a:ext cx="1824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Arial" charset="0"/>
                  </a:rPr>
                  <a:t>Loss of hydrogen atoms</a:t>
                </a:r>
              </a:p>
            </p:txBody>
          </p:sp>
          <p:sp>
            <p:nvSpPr>
              <p:cNvPr id="129036" name="Text Box 12"/>
              <p:cNvSpPr txBox="1">
                <a:spLocks noChangeArrowheads="1"/>
              </p:cNvSpPr>
              <p:nvPr/>
            </p:nvSpPr>
            <p:spPr bwMode="auto">
              <a:xfrm>
                <a:off x="2160" y="2045"/>
                <a:ext cx="1680" cy="2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Arial" charset="0"/>
                  </a:rPr>
                  <a:t>Gain of hydrogen atoms</a:t>
                </a:r>
              </a:p>
            </p:txBody>
          </p:sp>
        </p:grpSp>
        <p:sp>
          <p:nvSpPr>
            <p:cNvPr id="129037" name="Text Box 13"/>
            <p:cNvSpPr txBox="1">
              <a:spLocks noChangeArrowheads="1"/>
            </p:cNvSpPr>
            <p:nvPr/>
          </p:nvSpPr>
          <p:spPr bwMode="auto">
            <a:xfrm>
              <a:off x="4896" y="1392"/>
              <a:ext cx="76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latin typeface="Arial" charset="0"/>
                </a:rPr>
                <a:t>Energy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1981200" y="3889375"/>
            <a:ext cx="211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OXIDATION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505200" y="6251575"/>
            <a:ext cx="2055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5918BB"/>
                </a:solidFill>
              </a:rPr>
              <a:t>REDUCTION</a:t>
            </a:r>
          </a:p>
        </p:txBody>
      </p:sp>
      <p:sp>
        <p:nvSpPr>
          <p:cNvPr id="129040" name="Rectangle 16"/>
          <p:cNvSpPr>
            <a:spLocks noChangeArrowheads="1"/>
          </p:cNvSpPr>
          <p:nvPr/>
        </p:nvSpPr>
        <p:spPr bwMode="auto">
          <a:xfrm>
            <a:off x="2819400" y="0"/>
            <a:ext cx="60594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0099"/>
                </a:solidFill>
                <a:latin typeface="Arial" charset="0"/>
              </a:rPr>
              <a:t>http://www1.istockphoto.com/file_thumbview_approve/777814/2/istockphoto_777814_oil_bonus_pack.jpg</a:t>
            </a:r>
          </a:p>
        </p:txBody>
      </p:sp>
    </p:spTree>
    <p:custDataLst>
      <p:tags r:id="rId1"/>
    </p:custData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  <p:bldP spid="1290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048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</a:t>
            </a:r>
            <a:r>
              <a:rPr lang="en-US" sz="4000" b="1">
                <a:latin typeface="Comic Sans MS" pitchFamily="66" charset="0"/>
              </a:rPr>
              <a:t>CELLULAR RESPIRATION     </a:t>
            </a:r>
            <a:br>
              <a:rPr lang="en-US" sz="4000" b="1">
                <a:latin typeface="Comic Sans MS" pitchFamily="66" charset="0"/>
              </a:rPr>
            </a:br>
            <a:r>
              <a:rPr lang="en-US" sz="4000" b="1">
                <a:latin typeface="Comic Sans MS" pitchFamily="66" charset="0"/>
              </a:rPr>
              <a:t>happens __________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>
                <a:latin typeface="Comic Sans MS" pitchFamily="66" charset="0"/>
              </a:rPr>
              <a:t>	in ________________.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 b="1">
                <a:latin typeface="Comic Sans MS" pitchFamily="66" charset="0"/>
              </a:rPr>
              <a:t>If all the energy was released in one step… most would be lost as ____________________!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4000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6600" b="1">
              <a:latin typeface="Comic Sans MS" pitchFamily="66" charset="0"/>
            </a:endParaRPr>
          </a:p>
        </p:txBody>
      </p:sp>
      <p:pic>
        <p:nvPicPr>
          <p:cNvPr id="34820" name="Picture 4" descr="Fire_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16287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648200" y="6400800"/>
            <a:ext cx="3921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  <a:latin typeface="Arial" charset="0"/>
              </a:rPr>
              <a:t>http://plato.acadiau.ca/COURSES/comm/g5/Fire_Animation.gif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971800" y="817563"/>
            <a:ext cx="1827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slowly</a:t>
            </a:r>
            <a:r>
              <a:rPr lang="en-US" sz="4000" b="1"/>
              <a:t> 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676400" y="1482725"/>
            <a:ext cx="292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many steps</a:t>
            </a:r>
            <a:endParaRPr lang="en-US" sz="4000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600200" y="3962400"/>
            <a:ext cx="3659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light and heat</a:t>
            </a:r>
            <a:endParaRPr lang="en-US" sz="2400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09600" y="5257800"/>
            <a:ext cx="2778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hlinkClick r:id="rId4"/>
              </a:rPr>
              <a:t>See why cells </a:t>
            </a:r>
          </a:p>
          <a:p>
            <a:r>
              <a:rPr lang="en-US" b="1">
                <a:hlinkClick r:id="rId4"/>
              </a:rPr>
              <a:t>use cellular respiration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  <p:bldP spid="348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5"/>
  <p:tag name="CUSTOMGRIDBACKCOLOR" val="-722948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5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9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838</Words>
  <Application>Microsoft Office PowerPoint</Application>
  <PresentationFormat>On-screen Show (4:3)</PresentationFormat>
  <Paragraphs>360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Default Design</vt:lpstr>
      <vt:lpstr>Blank</vt:lpstr>
      <vt:lpstr>MS_ClipArt_Gallery</vt:lpstr>
      <vt:lpstr>Cellular Respiration Campbell Chapter 9 Slide shows modified from: Glenbrook High School AP site http://gbs.glenbrook.k12.il.us/Academics/gbssci/bio/apbio/Index/index.htm &amp; Dr. Chuck Downing  http://gohs.tvusd.k12.ca.us/TeacherWebs/Science/CDowning/default.aspx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PHOTOSYNTHESIS</vt:lpstr>
      <vt:lpstr>PowerPoint Presentation</vt:lpstr>
      <vt:lpstr>PowerPoint Presentation</vt:lpstr>
      <vt:lpstr>ELECTRON TRANSPORT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respiration</vt:lpstr>
      <vt:lpstr>PowerPoint Presentation</vt:lpstr>
      <vt:lpstr>Kreb’s Cycle = Citric Acid Cycle</vt:lpstr>
      <vt:lpstr>Kreb’s Cycle</vt:lpstr>
      <vt:lpstr>Electron transport chain</vt:lpstr>
      <vt:lpstr>PowerPoint Presentation</vt:lpstr>
      <vt:lpstr>More on Making ATP</vt:lpstr>
      <vt:lpstr>Electron transport chain</vt:lpstr>
      <vt:lpstr>Cellular Respiration Grand Total</vt:lpstr>
      <vt:lpstr>PowerPoint Presentation</vt:lpstr>
      <vt:lpstr>Related metabolic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Evolutionary Significance</vt:lpstr>
      <vt:lpstr>VOCAB OVERLOAD ?</vt:lpstr>
      <vt:lpstr>CHEMIOSMOSIS</vt:lpstr>
      <vt:lpstr>PHOTOPHOSPHORYLATION</vt:lpstr>
      <vt:lpstr>PowerPoint Presentation</vt:lpstr>
      <vt:lpstr>PowerPoint Presentation</vt:lpstr>
      <vt:lpstr>PowerPoint Presentation</vt:lpstr>
    </vt:vector>
  </TitlesOfParts>
  <Company>Rebels Victorious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Becca Riedell</dc:creator>
  <cp:lastModifiedBy>Windows User</cp:lastModifiedBy>
  <cp:revision>25</cp:revision>
  <cp:lastPrinted>2013-02-05T17:57:09Z</cp:lastPrinted>
  <dcterms:created xsi:type="dcterms:W3CDTF">2007-10-21T13:12:55Z</dcterms:created>
  <dcterms:modified xsi:type="dcterms:W3CDTF">2013-02-05T18:01:32Z</dcterms:modified>
</cp:coreProperties>
</file>