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67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4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3C2DF-84B2-4513-A3DB-B1E96CAA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8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7CA5-3EB1-46D6-89D2-7EFD540AE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4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176D-9F66-4DBB-9B8B-8B3391FDC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43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CCD4-A539-4269-A752-51CA3465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0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BFCFEB-52C4-46FD-9189-F04E99057C31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87EB-1C91-45BC-9C57-22164EE2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1524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Introduction to the Cold War</a:t>
            </a:r>
            <a:endParaRPr lang="en-US" altLang="en-US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1"/>
            <a:ext cx="5105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502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kern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5675" y="50117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latin typeface="Arial" pitchFamily="34" charset="0"/>
              </a:rPr>
              <a:t>Two Superpowers fighting for Global Dominance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10278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84582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3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370888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2.  War in Korea &amp; Vietnam 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1981200"/>
            <a:ext cx="3529013" cy="4114800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The US fought 2 wars to contain the spread of Communism. The spread of Communism was seen as a growth in the power of the USSR.  Over 100,000 Americans were killed.</a:t>
            </a:r>
          </a:p>
        </p:txBody>
      </p:sp>
    </p:spTree>
    <p:extLst>
      <p:ext uri="{BB962C8B-B14F-4D97-AF65-F5344CB8AC3E}">
        <p14:creationId xmlns:p14="http://schemas.microsoft.com/office/powerpoint/2010/main" val="422886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3.  To the Moon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447800"/>
            <a:ext cx="4267200" cy="4648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Soviets and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Americans competed to develop new technology. 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When the Soviets were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the first to launch a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satellite (‘</a:t>
            </a: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</a:rPr>
              <a:t>Sputnik</a:t>
            </a:r>
            <a:r>
              <a:rPr lang="en-US" altLang="en-US" sz="2800">
                <a:latin typeface="Arial" panose="020B0604020202020204" pitchFamily="34" charset="0"/>
              </a:rPr>
              <a:t>’) and put a man in space (Yuri Gagarin), the US raced to be the first to the moon.</a:t>
            </a:r>
          </a:p>
        </p:txBody>
      </p:sp>
      <p:pic>
        <p:nvPicPr>
          <p:cNvPr id="13316" name="Picture 7" descr="moonfl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481264"/>
            <a:ext cx="3200400" cy="277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4.  We’re still paying...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981200"/>
            <a:ext cx="396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The Soviet Union collapsed in 1991.1 reason is that it could not keep up with the US in defense spending.  The US went heavily into debt to beat the Soviets.</a:t>
            </a:r>
          </a:p>
        </p:txBody>
      </p:sp>
      <p:pic>
        <p:nvPicPr>
          <p:cNvPr id="14340" name="Picture 10" descr="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590800"/>
            <a:ext cx="3657600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7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5.  Shaping the World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Why is there a North and South Korea?  Why was there an East and West Germany?  Why did the US support some dictators and oppose some free elections? 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Answer:  Cold War</a:t>
            </a:r>
          </a:p>
        </p:txBody>
      </p:sp>
      <p:pic>
        <p:nvPicPr>
          <p:cNvPr id="15364" name="Picture 3" descr="berlinwall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514601"/>
            <a:ext cx="4038600" cy="312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1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Part II:  What Caused the Cold War?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971800"/>
            <a:ext cx="6400800" cy="17526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US and USSR fought against a common enemy in World War II.  The alliance did not last long.  What caused the US and USSR to turn from allies to enemies? </a:t>
            </a:r>
          </a:p>
        </p:txBody>
      </p:sp>
    </p:spTree>
    <p:extLst>
      <p:ext uri="{BB962C8B-B14F-4D97-AF65-F5344CB8AC3E}">
        <p14:creationId xmlns:p14="http://schemas.microsoft.com/office/powerpoint/2010/main" val="96162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iagram: Causes of the Co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7246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/>
              <a:t>Questions to Know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8915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900"/>
              <a:t>Why is it called the Cold War?</a:t>
            </a:r>
          </a:p>
          <a:p>
            <a:r>
              <a:rPr lang="en-US" altLang="en-US" sz="2900"/>
              <a:t>What major events occurred during the Cold War?</a:t>
            </a:r>
          </a:p>
          <a:p>
            <a:pPr lvl="2"/>
            <a:r>
              <a:rPr lang="en-US" altLang="en-US" sz="1800"/>
              <a:t>Berlin Wall </a:t>
            </a:r>
            <a:r>
              <a:rPr lang="en-US" altLang="en-US" sz="1800">
                <a:sym typeface="WingDings" panose="05000000000000000000" pitchFamily="2" charset="2"/>
              </a:rPr>
              <a:t> Berlin Airlift</a:t>
            </a:r>
          </a:p>
          <a:p>
            <a:pPr lvl="2"/>
            <a:r>
              <a:rPr lang="en-US" altLang="en-US" sz="1800">
                <a:sym typeface="WingDings" panose="05000000000000000000" pitchFamily="2" charset="2"/>
              </a:rPr>
              <a:t>Korean War</a:t>
            </a:r>
          </a:p>
          <a:p>
            <a:pPr lvl="2"/>
            <a:r>
              <a:rPr lang="en-US" altLang="en-US" sz="1800">
                <a:sym typeface="WingDings" panose="05000000000000000000" pitchFamily="2" charset="2"/>
              </a:rPr>
              <a:t>Vietnam War</a:t>
            </a:r>
          </a:p>
          <a:p>
            <a:pPr lvl="2"/>
            <a:r>
              <a:rPr lang="en-US" altLang="en-US" sz="1800">
                <a:sym typeface="WingDings" panose="05000000000000000000" pitchFamily="2" charset="2"/>
              </a:rPr>
              <a:t>Cuban Missile Crisis</a:t>
            </a:r>
          </a:p>
          <a:p>
            <a:pPr lvl="2"/>
            <a:r>
              <a:rPr lang="en-US" altLang="en-US" sz="1800">
                <a:sym typeface="WingDings" panose="05000000000000000000" pitchFamily="2" charset="2"/>
              </a:rPr>
              <a:t>Fall of the Soviet Union</a:t>
            </a:r>
            <a:endParaRPr lang="en-US" altLang="en-US" sz="1800"/>
          </a:p>
          <a:p>
            <a:r>
              <a:rPr lang="en-US" altLang="en-US" sz="2900"/>
              <a:t>How did the Cold War shape our geopolitical relations today?</a:t>
            </a:r>
          </a:p>
          <a:p>
            <a:r>
              <a:rPr lang="en-US" altLang="en-US" sz="2900"/>
              <a:t>How did the Cold War end in 1991?</a:t>
            </a:r>
          </a:p>
          <a:p>
            <a:r>
              <a:rPr lang="en-US" altLang="en-US" sz="2900"/>
              <a:t>Who are the key players in the Cold War?</a:t>
            </a:r>
          </a:p>
        </p:txBody>
      </p:sp>
    </p:spTree>
    <p:extLst>
      <p:ext uri="{BB962C8B-B14F-4D97-AF65-F5344CB8AC3E}">
        <p14:creationId xmlns:p14="http://schemas.microsoft.com/office/powerpoint/2010/main" val="237150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457200"/>
            <a:ext cx="6172200" cy="1143000"/>
          </a:xfrm>
        </p:spPr>
        <p:txBody>
          <a:bodyPr/>
          <a:lstStyle/>
          <a:p>
            <a:r>
              <a:rPr lang="en-US" altLang="en-US"/>
              <a:t>What is the Cold War?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82750"/>
            <a:ext cx="8458200" cy="4724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500"/>
              <a:t>Called ‘Cold’ War because there was never a </a:t>
            </a:r>
            <a:r>
              <a:rPr lang="en-US" altLang="en-US" sz="2500" i="1"/>
              <a:t>direct</a:t>
            </a:r>
            <a:r>
              <a:rPr lang="en-US" altLang="en-US" sz="2500"/>
              <a:t> battle between Soviets and the US.  Instead, there were </a:t>
            </a:r>
            <a:r>
              <a:rPr lang="en-US" altLang="en-US" sz="2500">
                <a:solidFill>
                  <a:srgbClr val="FF0000"/>
                </a:solidFill>
              </a:rPr>
              <a:t>proxy</a:t>
            </a:r>
            <a:r>
              <a:rPr lang="en-US" altLang="en-US" sz="2500"/>
              <a:t> wars.</a:t>
            </a:r>
          </a:p>
          <a:p>
            <a:pPr>
              <a:buFontTx/>
              <a:buNone/>
            </a:pPr>
            <a:r>
              <a:rPr lang="en-US" altLang="en-US" sz="2500" u="sng"/>
              <a:t>Ideological Conflict</a:t>
            </a:r>
            <a:r>
              <a:rPr lang="en-US" altLang="en-US" sz="2500"/>
              <a:t> between the US and Soviet Union</a:t>
            </a:r>
          </a:p>
          <a:p>
            <a:pPr>
              <a:buFontTx/>
              <a:buNone/>
            </a:pPr>
            <a:r>
              <a:rPr lang="en-US" altLang="en-US" sz="2900"/>
              <a:t>	</a:t>
            </a:r>
            <a:r>
              <a:rPr lang="en-US" altLang="en-US" sz="2600">
                <a:solidFill>
                  <a:srgbClr val="FF0000"/>
                </a:solidFill>
              </a:rPr>
              <a:t>Democratic Capitalism </a:t>
            </a:r>
            <a:r>
              <a:rPr lang="en-US" altLang="en-US" sz="2600"/>
              <a:t>vs. </a:t>
            </a:r>
            <a:r>
              <a:rPr lang="en-US" altLang="en-US" sz="2600">
                <a:solidFill>
                  <a:srgbClr val="FF0000"/>
                </a:solidFill>
              </a:rPr>
              <a:t>Totalitarian Communism</a:t>
            </a:r>
          </a:p>
          <a:p>
            <a:pPr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Ways of fighting the ‘Cold’ War:</a:t>
            </a:r>
          </a:p>
          <a:p>
            <a:pPr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	1). Espionage: Spy vs Spy (KGB vs CIA)</a:t>
            </a:r>
          </a:p>
          <a:p>
            <a:pPr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	2). </a:t>
            </a:r>
            <a:r>
              <a:rPr lang="en-US" altLang="en-US" sz="2600">
                <a:solidFill>
                  <a:srgbClr val="FF0000"/>
                </a:solidFill>
              </a:rPr>
              <a:t>Arms Race</a:t>
            </a:r>
            <a:r>
              <a:rPr lang="en-US" altLang="en-US" sz="2600">
                <a:solidFill>
                  <a:srgbClr val="FFFFFF"/>
                </a:solidFill>
              </a:rPr>
              <a:t>: Nuclear Escalation</a:t>
            </a:r>
          </a:p>
          <a:p>
            <a:pPr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	3). Ideological Competition for support from other nations (Cuba, Greece, Yugoslavia, Vietnam, etc.)</a:t>
            </a:r>
          </a:p>
          <a:p>
            <a:pPr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	4). Bipolarization of Europe: </a:t>
            </a:r>
            <a:r>
              <a:rPr lang="en-US" altLang="en-US" sz="2600">
                <a:solidFill>
                  <a:srgbClr val="FF0000"/>
                </a:solidFill>
              </a:rPr>
              <a:t>NATO</a:t>
            </a:r>
            <a:r>
              <a:rPr lang="en-US" altLang="en-US" sz="2600">
                <a:solidFill>
                  <a:srgbClr val="FFFFFF"/>
                </a:solidFill>
              </a:rPr>
              <a:t> vs. </a:t>
            </a:r>
            <a:r>
              <a:rPr lang="en-US" altLang="en-US" sz="2600">
                <a:solidFill>
                  <a:srgbClr val="FF0000"/>
                </a:solidFill>
              </a:rPr>
              <a:t>Warsaw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Arial" panose="020B0604020202020204" pitchFamily="34" charset="0"/>
              </a:rPr>
              <a:t>If the US &amp; USSR Never Fought Directly, why do we call it a war?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Many wars WERE fought between Communists (supported by the USSR) and anti-Communists (supported by US)</a:t>
            </a:r>
          </a:p>
          <a:p>
            <a:r>
              <a:rPr lang="en-US" altLang="en-US">
                <a:latin typeface="Arial" panose="020B0604020202020204" pitchFamily="34" charset="0"/>
              </a:rPr>
              <a:t>The US and USSR competed for power by using their political, economic, and military clout throughout the world</a:t>
            </a:r>
          </a:p>
          <a:p>
            <a:r>
              <a:rPr lang="en-US" altLang="en-US">
                <a:latin typeface="Arial" panose="020B0604020202020204" pitchFamily="34" charset="0"/>
              </a:rPr>
              <a:t>Both sides felt their national survival was at stake</a:t>
            </a:r>
          </a:p>
        </p:txBody>
      </p:sp>
    </p:spTree>
    <p:extLst>
      <p:ext uri="{BB962C8B-B14F-4D97-AF65-F5344CB8AC3E}">
        <p14:creationId xmlns:p14="http://schemas.microsoft.com/office/powerpoint/2010/main" val="275435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76400" y="12065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C729"/>
                </a:solidFill>
                <a:latin typeface="Comic Sans MS" panose="030F0702030302020204" pitchFamily="66" charset="0"/>
              </a:rPr>
              <a:t>The Division of Berlin</a:t>
            </a:r>
          </a:p>
        </p:txBody>
      </p:sp>
      <p:pic>
        <p:nvPicPr>
          <p:cNvPr id="6147" name="Picture 3" descr="map-division of Berli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6" y="1063626"/>
            <a:ext cx="3090863" cy="5413375"/>
          </a:xfrm>
          <a:prstGeom prst="rect">
            <a:avLst/>
          </a:prstGeom>
          <a:noFill/>
          <a:ln w="9525">
            <a:solidFill>
              <a:srgbClr val="FFC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1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676400" y="12065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C729"/>
                </a:solidFill>
                <a:latin typeface="Comic Sans MS" panose="030F0702030302020204" pitchFamily="66" charset="0"/>
              </a:rPr>
              <a:t>The Bipolarization of Europe</a:t>
            </a:r>
          </a:p>
        </p:txBody>
      </p:sp>
      <p:pic>
        <p:nvPicPr>
          <p:cNvPr id="7171" name="Picture 9" descr="map-ColdWarAllianceSystems-1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920750"/>
            <a:ext cx="7005637" cy="5708650"/>
          </a:xfrm>
          <a:prstGeom prst="rect">
            <a:avLst/>
          </a:prstGeom>
          <a:noFill/>
          <a:ln w="9525">
            <a:solidFill>
              <a:srgbClr val="FFC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Part I.  The Significance of the Cold War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Why should we study the Cold War?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1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839200" cy="990600"/>
          </a:xfrm>
        </p:spPr>
        <p:txBody>
          <a:bodyPr/>
          <a:lstStyle/>
          <a:p>
            <a:r>
              <a:rPr lang="en-US" altLang="en-US" sz="3200">
                <a:latin typeface="Arial" panose="020B0604020202020204" pitchFamily="34" charset="0"/>
              </a:rPr>
              <a:t>How has the Cold War affected US History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3000">
                <a:latin typeface="Arial" panose="020B0604020202020204" pitchFamily="34" charset="0"/>
              </a:rPr>
              <a:t>Brought the world to the brink of nuclear destruction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Was the </a:t>
            </a:r>
            <a:r>
              <a:rPr lang="en-US" altLang="en-US" sz="3000">
                <a:solidFill>
                  <a:srgbClr val="FF0000"/>
                </a:solidFill>
                <a:latin typeface="Arial" panose="020B0604020202020204" pitchFamily="34" charset="0"/>
              </a:rPr>
              <a:t>direct cause of the US wars in Korea and Vietnam, and the invasion of Cuba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Led to the </a:t>
            </a:r>
            <a:r>
              <a:rPr lang="en-US" altLang="en-US" sz="3000">
                <a:solidFill>
                  <a:srgbClr val="FF0000"/>
                </a:solidFill>
                <a:latin typeface="Arial" panose="020B0604020202020204" pitchFamily="34" charset="0"/>
              </a:rPr>
              <a:t>1969 moon landing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Is </a:t>
            </a:r>
            <a:r>
              <a:rPr lang="en-US" altLang="en-US" sz="3000">
                <a:solidFill>
                  <a:srgbClr val="FF0000"/>
                </a:solidFill>
                <a:latin typeface="Arial" panose="020B0604020202020204" pitchFamily="34" charset="0"/>
              </a:rPr>
              <a:t>largely responsible for the US national debt 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Shaped the post-World War II era</a:t>
            </a:r>
          </a:p>
          <a:p>
            <a:r>
              <a:rPr lang="en-US" altLang="en-US" sz="3000">
                <a:latin typeface="Arial" panose="020B0604020202020204" pitchFamily="34" charset="0"/>
              </a:rPr>
              <a:t>Contributed to current ‘rocky relationship’ with Vladimir Putin &amp; Russia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Arial" panose="020B0604020202020204" pitchFamily="34" charset="0"/>
              </a:rPr>
              <a:t>1.  To the brink of nuclear destruction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The US &amp; the USSR raced to be ahead of one another in atomic warfare, building thousands of nuclear weapons much more powerful than those used in World War II.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33600"/>
            <a:ext cx="4038600" cy="3733800"/>
          </a:xfrm>
        </p:spPr>
      </p:pic>
    </p:spTree>
    <p:extLst>
      <p:ext uri="{BB962C8B-B14F-4D97-AF65-F5344CB8AC3E}">
        <p14:creationId xmlns:p14="http://schemas.microsoft.com/office/powerpoint/2010/main" val="537758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396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Comic Sans MS</vt:lpstr>
      <vt:lpstr>WingDings</vt:lpstr>
      <vt:lpstr>Wingdings 3</vt:lpstr>
      <vt:lpstr>Ion</vt:lpstr>
      <vt:lpstr>Introduction to the Cold War</vt:lpstr>
      <vt:lpstr>Questions to Know</vt:lpstr>
      <vt:lpstr>What is the Cold War?</vt:lpstr>
      <vt:lpstr>If the US &amp; USSR Never Fought Directly, why do we call it a war?</vt:lpstr>
      <vt:lpstr>PowerPoint Presentation</vt:lpstr>
      <vt:lpstr>PowerPoint Presentation</vt:lpstr>
      <vt:lpstr>Part I.  The Significance of the Cold War</vt:lpstr>
      <vt:lpstr>How has the Cold War affected US History ?</vt:lpstr>
      <vt:lpstr>1.  To the brink of nuclear destruction</vt:lpstr>
      <vt:lpstr>PowerPoint Presentation</vt:lpstr>
      <vt:lpstr>2.  War in Korea &amp; Vietnam  </vt:lpstr>
      <vt:lpstr>3.  To the Moon</vt:lpstr>
      <vt:lpstr>4.  We’re still paying...</vt:lpstr>
      <vt:lpstr>5.  Shaping the World</vt:lpstr>
      <vt:lpstr>Part II:  What Caused the Cold War?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Cold War</dc:title>
  <dc:creator>Carney, Colleen</dc:creator>
  <cp:lastModifiedBy>Carney, Colleen</cp:lastModifiedBy>
  <cp:revision>1</cp:revision>
  <dcterms:created xsi:type="dcterms:W3CDTF">2018-04-06T17:22:15Z</dcterms:created>
  <dcterms:modified xsi:type="dcterms:W3CDTF">2018-04-06T18:57:14Z</dcterms:modified>
</cp:coreProperties>
</file>