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4" r:id="rId1"/>
  </p:sldMasterIdLst>
  <p:notesMasterIdLst>
    <p:notesMasterId r:id="rId141"/>
  </p:notesMasterIdLst>
  <p:handoutMasterIdLst>
    <p:handoutMasterId r:id="rId142"/>
  </p:handoutMasterIdLst>
  <p:sldIdLst>
    <p:sldId id="256" r:id="rId2"/>
    <p:sldId id="326" r:id="rId3"/>
    <p:sldId id="316" r:id="rId4"/>
    <p:sldId id="257" r:id="rId5"/>
    <p:sldId id="327" r:id="rId6"/>
    <p:sldId id="321" r:id="rId7"/>
    <p:sldId id="328" r:id="rId8"/>
    <p:sldId id="259" r:id="rId9"/>
    <p:sldId id="329" r:id="rId10"/>
    <p:sldId id="264" r:id="rId11"/>
    <p:sldId id="331" r:id="rId12"/>
    <p:sldId id="260" r:id="rId13"/>
    <p:sldId id="332" r:id="rId14"/>
    <p:sldId id="330" r:id="rId15"/>
    <p:sldId id="261" r:id="rId16"/>
    <p:sldId id="333" r:id="rId17"/>
    <p:sldId id="334" r:id="rId18"/>
    <p:sldId id="379" r:id="rId19"/>
    <p:sldId id="335" r:id="rId20"/>
    <p:sldId id="380" r:id="rId21"/>
    <p:sldId id="336" r:id="rId22"/>
    <p:sldId id="337" r:id="rId23"/>
    <p:sldId id="381" r:id="rId24"/>
    <p:sldId id="338" r:id="rId25"/>
    <p:sldId id="262" r:id="rId26"/>
    <p:sldId id="382" r:id="rId27"/>
    <p:sldId id="339" r:id="rId28"/>
    <p:sldId id="340" r:id="rId29"/>
    <p:sldId id="341" r:id="rId30"/>
    <p:sldId id="342" r:id="rId31"/>
    <p:sldId id="384" r:id="rId32"/>
    <p:sldId id="343" r:id="rId33"/>
    <p:sldId id="385" r:id="rId34"/>
    <p:sldId id="344" r:id="rId35"/>
    <p:sldId id="345" r:id="rId36"/>
    <p:sldId id="386" r:id="rId37"/>
    <p:sldId id="346" r:id="rId38"/>
    <p:sldId id="347" r:id="rId39"/>
    <p:sldId id="348" r:id="rId40"/>
    <p:sldId id="387" r:id="rId41"/>
    <p:sldId id="349" r:id="rId42"/>
    <p:sldId id="393" r:id="rId43"/>
    <p:sldId id="388" r:id="rId44"/>
    <p:sldId id="389" r:id="rId45"/>
    <p:sldId id="38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  <p:sldId id="413" r:id="rId66"/>
    <p:sldId id="414" r:id="rId67"/>
    <p:sldId id="415" r:id="rId68"/>
    <p:sldId id="416" r:id="rId69"/>
    <p:sldId id="417" r:id="rId70"/>
    <p:sldId id="418" r:id="rId71"/>
    <p:sldId id="419" r:id="rId72"/>
    <p:sldId id="420" r:id="rId73"/>
    <p:sldId id="421" r:id="rId74"/>
    <p:sldId id="422" r:id="rId75"/>
    <p:sldId id="423" r:id="rId76"/>
    <p:sldId id="424" r:id="rId77"/>
    <p:sldId id="425" r:id="rId78"/>
    <p:sldId id="426" r:id="rId79"/>
    <p:sldId id="427" r:id="rId80"/>
    <p:sldId id="428" r:id="rId81"/>
    <p:sldId id="429" r:id="rId82"/>
    <p:sldId id="430" r:id="rId83"/>
    <p:sldId id="431" r:id="rId84"/>
    <p:sldId id="432" r:id="rId85"/>
    <p:sldId id="390" r:id="rId86"/>
    <p:sldId id="350" r:id="rId87"/>
    <p:sldId id="351" r:id="rId88"/>
    <p:sldId id="352" r:id="rId89"/>
    <p:sldId id="391" r:id="rId90"/>
    <p:sldId id="353" r:id="rId91"/>
    <p:sldId id="354" r:id="rId92"/>
    <p:sldId id="355" r:id="rId93"/>
    <p:sldId id="392" r:id="rId94"/>
    <p:sldId id="356" r:id="rId95"/>
    <p:sldId id="433" r:id="rId96"/>
    <p:sldId id="438" r:id="rId97"/>
    <p:sldId id="435" r:id="rId98"/>
    <p:sldId id="357" r:id="rId99"/>
    <p:sldId id="358" r:id="rId100"/>
    <p:sldId id="359" r:id="rId101"/>
    <p:sldId id="434" r:id="rId102"/>
    <p:sldId id="436" r:id="rId103"/>
    <p:sldId id="360" r:id="rId104"/>
    <p:sldId id="361" r:id="rId105"/>
    <p:sldId id="362" r:id="rId106"/>
    <p:sldId id="437" r:id="rId107"/>
    <p:sldId id="365" r:id="rId108"/>
    <p:sldId id="528" r:id="rId109"/>
    <p:sldId id="529" r:id="rId110"/>
    <p:sldId id="530" r:id="rId111"/>
    <p:sldId id="531" r:id="rId112"/>
    <p:sldId id="439" r:id="rId113"/>
    <p:sldId id="366" r:id="rId114"/>
    <p:sldId id="367" r:id="rId115"/>
    <p:sldId id="368" r:id="rId116"/>
    <p:sldId id="440" r:id="rId117"/>
    <p:sldId id="369" r:id="rId118"/>
    <p:sldId id="441" r:id="rId119"/>
    <p:sldId id="370" r:id="rId120"/>
    <p:sldId id="371" r:id="rId121"/>
    <p:sldId id="442" r:id="rId122"/>
    <p:sldId id="443" r:id="rId123"/>
    <p:sldId id="526" r:id="rId124"/>
    <p:sldId id="444" r:id="rId125"/>
    <p:sldId id="527" r:id="rId126"/>
    <p:sldId id="445" r:id="rId127"/>
    <p:sldId id="532" r:id="rId128"/>
    <p:sldId id="533" r:id="rId129"/>
    <p:sldId id="446" r:id="rId130"/>
    <p:sldId id="447" r:id="rId131"/>
    <p:sldId id="448" r:id="rId132"/>
    <p:sldId id="534" r:id="rId133"/>
    <p:sldId id="449" r:id="rId134"/>
    <p:sldId id="535" r:id="rId135"/>
    <p:sldId id="450" r:id="rId136"/>
    <p:sldId id="536" r:id="rId137"/>
    <p:sldId id="451" r:id="rId138"/>
    <p:sldId id="537" r:id="rId139"/>
    <p:sldId id="452" r:id="rId140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84" autoAdjust="0"/>
  </p:normalViewPr>
  <p:slideViewPr>
    <p:cSldViewPr snapToGrid="0">
      <p:cViewPr varScale="1">
        <p:scale>
          <a:sx n="81" d="100"/>
          <a:sy n="81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8D68550-6F13-4B87-BE7D-C3DD15E5F96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6A09957-C8EB-4FD7-B208-9B9BE85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D0F7E3C-B673-4FF0-A3B0-1DF97F0FFE3F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066069E-F77A-4658-B5EB-0D780F133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#2 AP Practice</a:t>
                </a:r>
                <a:r>
                  <a:rPr lang="en-US" baseline="0" dirty="0"/>
                  <a:t> Exam – Non-Calculator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D</a:t>
                </a:r>
              </a:p>
              <a:p>
                <a:r>
                  <a:rPr lang="en-US" dirty="0"/>
                  <a:t>Mistakes:</a:t>
                </a:r>
              </a:p>
              <a:p>
                <a:r>
                  <a:rPr lang="en-US" dirty="0"/>
                  <a:t>B – did </a:t>
                </a:r>
                <a:r>
                  <a:rPr lang="en-US" dirty="0" err="1"/>
                  <a:t>lim</a:t>
                </a:r>
                <a:r>
                  <a:rPr lang="en-US" dirty="0"/>
                  <a:t> as x </a:t>
                </a:r>
                <a:r>
                  <a:rPr lang="en-US" dirty="0">
                    <a:latin typeface="Cambria" panose="02040503050406030204" pitchFamily="18" charset="0"/>
                  </a:rPr>
                  <a:t>⟶ ∞</a:t>
                </a:r>
              </a:p>
              <a:p>
                <a:r>
                  <a:rPr lang="en-US" dirty="0">
                    <a:latin typeface="Cambria" panose="02040503050406030204" pitchFamily="18" charset="0"/>
                  </a:rPr>
                  <a:t>C – assumed 0/0 = 1</a:t>
                </a:r>
              </a:p>
              <a:p>
                <a:r>
                  <a:rPr lang="en-US" dirty="0">
                    <a:latin typeface="Cambria" panose="02040503050406030204" pitchFamily="18" charset="0"/>
                  </a:rPr>
                  <a:t>E – assumed 0/0 is nonexistent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#2 AP Practice</a:t>
                </a:r>
                <a:r>
                  <a:rPr lang="en-US" baseline="0" dirty="0" smtClean="0"/>
                  <a:t> Exam – Non-Calculator</a:t>
                </a:r>
              </a:p>
              <a:p>
                <a:r>
                  <a:rPr lang="en-US" i="0" smtClean="0">
                    <a:latin typeface="Cambria Math" panose="02040503050406030204" pitchFamily="18" charset="0"/>
                  </a:rPr>
                  <a:t>lim_(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→0)⁡〖(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2𝑥^6+6𝑥^3)/(4𝑥^5+3𝑥^3 )=lim_(𝑥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→0)⁡〖(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𝑥^3 (2𝑥^3+6))/(𝑥^3 (4𝑥^2+3) )〗 〗=lim_(𝑥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→0)⁡〖(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2𝑥^3+6)/(4𝑥^2+3)〗=(2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∙0^3+6)/(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4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∙0^2+3)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=6/3=2</a:t>
                </a:r>
                <a:r>
                  <a:rPr lang="en-US" dirty="0" smtClean="0"/>
                  <a:t> D</a:t>
                </a:r>
              </a:p>
              <a:p>
                <a:r>
                  <a:rPr lang="en-US" dirty="0" smtClean="0"/>
                  <a:t>Mistakes:</a:t>
                </a:r>
              </a:p>
              <a:p>
                <a:r>
                  <a:rPr lang="en-US" dirty="0" smtClean="0"/>
                  <a:t>B – did </a:t>
                </a:r>
                <a:r>
                  <a:rPr lang="en-US" dirty="0" err="1" smtClean="0"/>
                  <a:t>lim</a:t>
                </a:r>
                <a:r>
                  <a:rPr lang="en-US" dirty="0" smtClean="0"/>
                  <a:t> as x </a:t>
                </a:r>
                <a:r>
                  <a:rPr lang="en-US" dirty="0" smtClean="0">
                    <a:latin typeface="Cambria" panose="02040503050406030204" pitchFamily="18" charset="0"/>
                  </a:rPr>
                  <a:t>⟶ ∞</a:t>
                </a:r>
              </a:p>
              <a:p>
                <a:r>
                  <a:rPr lang="en-US" dirty="0" smtClean="0">
                    <a:latin typeface="Cambria" panose="02040503050406030204" pitchFamily="18" charset="0"/>
                  </a:rPr>
                  <a:t>C – assumed 0/0 = 1</a:t>
                </a:r>
              </a:p>
              <a:p>
                <a:r>
                  <a:rPr lang="en-US" dirty="0" smtClean="0">
                    <a:latin typeface="Cambria" panose="02040503050406030204" pitchFamily="18" charset="0"/>
                  </a:rPr>
                  <a:t>E – assumed 0/0 is nonexistent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 Problem 11</a:t>
            </a:r>
          </a:p>
          <a:p>
            <a:r>
              <a:rPr lang="en-US" dirty="0"/>
              <a:t>A context problem: Make sure they have the units and interpretation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 Problem 11</a:t>
            </a:r>
          </a:p>
          <a:p>
            <a:r>
              <a:rPr lang="en-US" dirty="0"/>
              <a:t>A context problem: Make sure they have the units and </a:t>
            </a:r>
            <a:r>
              <a:rPr lang="en-US"/>
              <a:t>interpretation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students these five examples of the power</a:t>
            </a:r>
            <a:r>
              <a:rPr lang="en-US" baseline="0" dirty="0"/>
              <a:t> rule. Give them a few minutes to think-pair-share about what they think might be the power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 sure</a:t>
                </a:r>
                <a:r>
                  <a:rPr lang="en-US" baseline="0" dirty="0"/>
                  <a:t> to clarify that the base is a function of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and not the exponent. The derivative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is not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 sure</a:t>
                </a:r>
                <a:r>
                  <a:rPr lang="en-US" baseline="0" dirty="0" smtClean="0"/>
                  <a:t> to clarify that the base is a function of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and not the exponent. The derivative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𝑦=2^𝑥</a:t>
                </a:r>
                <a:r>
                  <a:rPr lang="en-US" dirty="0" smtClean="0"/>
                  <a:t> is not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𝑦^′=𝑥2^(𝑥−1)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Insane Mathematician power point in the</a:t>
            </a:r>
            <a:r>
              <a:rPr lang="en-US" baseline="0" dirty="0"/>
              <a:t> folder called AB 33-34 </a:t>
            </a:r>
            <a:r>
              <a:rPr lang="en-US" baseline="0" dirty="0" err="1"/>
              <a:t>Deriv</a:t>
            </a:r>
            <a:r>
              <a:rPr lang="en-US" baseline="0" dirty="0"/>
              <a:t> Rules before showing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</a:t>
            </a:r>
            <a:r>
              <a:rPr lang="en-US" baseline="0" dirty="0"/>
              <a:t> point, the speed quizzes can be given. Give through this unit to keep them fresh with taking derivatives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</a:t>
            </a:r>
            <a:r>
              <a:rPr lang="en-US" baseline="0" dirty="0"/>
              <a:t> point, the speed quizzes can be given. Give through this unit to keep them fresh with taking derivatives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#8 AP Practice</a:t>
                </a:r>
                <a:r>
                  <a:rPr lang="en-US" baseline="0" dirty="0"/>
                  <a:t> Exam – Non-Calculator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8+12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=52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+8+20=52</m:t>
                      </m:r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+32=52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baseline="0" dirty="0"/>
                  <a:t>D</a:t>
                </a:r>
              </a:p>
              <a:p>
                <a:r>
                  <a:rPr lang="en-US" baseline="0" dirty="0"/>
                  <a:t>Mistakes:</a:t>
                </a:r>
              </a:p>
              <a:p>
                <a:r>
                  <a:rPr lang="en-US" baseline="0" dirty="0"/>
                  <a:t>A. 2 – </a:t>
                </a:r>
              </a:p>
              <a:p>
                <a:r>
                  <a:rPr lang="en-US" baseline="0" dirty="0"/>
                  <a:t>B. 6 – Used right Riemann sum</a:t>
                </a:r>
              </a:p>
              <a:p>
                <a:r>
                  <a:rPr lang="en-US" baseline="0" dirty="0"/>
                  <a:t>C. 7 – </a:t>
                </a:r>
              </a:p>
              <a:p>
                <a:r>
                  <a:rPr lang="en-US" baseline="0" dirty="0"/>
                  <a:t>E. 14 – Used left Riemann sum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#8 AP Practice</a:t>
                </a:r>
                <a:r>
                  <a:rPr lang="en-US" baseline="0" dirty="0" smtClean="0"/>
                  <a:t> Exam – Non-Calculator</a:t>
                </a:r>
              </a:p>
              <a:p>
                <a:pPr/>
                <a:r>
                  <a:rPr lang="en-US" i="0" baseline="0" smtClean="0">
                    <a:latin typeface="Cambria Math" panose="02040503050406030204" pitchFamily="18" charset="0"/>
                  </a:rPr>
                  <a:t>∫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_0^6▒𝑓(𝑥)  𝑑𝑥=1/2 (2)(4+𝑘)+1/2 (2)(𝑘+8)+1/2 (2)(8+12)=52</a:t>
                </a:r>
                <a:endParaRPr lang="en-US" baseline="0" dirty="0" smtClean="0"/>
              </a:p>
              <a:p>
                <a:pPr/>
                <a:r>
                  <a:rPr lang="en-US" b="0" i="0" baseline="0" smtClean="0">
                    <a:latin typeface="Cambria Math" panose="02040503050406030204" pitchFamily="18" charset="0"/>
                  </a:rPr>
                  <a:t>4+𝑘+𝑘+8+20=52</a:t>
                </a:r>
                <a:endParaRPr lang="en-US" b="0" baseline="0" dirty="0" smtClean="0"/>
              </a:p>
              <a:p>
                <a:pPr/>
                <a:r>
                  <a:rPr lang="en-US" b="0" i="0" baseline="0" smtClean="0">
                    <a:latin typeface="Cambria Math" panose="02040503050406030204" pitchFamily="18" charset="0"/>
                  </a:rPr>
                  <a:t>2𝑘+32=52</a:t>
                </a:r>
                <a:endParaRPr lang="en-US" baseline="0" dirty="0" smtClean="0"/>
              </a:p>
              <a:p>
                <a:pPr/>
                <a:r>
                  <a:rPr lang="en-US" b="0" i="0" baseline="0" smtClean="0">
                    <a:latin typeface="Cambria Math" panose="02040503050406030204" pitchFamily="18" charset="0"/>
                  </a:rPr>
                  <a:t>2𝑘=20</a:t>
                </a:r>
                <a:endParaRPr lang="en-US" baseline="0" dirty="0" smtClean="0"/>
              </a:p>
              <a:p>
                <a:pPr/>
                <a:r>
                  <a:rPr lang="en-US" b="0" i="0" baseline="0" smtClean="0">
                    <a:latin typeface="Cambria Math" panose="02040503050406030204" pitchFamily="18" charset="0"/>
                  </a:rPr>
                  <a:t>𝑘=10</a:t>
                </a:r>
                <a:endParaRPr lang="en-US" baseline="0" dirty="0" smtClean="0"/>
              </a:p>
              <a:p>
                <a:r>
                  <a:rPr lang="en-US" baseline="0" dirty="0" smtClean="0"/>
                  <a:t>D</a:t>
                </a:r>
              </a:p>
              <a:p>
                <a:r>
                  <a:rPr lang="en-US" baseline="0" dirty="0" smtClean="0"/>
                  <a:t>Mistakes: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A. 2 – 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B. 6 – Used right Riemann sum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C. 7 – 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E. 14 – Used left Riemann sum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6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not transitioning to finding derivatives</a:t>
            </a:r>
            <a:r>
              <a:rPr lang="en-US" baseline="0" dirty="0"/>
              <a:t> by hand using the formal limit definition of derivative at a </a:t>
            </a:r>
            <a:r>
              <a:rPr lang="en-US" baseline="0" dirty="0" err="1"/>
              <a:t>pont</a:t>
            </a:r>
            <a:r>
              <a:rPr lang="en-US" baseline="0" dirty="0"/>
              <a:t>. We have in the first two units visited this idea a couple of times. In this exploration we will keep the functions as quadratics in order to keep the limits manageable algebraically.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8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#3 AP Practice</a:t>
                </a:r>
                <a:r>
                  <a:rPr lang="en-US" baseline="0" dirty="0"/>
                  <a:t> Exam – Non-Calculator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baseline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→2−</m:t>
                              </m:r>
                            </m:lim>
                          </m:limLow>
                        </m:fName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→2−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∙2+9=4−6+9=7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baseline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→2+</m:t>
                              </m:r>
                            </m:lim>
                          </m:limLow>
                        </m:fName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→2+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+1=7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baseline="0" dirty="0"/>
                  <a:t>C. 3</a:t>
                </a:r>
              </a:p>
              <a:p>
                <a:r>
                  <a:rPr lang="en-US" baseline="0" dirty="0"/>
                  <a:t>Mistakes:</a:t>
                </a:r>
              </a:p>
              <a:p>
                <a:r>
                  <a:rPr lang="en-US" baseline="0" dirty="0"/>
                  <a:t>D. 7 – Only plugged 2 in for top function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#8 </a:t>
                </a:r>
                <a:r>
                  <a:rPr lang="en-US" dirty="0" smtClean="0"/>
                  <a:t>AP Practice</a:t>
                </a:r>
                <a:r>
                  <a:rPr lang="en-US" baseline="0" dirty="0" smtClean="0"/>
                  <a:t> Exam – </a:t>
                </a:r>
                <a:r>
                  <a:rPr lang="en-US" baseline="0" dirty="0" smtClean="0"/>
                  <a:t>Non-Calculator</a:t>
                </a:r>
              </a:p>
              <a:p>
                <a:r>
                  <a:rPr lang="en-US" i="0" baseline="0" smtClean="0">
                    <a:latin typeface="Cambria Math" panose="02040503050406030204" pitchFamily="18" charset="0"/>
                  </a:rPr>
                  <a:t>∫24_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0^6▒𝑓(𝑥)  𝑑𝑥=1/2 (2)(4+𝑘)+1/2 (2)(𝑘+8)+1/2 (2)(8+12)=52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4+𝑘+𝑘+8+20=52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2𝑘+32=52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2𝑘=20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𝑘=10</a:t>
                </a:r>
                <a:endParaRPr lang="en-US" baseline="0" dirty="0" smtClean="0"/>
              </a:p>
              <a:p>
                <a:r>
                  <a:rPr lang="en-US" baseline="0" dirty="0" smtClean="0"/>
                  <a:t>D</a:t>
                </a:r>
              </a:p>
              <a:p>
                <a:r>
                  <a:rPr lang="en-US" baseline="0" dirty="0" smtClean="0"/>
                  <a:t>Mistakes: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A. 2 – 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B. 6 – Used right Riemann sum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C. 7 – 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E. 14 – Used left Riemann sum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2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16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>
              <a:defRPr/>
            </a:pPr>
            <a:r>
              <a:rPr lang="en-US" dirty="0"/>
              <a:t>Show students these three examples of the product</a:t>
            </a:r>
            <a:r>
              <a:rPr lang="en-US" baseline="0" dirty="0"/>
              <a:t> rule. Give them a few minutes to think-pair-share about what they think might be the product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>
              <a:defRPr/>
            </a:pPr>
            <a:r>
              <a:rPr lang="en-US" dirty="0"/>
              <a:t>Show students these two examples of the quotient</a:t>
            </a:r>
            <a:r>
              <a:rPr lang="en-US" baseline="0" dirty="0"/>
              <a:t> rule. Give them a few minutes to think-pair-share about what they think might be the quotient rule.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#10 AP Practice</a:t>
                </a:r>
                <a:r>
                  <a:rPr lang="en-US" baseline="0" dirty="0"/>
                  <a:t> Exam – Non-Calculator</a:t>
                </a:r>
              </a:p>
              <a:p>
                <a:pPr algn="ctr"/>
                <a:r>
                  <a:rPr lang="en-US" baseline="0" dirty="0"/>
                  <a:t>Horizontal Asymptote at </a:t>
                </a:r>
                <a:r>
                  <a:rPr lang="en-US" i="1" baseline="0" dirty="0"/>
                  <a:t>y</a:t>
                </a:r>
                <a:r>
                  <a:rPr lang="en-US" i="0" baseline="0" dirty="0"/>
                  <a:t> = 3 </a:t>
                </a:r>
                <a14:m>
                  <m:oMath xmlns:m="http://schemas.openxmlformats.org/officeDocument/2006/math">
                    <m:r>
                      <a:rPr lang="en-US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baseline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aseline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baseline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den>
                          </m:f>
                        </m:e>
                      </m:fun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b="0" i="0" baseline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aseline="0" dirty="0"/>
              </a:p>
              <a:p>
                <a:pPr algn="ctr"/>
                <a:r>
                  <a:rPr lang="en-US" baseline="0" dirty="0"/>
                  <a:t>Vertical Asymptote at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= 2 </a:t>
                </a:r>
                <a14:m>
                  <m:oMath xmlns:m="http://schemas.openxmlformats.org/officeDocument/2006/math">
                    <m:r>
                      <a:rPr lang="en-US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baseline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endParaRPr lang="en-US" baseline="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aseline="0" dirty="0"/>
                  <a:t> when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=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b="0" i="0" baseline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aseline="0" dirty="0"/>
              </a:p>
              <a:p>
                <a:pPr algn="l"/>
                <a:r>
                  <a:rPr lang="en-US" baseline="0" dirty="0"/>
                  <a:t>D. </a:t>
                </a:r>
                <a:r>
                  <a:rPr lang="en-US" i="1" baseline="0" dirty="0"/>
                  <a:t>a</a:t>
                </a:r>
                <a:r>
                  <a:rPr lang="en-US" i="0" baseline="0" dirty="0"/>
                  <a:t> = 3, </a:t>
                </a:r>
                <a:r>
                  <a:rPr lang="en-US" i="1" baseline="0" dirty="0"/>
                  <a:t>b</a:t>
                </a:r>
                <a:r>
                  <a:rPr lang="en-US" i="0" baseline="0" dirty="0"/>
                  <a:t> = -4</a:t>
                </a:r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#10 </a:t>
                </a:r>
                <a:r>
                  <a:rPr lang="en-US" dirty="0" smtClean="0"/>
                  <a:t>AP Practice</a:t>
                </a:r>
                <a:r>
                  <a:rPr lang="en-US" baseline="0" dirty="0" smtClean="0"/>
                  <a:t> Exam – </a:t>
                </a:r>
                <a:r>
                  <a:rPr lang="en-US" baseline="0" dirty="0" smtClean="0"/>
                  <a:t>Non-Calculator</a:t>
                </a:r>
              </a:p>
              <a:p>
                <a:pPr algn="ctr"/>
                <a:r>
                  <a:rPr lang="en-US" baseline="0" dirty="0" smtClean="0"/>
                  <a:t>Horizontal Asymptote at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 = 3 </a:t>
                </a:r>
                <a:r>
                  <a:rPr lang="en-US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baseline="0" dirty="0" smtClean="0"/>
                  <a:t>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lim_(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→±∞)⁡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𝑓(𝑥)=3</a:t>
                </a:r>
                <a:endParaRPr lang="en-US" baseline="0" dirty="0" smtClean="0"/>
              </a:p>
              <a:p>
                <a:pPr algn="ctr"/>
                <a:r>
                  <a:rPr lang="en-US" i="0" baseline="0" smtClean="0">
                    <a:latin typeface="Cambria Math" panose="02040503050406030204" pitchFamily="18" charset="0"/>
                  </a:rPr>
                  <a:t>lim_(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→±∞)⁡〖(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𝑎𝑥^2+12)/(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𝑥^2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+6)〗=𝑎/1=3"   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∴𝑎=3</a:t>
                </a:r>
                <a:endParaRPr lang="en-US" baseline="0" dirty="0" smtClean="0"/>
              </a:p>
              <a:p>
                <a:pPr algn="ctr"/>
                <a:r>
                  <a:rPr lang="en-US" baseline="0" dirty="0" smtClean="0"/>
                  <a:t>Vertical Asymptote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2 </a:t>
                </a:r>
                <a:r>
                  <a:rPr lang="en-US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baseline="0" dirty="0" smtClean="0"/>
                  <a:t>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lim_(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→2)⁡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𝑓(𝑥)=</a:t>
                </a:r>
                <a:r>
                  <a:rPr lang="en-US" b="0" i="0" baseline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±∞</a:t>
                </a:r>
                <a:endParaRPr lang="en-US" baseline="0" dirty="0" smtClean="0"/>
              </a:p>
              <a:p>
                <a:pPr algn="ctr"/>
                <a:r>
                  <a:rPr lang="en-US" i="0" baseline="0" smtClean="0">
                    <a:latin typeface="Cambria Math" panose="02040503050406030204" pitchFamily="18" charset="0"/>
                  </a:rPr>
                  <a:t>𝑥^2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+𝑏=0</a:t>
                </a:r>
                <a:r>
                  <a:rPr lang="en-US" baseline="0" dirty="0" smtClean="0"/>
                  <a:t> when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2</a:t>
                </a:r>
              </a:p>
              <a:p>
                <a:pPr algn="ctr"/>
                <a:r>
                  <a:rPr lang="en-US" b="0" i="0" baseline="0" smtClean="0">
                    <a:latin typeface="Cambria Math" panose="02040503050406030204" pitchFamily="18" charset="0"/>
                  </a:rPr>
                  <a:t>2^2+𝑏=0"   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∴" " 𝑏=−4</a:t>
                </a:r>
                <a:endParaRPr lang="en-US" baseline="0" dirty="0" smtClean="0"/>
              </a:p>
              <a:p>
                <a:pPr algn="l"/>
                <a:r>
                  <a:rPr lang="en-US" baseline="0" dirty="0" smtClean="0"/>
                  <a:t>D. </a:t>
                </a:r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3, </a:t>
                </a:r>
                <a:r>
                  <a:rPr lang="en-US" i="1" baseline="0" dirty="0" smtClean="0"/>
                  <a:t>b</a:t>
                </a:r>
                <a:r>
                  <a:rPr lang="en-US" i="0" baseline="0" dirty="0" smtClean="0"/>
                  <a:t> = -4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2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 Problems</a:t>
            </a:r>
            <a:r>
              <a:rPr lang="en-US" baseline="0" dirty="0"/>
              <a:t> 1-2</a:t>
            </a:r>
          </a:p>
          <a:p>
            <a:r>
              <a:rPr lang="en-US" baseline="0" dirty="0"/>
              <a:t>Problems 1 and 2 are here to make sure the students have the function entered correctly into the calculator and remind them how to calculate difference </a:t>
            </a:r>
            <a:r>
              <a:rPr lang="en-US" baseline="0"/>
              <a:t>quotients efficiently.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1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the class into</a:t>
            </a:r>
            <a:r>
              <a:rPr lang="en-US" baseline="0" dirty="0"/>
              <a:t> four groups and have each group do one on poster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1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#89 AP Practice</a:t>
                </a:r>
                <a:r>
                  <a:rPr lang="en-US" baseline="0" dirty="0"/>
                  <a:t> Exam – Calculator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∙3+3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=36+8=44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baseline="0" dirty="0"/>
                  <a:t>D. 44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#89 </a:t>
                </a:r>
                <a:r>
                  <a:rPr lang="en-US" dirty="0" smtClean="0"/>
                  <a:t>AP Practice</a:t>
                </a:r>
                <a:r>
                  <a:rPr lang="en-US" baseline="0" dirty="0" smtClean="0"/>
                  <a:t> Exam – </a:t>
                </a:r>
                <a:r>
                  <a:rPr lang="en-US" baseline="0" dirty="0" smtClean="0"/>
                  <a:t>Calculator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𝑥)=(2𝑓(𝑥)+3)(𝑔^′ (𝑥))+(1+𝑔(𝑥))(2𝑓^′ (𝑥))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1)=(2𝑓(1)+3)(𝑔^′ (1))+(1+𝑔(1))(2𝑓^′ (1))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1)=(2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∙3+3)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(4)+(1+(−3))(2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∙(−2))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1)=(9)(4)+(−2)(−4)=36+8=44</a:t>
                </a:r>
                <a:endParaRPr lang="en-US" baseline="0" dirty="0" smtClean="0"/>
              </a:p>
              <a:p>
                <a:r>
                  <a:rPr lang="en-US" baseline="0" dirty="0" smtClean="0"/>
                  <a:t>D. 44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9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0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30772" indent="-230772">
                  <a:buFont typeface="+mj-lt"/>
                  <a:buAutoNum type="arabicPeriod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=3−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800" dirty="0"/>
              </a:p>
              <a:p>
                <a:pPr marL="230772" indent="-230772">
                  <a:buFont typeface="+mj-lt"/>
                  <a:buAutoNum type="arabicPeriod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∙1=6+2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1800" dirty="0"/>
              </a:p>
              <a:p>
                <a:pPr marL="230772" indent="-230772">
                  <a:buFont typeface="+mj-lt"/>
                  <a:buAutoNum type="arabicPeriod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aseline="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∙3∙3</m:t>
                        </m:r>
                      </m:num>
                      <m:den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∙2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+54</m:t>
                        </m:r>
                      </m:num>
                      <m:den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−42+54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1800" baseline="0" dirty="0" smtClean="0"/>
                  <a:t> 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sz="1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𝑥)=𝑓^′ (𝑥)−𝑔^′ (𝑥)</a:t>
                </a:r>
                <a:r>
                  <a:rPr lang="en-US" sz="1800" baseline="0" dirty="0" smtClean="0"/>
                  <a:t>; 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sz="1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2)=𝑓^′ (2)−𝑔^′ (2)=3−(−2)=5</a:t>
                </a:r>
                <a:endParaRPr lang="en-US" sz="1800" baseline="0" dirty="0" smtClean="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800" baseline="0" dirty="0" smtClean="0"/>
                  <a:t> 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sz="1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𝑥)=(𝑥)(𝑓^′ (𝑥))+(𝑓(𝑥))(1)</a:t>
                </a:r>
                <a:r>
                  <a:rPr lang="en-US" sz="1800" baseline="0" dirty="0" smtClean="0"/>
                  <a:t>; 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sz="1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2)=(2)(𝑓^′ (2))+(𝑓(2))(1)=2</a:t>
                </a:r>
                <a:r>
                  <a:rPr lang="en-US" sz="18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3+2</a:t>
                </a:r>
                <a:r>
                  <a:rPr lang="en-US" sz="18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∙1=6+2</a:t>
                </a:r>
                <a:r>
                  <a:rPr lang="en-US" sz="1800" b="0" i="0" baseline="0" smtClean="0">
                    <a:latin typeface="Cambria Math" panose="02040503050406030204" pitchFamily="18" charset="0"/>
                  </a:rPr>
                  <a:t>=8</a:t>
                </a:r>
                <a:endParaRPr lang="en-US" sz="1800" baseline="0" dirty="0" smtClean="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800" baseline="0" dirty="0" smtClean="0"/>
                  <a:t> </a:t>
                </a:r>
                <a:r>
                  <a:rPr lang="en-US" sz="2400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sz="24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sz="2400" b="0" i="0" baseline="0" smtClean="0">
                    <a:latin typeface="Cambria Math" panose="02040503050406030204" pitchFamily="18" charset="0"/>
                  </a:rPr>
                  <a:t>𝑥)=((3𝑓(𝑥))[(𝑥)(𝑔^′ (𝑥))+(𝑔(𝑥))(1)]−(𝑥𝑔(𝑥))(3𝑓^′ (𝑥)))/(3𝑓(𝑥))^2 </a:t>
                </a:r>
                <a:r>
                  <a:rPr lang="en-US" baseline="0" dirty="0" smtClean="0"/>
                  <a:t>;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ℎ^′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2)=((3𝑓(2))[2𝑔^′ (2)+𝑔(2)]−(2𝑔(2))(3𝑓^′ (2)))/(3𝑓(2))^2 =((3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∙2)[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∙(−2)+(−3)]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−2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∙(−3)∙3∙3)/(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∙2)^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2 =(6</a:t>
                </a:r>
                <a:r>
                  <a:rPr lang="en-US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∙(−7)+54)/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6^2 =(−42+54)/36=12/36=1/3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7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 students did not get</a:t>
            </a:r>
            <a:r>
              <a:rPr lang="en-US" baseline="0" dirty="0"/>
              <a:t> all of the work done left, so they worked on it yesterday in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37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3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23087">
                  <a:defRPr/>
                </a:pPr>
                <a:r>
                  <a:rPr lang="en-US" dirty="0"/>
                  <a:t>#4 AP Practice</a:t>
                </a:r>
                <a:r>
                  <a:rPr lang="en-US" baseline="0" dirty="0"/>
                  <a:t> Exam – Non-Calculator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=−12</m:t>
                      </m:r>
                      <m:func>
                        <m:func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aseline="0" dirty="0"/>
              </a:p>
              <a:p>
                <a:r>
                  <a:rPr lang="en-US" baseline="0" dirty="0"/>
                  <a:t>B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 smtClean="0"/>
                  <a:t>#4 AP Practice</a:t>
                </a:r>
                <a:r>
                  <a:rPr lang="en-US" baseline="0" dirty="0" smtClean="0"/>
                  <a:t> Exam – Non-Calculator</a:t>
                </a:r>
              </a:p>
              <a:p>
                <a:pPr marL="0" indent="0">
                  <a:buFont typeface="+mj-lt"/>
                  <a:buNone/>
                </a:pPr>
                <a:r>
                  <a:rPr lang="en-US" b="0" i="0" baseline="0" smtClean="0">
                    <a:latin typeface="Cambria Math" panose="02040503050406030204" pitchFamily="18" charset="0"/>
                  </a:rPr>
                  <a:t>𝑓(𝑥)=(cos⁡(4𝑥) )^3</a:t>
                </a:r>
                <a:endParaRPr lang="en-US" baseline="0" dirty="0" smtClean="0"/>
              </a:p>
              <a:p>
                <a:pPr marL="0" indent="0">
                  <a:buFont typeface="+mj-lt"/>
                  <a:buNone/>
                </a:pPr>
                <a:r>
                  <a:rPr lang="en-US" b="0" i="0" baseline="0" smtClean="0">
                    <a:latin typeface="Cambria Math" panose="02040503050406030204" pitchFamily="18" charset="0"/>
                  </a:rPr>
                  <a:t>𝑓^′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𝑥)=3(cos⁡(4𝑥) )^2 (−sin⁡(4𝑥) )(4)=−12 cos^2⁡(4𝑥)  sin⁡(4𝑥)</a:t>
                </a:r>
                <a:endParaRPr lang="en-US" baseline="0" dirty="0" smtClean="0"/>
              </a:p>
              <a:p>
                <a:pPr marL="0" indent="0">
                  <a:buFont typeface="+mj-lt"/>
                  <a:buNone/>
                </a:pPr>
                <a:r>
                  <a:rPr lang="en-US" baseline="0" dirty="0" smtClean="0"/>
                  <a:t>B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21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 Problems</a:t>
            </a:r>
            <a:r>
              <a:rPr lang="en-US" baseline="0" dirty="0"/>
              <a:t> 1-2</a:t>
            </a:r>
          </a:p>
          <a:p>
            <a:r>
              <a:rPr lang="en-US" baseline="0" dirty="0"/>
              <a:t>Problems 1 and 2 are here to make sure the students have the function entered correctly into the calculator and remind them how to calculate difference </a:t>
            </a:r>
            <a:r>
              <a:rPr lang="en-US" baseline="0"/>
              <a:t>quotients efficiently.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</a:t>
            </a:r>
            <a:r>
              <a:rPr lang="en-US" baseline="0" dirty="0"/>
              <a:t> Problems 3-6</a:t>
            </a:r>
          </a:p>
          <a:p>
            <a:r>
              <a:rPr lang="en-US" baseline="0" dirty="0"/>
              <a:t>Now we are going to evaluate a limit of a difference quotient. Check that the students are doing the limit set up and evaluation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</a:t>
            </a:r>
            <a:r>
              <a:rPr lang="en-US" baseline="0" dirty="0"/>
              <a:t> Problems 3-6</a:t>
            </a:r>
          </a:p>
          <a:p>
            <a:r>
              <a:rPr lang="en-US" baseline="0" dirty="0"/>
              <a:t>Now we are going to evaluate a limit of a difference quotient. Check that the students are doing the limit set up and evaluation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</a:t>
            </a:r>
            <a:r>
              <a:rPr lang="en-US" baseline="0" dirty="0"/>
              <a:t> Problems 7-10</a:t>
            </a:r>
          </a:p>
          <a:p>
            <a:r>
              <a:rPr lang="en-US" baseline="0" dirty="0"/>
              <a:t>These problems review concepts previously visited. Make sure the students still understand the connections: function, derivative, tangent line, rate of change…</a:t>
            </a:r>
          </a:p>
          <a:p>
            <a:r>
              <a:rPr lang="en-US" dirty="0"/>
              <a:t>#9 – Emphasize a point-slope form. The </a:t>
            </a:r>
            <a:r>
              <a:rPr lang="en-US" i="1" dirty="0"/>
              <a:t>y</a:t>
            </a:r>
            <a:r>
              <a:rPr lang="en-US" i="0" dirty="0"/>
              <a:t>-intercept is of no importance to the problem because</a:t>
            </a:r>
            <a:r>
              <a:rPr lang="en-US" i="0" baseline="0" dirty="0"/>
              <a:t> the tangent line is only an approximation close to the point (5, 3). Therefore the slope-intercept form is not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</a:t>
            </a:r>
            <a:r>
              <a:rPr lang="en-US" baseline="0" dirty="0"/>
              <a:t> Problems 7-10</a:t>
            </a:r>
          </a:p>
          <a:p>
            <a:r>
              <a:rPr lang="en-US" baseline="0" dirty="0"/>
              <a:t>These problems review concepts previously visited. Make sure the students still understand the connections: function, derivative, tangent line, rate of change…</a:t>
            </a:r>
          </a:p>
          <a:p>
            <a:r>
              <a:rPr lang="en-US" dirty="0"/>
              <a:t>#9 – Emphasize a point-slope form. The </a:t>
            </a:r>
            <a:r>
              <a:rPr lang="en-US" i="1" dirty="0"/>
              <a:t>y</a:t>
            </a:r>
            <a:r>
              <a:rPr lang="en-US" i="0" dirty="0"/>
              <a:t>-intercept is of no importance to the problem because</a:t>
            </a:r>
            <a:r>
              <a:rPr lang="en-US" i="0" baseline="0" dirty="0"/>
              <a:t> the tangent line is only an approximation close to the point (5, 3). Therefore the slope-intercept form is not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Chunking: Definition of a derivative at a</a:t>
            </a:r>
            <a:r>
              <a:rPr lang="en-US" baseline="0" dirty="0"/>
              <a:t> point.</a:t>
            </a:r>
          </a:p>
          <a:p>
            <a:r>
              <a:rPr lang="en-US" baseline="0" dirty="0"/>
              <a:t>State the formal definition of derivative and explain we will be calculating derivatives at a point algebraically, not using the </a:t>
            </a:r>
            <a:r>
              <a:rPr lang="en-US" i="1" baseline="0" dirty="0" err="1"/>
              <a:t>nDeriv</a:t>
            </a:r>
            <a:r>
              <a:rPr lang="en-US" i="1" baseline="0" dirty="0"/>
              <a:t>(</a:t>
            </a:r>
            <a:r>
              <a:rPr lang="en-US" i="0" baseline="0" dirty="0"/>
              <a:t> function of the calculator. Students can use the calculator to check their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69E-F77A-4658-B5EB-0D780F133E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3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7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42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2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3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46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460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783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Days 32-41</a:t>
            </a:r>
          </a:p>
        </p:txBody>
      </p:sp>
    </p:spTree>
    <p:extLst>
      <p:ext uri="{BB962C8B-B14F-4D97-AF65-F5344CB8AC3E}">
        <p14:creationId xmlns:p14="http://schemas.microsoft.com/office/powerpoint/2010/main" val="192958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This number is called the </a:t>
                </a:r>
                <a:r>
                  <a:rPr lang="en-US" sz="2400" b="1" i="1" dirty="0">
                    <a:latin typeface="Cambria" panose="02040503050406030204" pitchFamily="18" charset="0"/>
                  </a:rPr>
                  <a:t>derivative</a:t>
                </a:r>
                <a:r>
                  <a:rPr lang="en-US" sz="2400" dirty="0">
                    <a:latin typeface="Cambria" panose="02040503050406030204" pitchFamily="18" charset="0"/>
                  </a:rPr>
                  <a:t>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= 5,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400" dirty="0">
                    <a:latin typeface="Cambria" panose="02040503050406030204" pitchFamily="18" charset="0"/>
                  </a:rPr>
                  <a:t>What physical quantity does this number represent? What are the units?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km per min. This value is the velocity of the spaceship at </a:t>
                </a:r>
                <a:r>
                  <a:rPr lang="en-US" sz="2400" i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= 5.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400" dirty="0">
                    <a:latin typeface="Cambria" panose="02040503050406030204" pitchFamily="18" charset="0"/>
                  </a:rPr>
                  <a:t>What form does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take if you substitute 5 for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? What word describes this form? Why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undefined?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5−5</m:t>
                        </m:r>
                      </m:den>
                    </m:f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which is undefined because of the division by zero and is 	called an indeterminate form.</a:t>
                </a:r>
              </a:p>
              <a:p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 r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410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0682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413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Higher Derivatives</a:t>
            </a:r>
          </a:p>
        </p:txBody>
      </p:sp>
    </p:spTree>
    <p:extLst>
      <p:ext uri="{BB962C8B-B14F-4D97-AF65-F5344CB8AC3E}">
        <p14:creationId xmlns:p14="http://schemas.microsoft.com/office/powerpoint/2010/main" val="33775554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Higher derivatives are obtained by repeatedly differentiating a function.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differentiable, then the </a:t>
                </a:r>
                <a:r>
                  <a:rPr lang="en-US" sz="2400" u="sng" dirty="0">
                    <a:latin typeface="Cambria" panose="02040503050406030204" pitchFamily="18" charset="0"/>
                  </a:rPr>
                  <a:t>second derivative</a:t>
                </a:r>
                <a:r>
                  <a:rPr lang="en-US" sz="2400" dirty="0">
                    <a:latin typeface="Cambria" panose="02040503050406030204" pitchFamily="18" charset="0"/>
                  </a:rPr>
                  <a:t>,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the derivative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 second derivative is the rate of change of the first derivative.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0882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The process of differentiation can be continued, provided that the derivatives exist.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 third derivative,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is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In Leibniz notation, we write: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…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has for its units: </a:t>
                </a:r>
                <a:r>
                  <a:rPr lang="en-US" sz="2400" i="1" dirty="0">
                    <a:latin typeface="Cambria" panose="02040503050406030204" pitchFamily="18" charset="0"/>
                  </a:rPr>
                  <a:t>unit of y per unit of x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has for its units: </a:t>
                </a:r>
                <a:r>
                  <a:rPr lang="en-US" sz="2400" i="1" dirty="0">
                    <a:latin typeface="Cambria" panose="02040503050406030204" pitchFamily="18" charset="0"/>
                  </a:rPr>
                  <a:t>units of </a:t>
                </a:r>
                <a:r>
                  <a:rPr lang="en-US" sz="2400" i="1" dirty="0" err="1">
                    <a:latin typeface="Cambria" panose="02040503050406030204" pitchFamily="18" charset="0"/>
                  </a:rPr>
                  <a:t>dy</a:t>
                </a:r>
                <a:r>
                  <a:rPr lang="en-US" sz="2400" i="1" dirty="0">
                    <a:latin typeface="Cambria" panose="02040503050406030204" pitchFamily="18" charset="0"/>
                  </a:rPr>
                  <a:t>/dx per unit of x, or unit of y per unit of x per unit of x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968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0064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=60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−4+42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=180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−168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−168∙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=180−168=12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1505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mbria" panose="02040503050406030204" pitchFamily="18" charset="0"/>
              </a:rPr>
              <a:t>Homework: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163 #s 8-24 even, 39, 40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167 #s 6-18 even, 22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168 #s 26, 30, 41, 42, 43</a:t>
            </a:r>
          </a:p>
        </p:txBody>
      </p:sp>
    </p:spTree>
    <p:extLst>
      <p:ext uri="{BB962C8B-B14F-4D97-AF65-F5344CB8AC3E}">
        <p14:creationId xmlns:p14="http://schemas.microsoft.com/office/powerpoint/2010/main" val="34813952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dirty="0"/>
              <a:t>Monday, February 9 – A-Day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The table above gives values of the differentiable functions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and their derivatives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1.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-28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-16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40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44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47</a:t>
                </a: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541" b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329103"/>
                  </p:ext>
                </p:extLst>
              </p:nvPr>
            </p:nvGraphicFramePr>
            <p:xfrm>
              <a:off x="2352040" y="1925268"/>
              <a:ext cx="7134860" cy="1383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69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69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269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69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69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/>
                            <a:t>x</a:t>
                          </a:r>
                          <a:r>
                            <a:rPr lang="en-US" sz="2400" i="0" dirty="0"/>
                            <a:t> </a:t>
                          </a:r>
                          <a:endParaRPr lang="en-US" sz="24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329103"/>
                  </p:ext>
                </p:extLst>
              </p:nvPr>
            </p:nvGraphicFramePr>
            <p:xfrm>
              <a:off x="2352040" y="1925268"/>
              <a:ext cx="7134860" cy="1383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6972"/>
                    <a:gridCol w="1426972"/>
                    <a:gridCol w="1426972"/>
                    <a:gridCol w="1426972"/>
                    <a:gridCol w="1426972"/>
                  </a:tblGrid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/>
                            <a:t>x</a:t>
                          </a:r>
                          <a:r>
                            <a:rPr lang="en-US" sz="2400" i="0" dirty="0" smtClean="0"/>
                            <a:t> </a:t>
                          </a:r>
                          <a:endParaRPr lang="en-US" sz="24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000" t="-877" r="-300851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855" t="-877" r="-202137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9574" t="-877" r="-101277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01282" t="-877" r="-1709" b="-103509"/>
                          </a:stretch>
                        </a:blipFill>
                      </a:tcPr>
                    </a:tc>
                  </a:tr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25226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Go over work from last week with the sub</a:t>
            </a:r>
          </a:p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Constant, Sum, Power, Product, and </a:t>
            </a:r>
            <a:r>
              <a:rPr lang="en-US" sz="3200">
                <a:latin typeface="Cambria" panose="02040503050406030204" pitchFamily="18" charset="0"/>
              </a:rPr>
              <a:t>Quotient Rules Quiz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2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Cambria" panose="02040503050406030204" pitchFamily="18" charset="0"/>
              </a:rPr>
              <a:t>On the graph plot a line with slope equal to the derivative you calculated on                                 problem 4, passing through the point on the graph of </a:t>
            </a:r>
            <a:r>
              <a:rPr lang="en-US" sz="2400" i="1" dirty="0">
                <a:latin typeface="Cambria" panose="02040503050406030204" pitchFamily="18" charset="0"/>
              </a:rPr>
              <a:t>f</a:t>
            </a:r>
            <a:r>
              <a:rPr lang="en-US" sz="2400" dirty="0">
                <a:latin typeface="Cambria" panose="02040503050406030204" pitchFamily="18" charset="0"/>
              </a:rPr>
              <a:t> where </a:t>
            </a:r>
            <a:r>
              <a:rPr lang="en-US" sz="2400" i="1" dirty="0">
                <a:latin typeface="Cambria" panose="02040503050406030204" pitchFamily="18" charset="0"/>
              </a:rPr>
              <a:t>t</a:t>
            </a:r>
            <a:r>
              <a:rPr lang="en-US" sz="2400" dirty="0">
                <a:latin typeface="Cambria" panose="02040503050406030204" pitchFamily="18" charset="0"/>
              </a:rPr>
              <a:t> = 5.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Cambria" panose="02040503050406030204" pitchFamily="18" charset="0"/>
              </a:rPr>
              <a:t>What words can you use to describe the relationship between                                      the line in problem 7 and the graph of the function </a:t>
            </a:r>
            <a:r>
              <a:rPr lang="en-US" sz="2400" i="1" dirty="0">
                <a:latin typeface="Cambria" panose="02040503050406030204" pitchFamily="18" charset="0"/>
              </a:rPr>
              <a:t>f</a:t>
            </a:r>
            <a:r>
              <a:rPr lang="en-US" sz="2400" dirty="0">
                <a:latin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chemeClr val="accent5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80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strike="sngStrike" dirty="0"/>
              <a:t>Tuesday, February 10</a:t>
            </a:r>
            <a:r>
              <a:rPr lang="en-US" dirty="0"/>
              <a:t> (Snow Day); </a:t>
            </a:r>
            <a:r>
              <a:rPr lang="en-US" strike="sngStrike" dirty="0"/>
              <a:t>Wednesday, February 11</a:t>
            </a:r>
            <a:r>
              <a:rPr lang="en-US" dirty="0"/>
              <a:t> (Class Testing); Thurs 2/12 – C-Day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For each function, use the table to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544713"/>
                  </p:ext>
                </p:extLst>
              </p:nvPr>
            </p:nvGraphicFramePr>
            <p:xfrm>
              <a:off x="5084105" y="2571912"/>
              <a:ext cx="6643075" cy="1383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86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86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86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86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2861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/>
                            <a:t>x</a:t>
                          </a:r>
                          <a:r>
                            <a:rPr lang="en-US" sz="2400" i="0" dirty="0"/>
                            <a:t> </a:t>
                          </a:r>
                          <a:endParaRPr lang="en-US" sz="24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544713"/>
                  </p:ext>
                </p:extLst>
              </p:nvPr>
            </p:nvGraphicFramePr>
            <p:xfrm>
              <a:off x="5084105" y="2571912"/>
              <a:ext cx="6643075" cy="1383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8615"/>
                    <a:gridCol w="1328615"/>
                    <a:gridCol w="1328615"/>
                    <a:gridCol w="1328615"/>
                    <a:gridCol w="1328615"/>
                  </a:tblGrid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/>
                            <a:t>x</a:t>
                          </a:r>
                          <a:r>
                            <a:rPr lang="en-US" sz="2400" i="0" dirty="0" smtClean="0"/>
                            <a:t> </a:t>
                          </a:r>
                          <a:endParaRPr lang="en-US" sz="24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917" t="-877" r="-301835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917" t="-877" r="-201835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917" t="-877" r="-101835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00917" t="-877" r="-1835" b="-103509"/>
                          </a:stretch>
                        </a:blipFill>
                      </a:tcPr>
                    </a:tc>
                  </a:tr>
                  <a:tr h="691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87968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Go over work from last week with the sub</a:t>
            </a:r>
          </a:p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Constant, Sum, Power, Product, and </a:t>
            </a:r>
            <a:r>
              <a:rPr lang="en-US" sz="3200">
                <a:latin typeface="Cambria" panose="02040503050406030204" pitchFamily="18" charset="0"/>
              </a:rPr>
              <a:t>Quotient Rules Quiz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471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Chain Rule</a:t>
            </a:r>
          </a:p>
        </p:txBody>
      </p:sp>
    </p:spTree>
    <p:extLst>
      <p:ext uri="{BB962C8B-B14F-4D97-AF65-F5344CB8AC3E}">
        <p14:creationId xmlns:p14="http://schemas.microsoft.com/office/powerpoint/2010/main" val="25096915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The </a:t>
                </a:r>
                <a:r>
                  <a:rPr lang="en-US" sz="2400" u="sng" dirty="0">
                    <a:latin typeface="Cambria" panose="02040503050406030204" pitchFamily="18" charset="0"/>
                  </a:rPr>
                  <a:t>Chain Rule</a:t>
                </a:r>
                <a:r>
                  <a:rPr lang="en-US" sz="2400" dirty="0">
                    <a:latin typeface="Cambria" panose="02040503050406030204" pitchFamily="18" charset="0"/>
                  </a:rPr>
                  <a:t> is used to differentiate composite functions such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835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Chain Rule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are differentiable, then the composite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funcdtion</a:t>
                </a: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differentiable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65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Calculate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1706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Calculate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47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Calculate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25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Calculate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407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General Power and Exponential Rules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(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) is differentiable, then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latin typeface="Cambria" panose="02040503050406030204" pitchFamily="18" charset="0"/>
                  </a:rPr>
                  <a:t>	for any number </a:t>
                </a:r>
                <a:r>
                  <a:rPr lang="en-US" sz="2200" i="1" dirty="0">
                    <a:latin typeface="Cambria" panose="02040503050406030204" pitchFamily="18" charset="0"/>
                  </a:rPr>
                  <a:t>n</a:t>
                </a:r>
                <a:endParaRPr lang="en-US" sz="2200" dirty="0">
                  <a:latin typeface="Cambria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en-US" sz="2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23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>
                <a:latin typeface="Cambria" panose="02040503050406030204" pitchFamily="18" charset="0"/>
              </a:rPr>
              <a:t>On the graph plot a line with slope equal to the derivative you calculated on                                 problem 4, passing through the point on the graph of </a:t>
            </a:r>
            <a:r>
              <a:rPr lang="en-US" sz="2400" i="1" dirty="0">
                <a:latin typeface="Cambria" panose="02040503050406030204" pitchFamily="18" charset="0"/>
              </a:rPr>
              <a:t>f</a:t>
            </a:r>
            <a:r>
              <a:rPr lang="en-US" sz="2400" dirty="0">
                <a:latin typeface="Cambria" panose="02040503050406030204" pitchFamily="18" charset="0"/>
              </a:rPr>
              <a:t> where </a:t>
            </a:r>
            <a:r>
              <a:rPr lang="en-US" sz="2400" i="1" dirty="0">
                <a:latin typeface="Cambria" panose="02040503050406030204" pitchFamily="18" charset="0"/>
              </a:rPr>
              <a:t>t</a:t>
            </a:r>
            <a:r>
              <a:rPr lang="en-US" sz="2400" dirty="0">
                <a:latin typeface="Cambria" panose="02040503050406030204" pitchFamily="18" charset="0"/>
              </a:rPr>
              <a:t> = 5.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Cambria" panose="02040503050406030204" pitchFamily="18" charset="0"/>
              </a:rPr>
              <a:t>What words can you use to describe the relationship between                                      the line in problem 7 and the graph of the function </a:t>
            </a:r>
            <a:r>
              <a:rPr lang="en-US" sz="2400" i="1" dirty="0">
                <a:latin typeface="Cambria" panose="02040503050406030204" pitchFamily="18" charset="0"/>
              </a:rPr>
              <a:t>f</a:t>
            </a:r>
            <a:r>
              <a:rPr lang="en-US" sz="2400" dirty="0">
                <a:latin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	The line is a tangent line to the graph at the point (5, 3).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0" y="1279220"/>
            <a:ext cx="27432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349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760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−4/3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490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584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547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Try these on your own. Find the derivative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7−5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 [Hint: sin</a:t>
                </a:r>
                <a:r>
                  <a:rPr lang="en-US" sz="2400" baseline="30000" dirty="0">
                    <a:latin typeface="Cambria" panose="02040503050406030204" pitchFamily="18" charset="0"/>
                  </a:rPr>
                  <a:t>2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(sin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r>
                  <a:rPr lang="en-US" sz="2400" baseline="30000" dirty="0">
                    <a:latin typeface="Cambria" panose="02040503050406030204" pitchFamily="18" charset="0"/>
                  </a:rPr>
                  <a:t>2</a:t>
                </a:r>
                <a:r>
                  <a:rPr lang="en-US" sz="2400" dirty="0">
                    <a:latin typeface="Cambria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738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Try these on your own. Find the derivative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∙2=2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∙9=45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7−5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7−5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∙−5=−5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7−5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 [Hint: sin</a:t>
                </a:r>
                <a:r>
                  <a:rPr lang="en-US" sz="2400" baseline="30000" dirty="0">
                    <a:latin typeface="Cambria" panose="02040503050406030204" pitchFamily="18" charset="0"/>
                  </a:rPr>
                  <a:t>2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(sin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r>
                  <a:rPr lang="en-US" sz="2400" baseline="30000" dirty="0">
                    <a:latin typeface="Cambria" panose="02040503050406030204" pitchFamily="18" charset="0"/>
                  </a:rPr>
                  <a:t>2</a:t>
                </a:r>
                <a:r>
                  <a:rPr lang="en-US" sz="2400" dirty="0">
                    <a:latin typeface="Cambria" panose="020405030504060302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389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Homework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Text page 175 #s 29-33, 43-49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Challenge problem: Find the derivative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1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280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dirty="0"/>
              <a:t>Tuesday, February 24 – C-Day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97215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Implicit </a:t>
            </a:r>
            <a:r>
              <a:rPr lang="en-US" sz="3200" dirty="0" err="1">
                <a:latin typeface="Cambria" panose="02040503050406030204" pitchFamily="18" charset="0"/>
              </a:rPr>
              <a:t>Differentation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775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We have developed the basic techniques for calculating a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when </a:t>
                </a:r>
                <a:r>
                  <a:rPr lang="en-US" sz="2400" i="1" dirty="0">
                    <a:latin typeface="Cambria" panose="02040503050406030204" pitchFamily="18" charset="0"/>
                  </a:rPr>
                  <a:t>y</a:t>
                </a:r>
                <a:r>
                  <a:rPr lang="en-US" sz="2400" dirty="0">
                    <a:latin typeface="Cambria" panose="02040503050406030204" pitchFamily="18" charset="0"/>
                  </a:rPr>
                  <a:t> is given explicitly in terms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– such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Suppose </a:t>
                </a:r>
                <a:r>
                  <a:rPr lang="en-US" sz="2400" i="1" dirty="0">
                    <a:latin typeface="Cambria" panose="02040503050406030204" pitchFamily="18" charset="0"/>
                  </a:rPr>
                  <a:t>y</a:t>
                </a:r>
                <a:r>
                  <a:rPr lang="en-US" sz="2400" dirty="0">
                    <a:latin typeface="Cambria" panose="02040503050406030204" pitchFamily="18" charset="0"/>
                  </a:rPr>
                  <a:t> is defined </a:t>
                </a:r>
                <a:r>
                  <a:rPr lang="en-US" sz="2400" i="1" dirty="0">
                    <a:latin typeface="Cambria" panose="02040503050406030204" pitchFamily="18" charset="0"/>
                  </a:rPr>
                  <a:t>implicitly</a:t>
                </a:r>
                <a:r>
                  <a:rPr lang="en-US" sz="2400" dirty="0">
                    <a:latin typeface="Cambria" panose="02040503050406030204" pitchFamily="18" charset="0"/>
                  </a:rPr>
                  <a:t>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which the equation cannot be solved for </a:t>
                </a:r>
                <a:r>
                  <a:rPr lang="en-US" sz="2400" i="1" dirty="0">
                    <a:latin typeface="Cambria" panose="02040503050406030204" pitchFamily="18" charset="0"/>
                  </a:rPr>
                  <a:t>y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How can we find the slope of the tangent line at a point on the graph?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Although it may be difficult or even impossible to solve for </a:t>
                </a:r>
                <a:r>
                  <a:rPr lang="en-US" sz="2400" i="1" dirty="0">
                    <a:latin typeface="Cambria" panose="02040503050406030204" pitchFamily="18" charset="0"/>
                  </a:rPr>
                  <a:t>y</a:t>
                </a:r>
                <a:r>
                  <a:rPr lang="en-US" sz="2400" dirty="0">
                    <a:latin typeface="Cambria" panose="02040503050406030204" pitchFamily="18" charset="0"/>
                  </a:rPr>
                  <a:t> explicitly as a function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, we can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using the method of </a:t>
                </a:r>
                <a:r>
                  <a:rPr lang="en-US" sz="2400" b="1" dirty="0">
                    <a:latin typeface="Cambria" panose="02040503050406030204" pitchFamily="18" charset="0"/>
                  </a:rPr>
                  <a:t>implicit differentiation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Rogawski_30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3657599"/>
            <a:ext cx="3455036" cy="29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87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400" dirty="0">
                    <a:latin typeface="Cambria" panose="02040503050406030204" pitchFamily="18" charset="0"/>
                  </a:rPr>
                  <a:t>Find an equation of the linear function containing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having the slope equal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10"/>
                </a:pPr>
                <a:r>
                  <a:rPr lang="en-US" sz="2400" dirty="0">
                    <a:latin typeface="Cambria" panose="02040503050406030204" pitchFamily="18" charset="0"/>
                  </a:rPr>
                  <a:t>Plot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the line in problem 9 on your </a:t>
                </a:r>
                <a:r>
                  <a:rPr lang="en-US" sz="2400" dirty="0" err="1">
                    <a:latin typeface="Cambria" panose="02040503050406030204" pitchFamily="18" charset="0"/>
                  </a:rPr>
                  <a:t>grapher</a:t>
                </a:r>
                <a:r>
                  <a:rPr lang="en-US" sz="2400" dirty="0">
                    <a:latin typeface="Cambria" panose="02040503050406030204" pitchFamily="18" charset="0"/>
                  </a:rPr>
                  <a:t>. Zoom in repeatedly on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Describe the relationship between the line and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as you zoom in.</a:t>
                </a:r>
              </a:p>
              <a:p>
                <a:pPr marL="0" indent="0">
                  <a:buNone/>
                </a:pPr>
                <a:endParaRPr lang="en-US" sz="1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514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69872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>
                    <a:latin typeface="Cambria" panose="02040503050406030204" pitchFamily="18" charset="0"/>
                  </a:rPr>
                  <a:t>Guidelines for Implicit Differentiation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Differentiate both sides of the equation with respect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The Chain Rule allows us to take the derivative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y</a:t>
                </a:r>
                <a:r>
                  <a:rPr lang="en-US" sz="2400" dirty="0">
                    <a:latin typeface="Cambria" panose="02040503050406030204" pitchFamily="18" charset="0"/>
                  </a:rPr>
                  <a:t> by 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with it.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Collect all terms involving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on the left side of the equation and move all other terms to the right side of the equation.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out of the left side of the equation.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Solve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127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2605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1120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8236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9735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an equation of the tangent line at the point </a:t>
                </a:r>
                <a:r>
                  <a:rPr lang="en-US" sz="2400" i="1" dirty="0">
                    <a:latin typeface="Cambria" panose="02040503050406030204" pitchFamily="18" charset="0"/>
                  </a:rPr>
                  <a:t>P</a:t>
                </a:r>
                <a:r>
                  <a:rPr lang="en-US" sz="2400" dirty="0">
                    <a:latin typeface="Cambria" panose="02040503050406030204" pitchFamily="18" charset="0"/>
                  </a:rPr>
                  <a:t> = (1, 1) on the curve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111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an equation of the tangent line at the point </a:t>
                </a:r>
                <a:r>
                  <a:rPr lang="en-US" sz="2400" i="1" dirty="0">
                    <a:latin typeface="Cambria" panose="02040503050406030204" pitchFamily="18" charset="0"/>
                  </a:rPr>
                  <a:t>P</a:t>
                </a:r>
                <a:r>
                  <a:rPr lang="en-US" sz="2400" dirty="0">
                    <a:latin typeface="Cambria" panose="02040503050406030204" pitchFamily="18" charset="0"/>
                  </a:rPr>
                  <a:t> = (1, 1) on the curve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−1−1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9033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slope of the tangent line at the point </a:t>
                </a:r>
                <a:r>
                  <a:rPr lang="en-US" sz="2400" i="1" dirty="0">
                    <a:latin typeface="Cambria" panose="02040503050406030204" pitchFamily="18" charset="0"/>
                  </a:rPr>
                  <a:t>P</a:t>
                </a:r>
                <a:r>
                  <a:rPr lang="en-US" sz="2400" dirty="0">
                    <a:latin typeface="Cambria" panose="02040503050406030204" pitchFamily="18" charset="0"/>
                  </a:rPr>
                  <a:t> = (1, 1) on the graph of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2316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Find the slope of the tangent line at the point </a:t>
                </a:r>
                <a:r>
                  <a:rPr lang="en-US" sz="2400" i="1" dirty="0">
                    <a:latin typeface="Cambria" panose="02040503050406030204" pitchFamily="18" charset="0"/>
                  </a:rPr>
                  <a:t>P</a:t>
                </a:r>
                <a:r>
                  <a:rPr lang="en-US" sz="2400" dirty="0">
                    <a:latin typeface="Cambria" panose="02040503050406030204" pitchFamily="18" charset="0"/>
                  </a:rPr>
                  <a:t> = (1, 1) on the graph of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Plug the point in and solve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would be easier in this case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1−1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=4−2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63152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mbria" panose="02040503050406030204" pitchFamily="18" charset="0"/>
              </a:rPr>
              <a:t>Homework</a:t>
            </a:r>
          </a:p>
          <a:p>
            <a:r>
              <a:rPr lang="en-US" sz="2400" dirty="0">
                <a:latin typeface="Cambria" panose="02040503050406030204" pitchFamily="18" charset="0"/>
              </a:rPr>
              <a:t>Text page 192 #s 9-12, 15, 18, 21, 23, 25, 31</a:t>
            </a:r>
          </a:p>
        </p:txBody>
      </p:sp>
    </p:spTree>
    <p:extLst>
      <p:ext uri="{BB962C8B-B14F-4D97-AF65-F5344CB8AC3E}">
        <p14:creationId xmlns:p14="http://schemas.microsoft.com/office/powerpoint/2010/main" val="130706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400" dirty="0">
                    <a:latin typeface="Cambria" panose="02040503050406030204" pitchFamily="18" charset="0"/>
                  </a:rPr>
                  <a:t>Find an equation of the linear function containing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having the slope equal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10"/>
                </a:pPr>
                <a:r>
                  <a:rPr lang="en-US" sz="2400" dirty="0">
                    <a:latin typeface="Cambria" panose="02040503050406030204" pitchFamily="18" charset="0"/>
                  </a:rPr>
                  <a:t>Plot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the line in problem 9 on your </a:t>
                </a:r>
                <a:r>
                  <a:rPr lang="en-US" sz="2400" dirty="0" err="1">
                    <a:latin typeface="Cambria" panose="02040503050406030204" pitchFamily="18" charset="0"/>
                  </a:rPr>
                  <a:t>grapher</a:t>
                </a:r>
                <a:r>
                  <a:rPr lang="en-US" sz="2400" dirty="0">
                    <a:latin typeface="Cambria" panose="02040503050406030204" pitchFamily="18" charset="0"/>
                  </a:rPr>
                  <a:t>. Zoom in repeatedly on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Describe the relationship between the line and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as you zoom in.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The line and the curve become the same.</a:t>
                </a:r>
              </a:p>
              <a:p>
                <a:pPr marL="0" indent="0">
                  <a:buNone/>
                </a:pPr>
                <a:endParaRPr lang="en-US" sz="1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514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0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The fraction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called a </a:t>
                </a:r>
                <a:r>
                  <a:rPr lang="en-US" sz="2400" u="sng" dirty="0">
                    <a:latin typeface="Cambria" panose="02040503050406030204" pitchFamily="18" charset="0"/>
                  </a:rPr>
                  <a:t>difference quotient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 formal Definition of Derivative (derivate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</a:t>
                </a:r>
                <a:r>
                  <a:rPr lang="en-US" sz="2400" i="1" dirty="0">
                    <a:latin typeface="Cambria" panose="020405030504060302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</a:rPr>
                  <a:t> form)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6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11"/>
                </a:pPr>
                <a:r>
                  <a:rPr lang="en-US" sz="2400" dirty="0">
                    <a:latin typeface="Cambria" panose="02040503050406030204" pitchFamily="18" charset="0"/>
                  </a:rPr>
                  <a:t>Eucalyptus trees grow better with more water. Scientists on Hawaii, HI (the Big Island), analyzing where to plant trees, found the volume of wood that grows on a square kilometer, in cubic meters, is approximated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+600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</a:t>
                </a:r>
                <a:r>
                  <a:rPr lang="en-US" sz="2400" i="1" dirty="0">
                    <a:latin typeface="Cambria" panose="02040503050406030204" pitchFamily="18" charset="0"/>
                  </a:rPr>
                  <a:t>r</a:t>
                </a:r>
                <a:r>
                  <a:rPr lang="en-US" sz="2400" dirty="0">
                    <a:latin typeface="Cambria" panose="02040503050406030204" pitchFamily="18" charset="0"/>
                  </a:rPr>
                  <a:t> is rainfall in centimeters per year,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Use the definition of derivative above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Using correct units, explain the meaning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the context of volume of wood from Eucalyptus trees.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 r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13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 startAt="11"/>
                </a:pPr>
                <a:r>
                  <a:rPr lang="en-US" sz="2400" dirty="0">
                    <a:latin typeface="Cambria" panose="02040503050406030204" pitchFamily="18" charset="0"/>
                  </a:rPr>
                  <a:t>Eucalyptus trees grow better with more water. Scientists on Hawaii, HI (the Big Island), analyzing where to plant trees, found the volume of wood that grows on a square kilometer, in cubic meters, is approximated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+600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</a:t>
                </a:r>
                <a:r>
                  <a:rPr lang="en-US" sz="2400" i="1" dirty="0">
                    <a:latin typeface="Cambria" panose="02040503050406030204" pitchFamily="18" charset="0"/>
                  </a:rPr>
                  <a:t>r</a:t>
                </a:r>
                <a:r>
                  <a:rPr lang="en-US" sz="2400" dirty="0">
                    <a:latin typeface="Cambria" panose="02040503050406030204" pitchFamily="18" charset="0"/>
                  </a:rPr>
                  <a:t> is rainfall in centimeters per year,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Use the definition of derivative above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Using correct units, explain the meaning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the context of volume of wood from Eucalyptus trees.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−20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+600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→100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−100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−100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→100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cubic meters per centimeter.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The volume of wood that grows on a square kilometer is increasing at a rate of 	20 cubic meters per centimeter when there is rainfall of 100 centimeters per 	year.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1440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8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Rules, Theorems, and Examples for Finding Derivatives</a:t>
            </a:r>
          </a:p>
        </p:txBody>
      </p:sp>
    </p:spTree>
    <p:extLst>
      <p:ext uri="{BB962C8B-B14F-4D97-AF65-F5344CB8AC3E}">
        <p14:creationId xmlns:p14="http://schemas.microsoft.com/office/powerpoint/2010/main" val="35201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an equation of the tangent line to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5.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54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dirty="0"/>
              <a:t>Monday, January 26 – A-Day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0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1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2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nonexistent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15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an equation of the tangent line to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5.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5, 25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=5+5=10=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−25=10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7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The definition of derivative at a point can also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52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6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=9+3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−24−8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∙3=9−24=−15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=0−2=−2=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05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Derivative of Linear and Constant Functions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a linear function,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all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a constant function,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for all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1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65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6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Examples of the Power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62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The Power Rule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For all exponents </a:t>
                </a:r>
                <a:r>
                  <a:rPr lang="en-US" sz="2400" i="1" dirty="0">
                    <a:latin typeface="Cambria" panose="02040503050406030204" pitchFamily="18" charset="0"/>
                  </a:rPr>
                  <a:t>n</a:t>
                </a:r>
                <a:r>
                  <a:rPr lang="en-US" sz="2400" dirty="0">
                    <a:latin typeface="Cambria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82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Linearity Rules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Assume that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are differentiable.</a:t>
                </a:r>
              </a:p>
              <a:p>
                <a:r>
                  <a:rPr lang="en-US" sz="2400" u="sng" dirty="0">
                    <a:latin typeface="Cambria" panose="02040503050406030204" pitchFamily="18" charset="0"/>
                  </a:rPr>
                  <a:t>Sum and Difference Rules:</a:t>
                </a: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+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–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are differentiable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u="sng" dirty="0">
                    <a:latin typeface="Cambria" panose="02040503050406030204" pitchFamily="18" charset="0"/>
                  </a:rPr>
                  <a:t>Constant Multiple Rule:</a:t>
                </a:r>
                <a:r>
                  <a:rPr lang="en-US" sz="2400" dirty="0">
                    <a:latin typeface="Cambria" panose="02040503050406030204" pitchFamily="18" charset="0"/>
                  </a:rPr>
                  <a:t> For any constant </a:t>
                </a:r>
                <a:r>
                  <a:rPr lang="en-US" sz="2400" i="1" dirty="0">
                    <a:latin typeface="Cambria" panose="020405030504060302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</a:rPr>
                  <a:t>, </a:t>
                </a:r>
                <a:r>
                  <a:rPr lang="en-US" sz="2400" i="1" dirty="0" err="1">
                    <a:latin typeface="Cambria" panose="02040503050406030204" pitchFamily="18" charset="0"/>
                  </a:rPr>
                  <a:t>cf</a:t>
                </a:r>
                <a:r>
                  <a:rPr lang="en-US" sz="2400" dirty="0">
                    <a:latin typeface="Cambria" panose="02040503050406030204" pitchFamily="18" charset="0"/>
                  </a:rPr>
                  <a:t> is differentiable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96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/>
          <a:lstStyle/>
          <a:p>
            <a:r>
              <a:rPr lang="en-US" dirty="0"/>
              <a:t>Day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11269980" cy="39319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Use the definition of derivative to find the derivative of a given function at a given point.</a:t>
            </a:r>
          </a:p>
        </p:txBody>
      </p:sp>
    </p:spTree>
    <p:extLst>
      <p:ext uri="{BB962C8B-B14F-4D97-AF65-F5344CB8AC3E}">
        <p14:creationId xmlns:p14="http://schemas.microsoft.com/office/powerpoint/2010/main" val="282591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points on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the tangent line is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42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points on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the tangent line is horizontal.</a:t>
                </a:r>
              </a:p>
              <a:p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Tangent line horizontal ⟹ slope = 0 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∙2+4=8−24+4=−12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+4=−8+24+4=20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 −12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−2, 20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02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𝑑𝑔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1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𝑑𝑔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9/5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9/5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=−3+1+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85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The Number </a:t>
                </a:r>
                <a:r>
                  <a:rPr lang="en-US" sz="2400" i="1" dirty="0">
                    <a:latin typeface="Cambria" panose="02040503050406030204" pitchFamily="18" charset="0"/>
                  </a:rPr>
                  <a:t>e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There is a unique positive real number </a:t>
                </a:r>
                <a:r>
                  <a:rPr lang="en-US" sz="2400" i="1" dirty="0">
                    <a:latin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</a:rPr>
                  <a:t> with the property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3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tangent line to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 and use it to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 r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4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tangent line to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 and use it to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We first need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We now need to find the slope at </a:t>
                </a:r>
                <a:r>
                  <a:rPr lang="en-US" sz="2400" i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= 2 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−20=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≈2.167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Now write the equation using point-slope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−2.167=2.167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 r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55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Derivative of Sine and Cosine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are differentiable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67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Derivative of the Natural Logarithm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576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7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Cambria" panose="02040503050406030204" pitchFamily="18" charset="0"/>
              </a:rPr>
              <a:t>Foerster</a:t>
            </a:r>
            <a:r>
              <a:rPr lang="en-US" sz="3200" dirty="0">
                <a:latin typeface="Cambria" panose="02040503050406030204" pitchFamily="18" charset="0"/>
              </a:rPr>
              <a:t>: Exploration 3 – 1</a:t>
            </a:r>
          </a:p>
        </p:txBody>
      </p:sp>
    </p:spTree>
    <p:extLst>
      <p:ext uri="{BB962C8B-B14F-4D97-AF65-F5344CB8AC3E}">
        <p14:creationId xmlns:p14="http://schemas.microsoft.com/office/powerpoint/2010/main" val="1481497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66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mbria" panose="02040503050406030204" pitchFamily="18" charset="0"/>
              </a:rPr>
              <a:t>Homework: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139 #s 7-12, 17, 18, 20-34 even, 43-45 all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167 #s 1, 2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 187 #s 4, 5</a:t>
            </a:r>
          </a:p>
        </p:txBody>
      </p:sp>
    </p:spTree>
    <p:extLst>
      <p:ext uri="{BB962C8B-B14F-4D97-AF65-F5344CB8AC3E}">
        <p14:creationId xmlns:p14="http://schemas.microsoft.com/office/powerpoint/2010/main" val="530164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strike="sngStrike" dirty="0"/>
              <a:t>Tuesday, January 27 </a:t>
            </a:r>
            <a:r>
              <a:rPr lang="en-US" dirty="0"/>
              <a:t>(Snow day); Wednesday, January 28 – B-Day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The function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is continuous on the closed interval [0, 6] and has the values in the table above. The trapezoidal approximation for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found with 3 subintervals of equal length is 52. What is the value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?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2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6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7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10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14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22164" y="3552512"/>
          <a:ext cx="6771340" cy="121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356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 panose="02040503050406030204" pitchFamily="18" charset="0"/>
                        </a:rPr>
                        <a:t>x</a:t>
                      </a:r>
                      <a:r>
                        <a:rPr lang="en-US" sz="240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240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56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 panose="02040503050406030204" pitchFamily="18" charset="0"/>
                        </a:rPr>
                        <a:t>f(</a:t>
                      </a:r>
                      <a:r>
                        <a:rPr lang="en-US" sz="2400" i="0" dirty="0">
                          <a:latin typeface="Cambria" panose="02040503050406030204" pitchFamily="18" charset="0"/>
                        </a:rPr>
                        <a:t>x</a:t>
                      </a:r>
                      <a:r>
                        <a:rPr lang="en-US" sz="2400" i="1" dirty="0"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 panose="02040503050406030204" pitchFamily="18" charset="0"/>
                        </a:rPr>
                        <a:t>k</a:t>
                      </a:r>
                      <a:r>
                        <a:rPr lang="en-US" sz="240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240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76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Go over homework</a:t>
            </a:r>
          </a:p>
        </p:txBody>
      </p:sp>
    </p:spTree>
    <p:extLst>
      <p:ext uri="{BB962C8B-B14F-4D97-AF65-F5344CB8AC3E}">
        <p14:creationId xmlns:p14="http://schemas.microsoft.com/office/powerpoint/2010/main" val="196291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Speed Quiz 1 AB</a:t>
            </a:r>
          </a:p>
        </p:txBody>
      </p:sp>
    </p:spTree>
    <p:extLst>
      <p:ext uri="{BB962C8B-B14F-4D97-AF65-F5344CB8AC3E}">
        <p14:creationId xmlns:p14="http://schemas.microsoft.com/office/powerpoint/2010/main" val="3033206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dirty="0"/>
              <a:t>Thursday, January 29 – C-Day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The function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is defined above. For what value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, if any, is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continuous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2?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1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2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3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7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No value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 will make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continuous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=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186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Speed Quiz</a:t>
            </a:r>
          </a:p>
        </p:txBody>
      </p:sp>
    </p:spTree>
    <p:extLst>
      <p:ext uri="{BB962C8B-B14F-4D97-AF65-F5344CB8AC3E}">
        <p14:creationId xmlns:p14="http://schemas.microsoft.com/office/powerpoint/2010/main" val="4138770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mbria" panose="02040503050406030204" pitchFamily="18" charset="0"/>
              </a:rPr>
              <a:t>Number every other line on your paper 1-18</a:t>
            </a:r>
          </a:p>
          <a:p>
            <a:pPr marL="0" indent="0" algn="ctr">
              <a:buNone/>
            </a:pPr>
            <a:r>
              <a:rPr lang="en-US" sz="6000" dirty="0">
                <a:latin typeface="Cambria" panose="02040503050406030204" pitchFamily="18" charset="0"/>
              </a:rPr>
              <a:t>You will have 15 seconds per problem</a:t>
            </a:r>
          </a:p>
          <a:p>
            <a:pPr marL="0" indent="0" algn="ctr">
              <a:buNone/>
            </a:pPr>
            <a:r>
              <a:rPr lang="en-US" sz="6000" dirty="0">
                <a:latin typeface="Cambria" panose="02040503050406030204" pitchFamily="18" charset="0"/>
              </a:rPr>
              <a:t>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2485296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6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ad>
                        <m:ra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07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>
                    <a:latin typeface="Cambria" panose="02040503050406030204" pitchFamily="18" charset="0"/>
                  </a:rPr>
                  <a:t>Spaceship Problem</a:t>
                </a:r>
                <a:r>
                  <a:rPr lang="en-US" sz="2400" dirty="0">
                    <a:latin typeface="Cambria" panose="02040503050406030204" pitchFamily="18" charset="0"/>
                  </a:rPr>
                  <a:t>: A spaceship approaches a far-off planet. At time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minutes after its retrorockets fire, its distance,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kilometers, from the surface.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The figure shows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. Confirm by </a:t>
                </a:r>
                <a:r>
                  <a:rPr lang="en-US" sz="2400" dirty="0" err="1">
                    <a:latin typeface="Cambria" panose="02040503050406030204" pitchFamily="18" charset="0"/>
                  </a:rPr>
                  <a:t>grapher</a:t>
                </a:r>
                <a:r>
                  <a:rPr lang="en-US" sz="2400" dirty="0">
                    <a:latin typeface="Cambria" panose="02040503050406030204" pitchFamily="18" charset="0"/>
                  </a:rPr>
                  <a:t> that                                            this is correct.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Previously we learned that the instantaneous rate of change                            (derivative) at a given point could be estimated by finding the                                   average rate of change (slope) between the given point and                                                        another point that is very close.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latin typeface="Cambria" panose="02040503050406030204" pitchFamily="18" charset="0"/>
                  </a:rPr>
                  <a:t>Find the average rate of change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with respect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                                           </a:t>
                </a:r>
                <a:r>
                  <a:rPr lang="en-US" sz="2400" dirty="0">
                    <a:latin typeface="Cambria" panose="02040503050406030204" pitchFamily="18" charset="0"/>
                  </a:rPr>
                  <a:t> from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= 5 to 5.1. What are the units of this rate of change?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    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02" y="1191290"/>
            <a:ext cx="3379541" cy="358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82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09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4/5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70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66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63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6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49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59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22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2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ad>
                        <m:ra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869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>
                    <a:latin typeface="Cambria" panose="02040503050406030204" pitchFamily="18" charset="0"/>
                  </a:rPr>
                  <a:t>Spaceship Problem</a:t>
                </a:r>
                <a:r>
                  <a:rPr lang="en-US" sz="2400" dirty="0">
                    <a:latin typeface="Cambria" panose="02040503050406030204" pitchFamily="18" charset="0"/>
                  </a:rPr>
                  <a:t>: A spaceship approaches a far-off planet. At time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minutes after its retrorockets fire, its distance,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kilometers, from the surface.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The figure shows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. Confirm by </a:t>
                </a:r>
                <a:r>
                  <a:rPr lang="en-US" sz="2400" dirty="0" err="1">
                    <a:latin typeface="Cambria" panose="02040503050406030204" pitchFamily="18" charset="0"/>
                  </a:rPr>
                  <a:t>grapher</a:t>
                </a:r>
                <a:r>
                  <a:rPr lang="en-US" sz="2400" dirty="0">
                    <a:latin typeface="Cambria" panose="02040503050406030204" pitchFamily="18" charset="0"/>
                  </a:rPr>
                  <a:t> that                                            this is correct.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Previously we learned that the instantaneous rate of change                            (derivative) at a given point could be estimated by finding the                                   average rate of change (slope) between the given point and                                                        another point that is very close.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latin typeface="Cambria" panose="02040503050406030204" pitchFamily="18" charset="0"/>
                  </a:rPr>
                  <a:t>Find the average rate of change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with respect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                                           </a:t>
                </a:r>
                <a:r>
                  <a:rPr lang="en-US" sz="2400" dirty="0">
                    <a:latin typeface="Cambria" panose="02040503050406030204" pitchFamily="18" charset="0"/>
                  </a:rPr>
                  <a:t> from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= 5 to 5.1. What are the units of this rate of change?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5.1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5.1−5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kilometers per minute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 r="-3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02" y="1191290"/>
            <a:ext cx="3379541" cy="358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7842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534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577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961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050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168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918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mbria" panose="02040503050406030204" pitchFamily="18" charset="0"/>
              </a:rPr>
              <a:t>Switch papers with a neighbor and grab a marker</a:t>
            </a:r>
          </a:p>
        </p:txBody>
      </p:sp>
    </p:spTree>
    <p:extLst>
      <p:ext uri="{BB962C8B-B14F-4D97-AF65-F5344CB8AC3E}">
        <p14:creationId xmlns:p14="http://schemas.microsoft.com/office/powerpoint/2010/main" val="2389258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9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7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ad>
                        <m:ra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−2/3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24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97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9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7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9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7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97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97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9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97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97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01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>
                    <a:latin typeface="Cambria" panose="02040503050406030204" pitchFamily="18" charset="0"/>
                  </a:rPr>
                  <a:t>The average rate of change,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from 5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By appropriate substitution, 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terms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dirty="0">
                    <a:latin typeface="Cambria" panose="02040503050406030204" pitchFamily="18" charset="0"/>
                  </a:rPr>
                  <a:t>Find the limit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problem 3 as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approaches 5. This is finding the limit of the average rate of change as the second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gets closer and closer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279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4/5</m:t>
                          </m:r>
                        </m:sup>
                      </m:sSup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−1/5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0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1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11500" b="0" i="1" smtClean="0">
                          <a:latin typeface="Cambria Math" panose="02040503050406030204" pitchFamily="18" charset="0"/>
                        </a:rPr>
                        <m:t>=−7</m:t>
                      </m:r>
                      <m:sSup>
                        <m:sSupPr>
                          <m:ctrlPr>
                            <a:rPr lang="en-US" sz="1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15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115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03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55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72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36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0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556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0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sup>
                      </m:sSup>
                      <m:r>
                        <a:rPr lang="en-US" sz="10800" b="0" i="1" smtClean="0">
                          <a:latin typeface="Cambria Math" panose="02040503050406030204" pitchFamily="18" charset="0"/>
                        </a:rPr>
                        <m:t>=0.7</m:t>
                      </m:r>
                      <m:sSup>
                        <m:sSupPr>
                          <m:ctrlPr>
                            <a:rPr lang="en-US" sz="10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800" b="0" i="1" smtClean="0">
                              <a:latin typeface="Cambria Math" panose="02040503050406030204" pitchFamily="18" charset="0"/>
                            </a:rPr>
                            <m:t>−0.3</m:t>
                          </m:r>
                        </m:sup>
                      </m:sSup>
                    </m:oMath>
                  </m:oMathPara>
                </a14:m>
                <a:endParaRPr lang="en-US" sz="10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85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7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39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3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9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3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39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3900" b="0" i="1" smtClean="0">
                          <a:latin typeface="Cambria Math" panose="02040503050406030204" pitchFamily="18" charset="0"/>
                        </a:rPr>
                        <m:t>=−9</m:t>
                      </m:r>
                      <m:sSup>
                        <m:sSupPr>
                          <m:ctrlPr>
                            <a:rPr lang="en-US" sz="13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9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544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7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ad>
                        <m:ra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−5/6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565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979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>
                    <a:latin typeface="Cambria" panose="02040503050406030204" pitchFamily="18" charset="0"/>
                  </a:rPr>
                  <a:t>The average rate of change,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from 5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By appropriate substitution, 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terms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dirty="0">
                    <a:latin typeface="Cambria" panose="02040503050406030204" pitchFamily="18" charset="0"/>
                  </a:rPr>
                  <a:t>Find the limit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in problem 3 as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approaches 5. This is finding the limit of the average rate of change as the second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gets closer and closer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966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460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8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8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8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187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 fontScale="55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952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8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=−4</m:t>
                      </m:r>
                      <m:func>
                        <m:func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311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8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4850" y="450761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763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Product Rule</a:t>
            </a:r>
          </a:p>
        </p:txBody>
      </p:sp>
    </p:spTree>
    <p:extLst>
      <p:ext uri="{BB962C8B-B14F-4D97-AF65-F5344CB8AC3E}">
        <p14:creationId xmlns:p14="http://schemas.microsoft.com/office/powerpoint/2010/main" val="23479105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Examples of the Product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+49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+49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Incorrect: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019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Product Rule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are differentiable functions, then </a:t>
                </a:r>
                <a:r>
                  <a:rPr lang="en-US" sz="2400" i="1" dirty="0" err="1">
                    <a:latin typeface="Cambria" panose="02040503050406030204" pitchFamily="18" charset="0"/>
                  </a:rPr>
                  <a:t>fg</a:t>
                </a:r>
                <a:r>
                  <a:rPr lang="en-US" sz="2400" dirty="0">
                    <a:latin typeface="Cambria" panose="02040503050406030204" pitchFamily="18" charset="0"/>
                  </a:rPr>
                  <a:t> is differentiable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It may be helpful to remember the Product Rule in words: The derivative of a product is equal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the first function times the derivative of the second function plus the second function times the derivative of the first function: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First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Second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Second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First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320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using the Product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840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using the Product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+18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647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35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This number is called the </a:t>
                </a:r>
                <a:r>
                  <a:rPr lang="en-US" sz="2400" b="1" i="1" dirty="0">
                    <a:latin typeface="Cambria" panose="02040503050406030204" pitchFamily="18" charset="0"/>
                  </a:rPr>
                  <a:t>derivative</a:t>
                </a:r>
                <a:r>
                  <a:rPr lang="en-US" sz="2400" dirty="0">
                    <a:latin typeface="Cambria" panose="02040503050406030204" pitchFamily="18" charset="0"/>
                  </a:rPr>
                  <a:t>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at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 = 5,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400" dirty="0">
                    <a:latin typeface="Cambria" panose="02040503050406030204" pitchFamily="18" charset="0"/>
                  </a:rPr>
                  <a:t>What physical quantity does this number represent? What are the units?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400" dirty="0">
                    <a:latin typeface="Cambria" panose="02040503050406030204" pitchFamily="18" charset="0"/>
                  </a:rPr>
                  <a:t>What form does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take if you substitute 5 for 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</a:rPr>
                  <a:t>? What word describes this form? Why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undefined?</a:t>
                </a: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0066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Examples of the Quotient Rule. Try to determine the Quotient Rule given the below incorrect and correct </a:t>
                </a:r>
                <a:r>
                  <a:rPr lang="en-US" sz="2400">
                    <a:latin typeface="Cambria" panose="02040503050406030204" pitchFamily="18" charset="0"/>
                  </a:rPr>
                  <a:t>worked out answers.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+15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+15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+90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+90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Correct: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−3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1">
                <a:blip r:embed="rId3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734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Quotient Rule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</a:rPr>
                  <a:t> are differentiable functions, then </a:t>
                </a:r>
                <a:r>
                  <a:rPr lang="en-US" sz="2400" i="1" dirty="0">
                    <a:latin typeface="Cambria" panose="02040503050406030204" pitchFamily="18" charset="0"/>
                  </a:rPr>
                  <a:t>f/g</a:t>
                </a:r>
                <a:r>
                  <a:rPr lang="en-US" sz="2400" dirty="0">
                    <a:latin typeface="Cambria" panose="02040503050406030204" pitchFamily="18" charset="0"/>
                  </a:rPr>
                  <a:t> is differentiable for all </a:t>
                </a:r>
                <a:r>
                  <a:rPr lang="en-US" sz="2400" i="1" dirty="0">
                    <a:latin typeface="Cambria" panose="020405030504060302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The numerator in the Quotient Rule is equal to </a:t>
                </a:r>
                <a:r>
                  <a:rPr lang="en-US" sz="2400" i="1" dirty="0">
                    <a:latin typeface="Cambria" panose="02040503050406030204" pitchFamily="18" charset="0"/>
                  </a:rPr>
                  <a:t>the bottom times the derivative of the top minus the top time the derivative of the bottom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Bottom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Top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Top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Bottom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Bottom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OR </a:t>
                </a:r>
                <a:r>
                  <a:rPr lang="en-US" sz="2400" i="1" dirty="0">
                    <a:latin typeface="Cambria" panose="02040503050406030204" pitchFamily="18" charset="0"/>
                  </a:rPr>
                  <a:t>“lo d hi minus hi d lo all over lo </a:t>
                </a:r>
                <a:r>
                  <a:rPr lang="en-US" sz="2400" i="1" dirty="0" err="1">
                    <a:latin typeface="Cambria" panose="02040503050406030204" pitchFamily="18" charset="0"/>
                  </a:rPr>
                  <a:t>lo</a:t>
                </a:r>
                <a:r>
                  <a:rPr lang="en-US" sz="2400" i="1" dirty="0">
                    <a:latin typeface="Cambria" panose="02040503050406030204" pitchFamily="18" charset="0"/>
                  </a:rPr>
                  <a:t>”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lo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hi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hi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lo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lo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lo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1">
                <a:blip r:embed="rId2"/>
                <a:stretch>
                  <a:fillRect l="-809" t="-823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9531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using the Quotient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1">
                <a:blip r:embed="rId2"/>
                <a:stretch>
                  <a:fillRect l="-70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139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Find the derivative using the Quotient Rule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+6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+1−36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+6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1">
                <a:blip r:embed="rId2"/>
                <a:stretch>
                  <a:fillRect l="-70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3462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mbria" panose="02040503050406030204" pitchFamily="18" charset="0"/>
              </a:rPr>
              <a:t>Homework: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Pages 147-148 #s 1-4, 7, 8, 12, 39-42</a:t>
            </a:r>
          </a:p>
        </p:txBody>
      </p:sp>
    </p:spTree>
    <p:extLst>
      <p:ext uri="{BB962C8B-B14F-4D97-AF65-F5344CB8AC3E}">
        <p14:creationId xmlns:p14="http://schemas.microsoft.com/office/powerpoint/2010/main" val="12515619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699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</a:t>
            </a:r>
            <a:br>
              <a:rPr lang="en-US" dirty="0"/>
            </a:br>
            <a:r>
              <a:rPr lang="en-US" dirty="0"/>
              <a:t>Friday, January 30 – A-Day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The function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+12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 The figure                                                          above shows a portion of the graph of </a:t>
                </a:r>
                <a:r>
                  <a:rPr lang="en-US" sz="2400" i="1" dirty="0">
                    <a:latin typeface="Cambria" panose="020405030504060302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</a:rPr>
                  <a:t>. Which of the                                                  following could be the values of the constants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?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= -3,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 = 2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= 2,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 = -3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= 2,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 = -2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= 3,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 = -4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</a:rPr>
                  <a:t> = 3, </a:t>
                </a:r>
                <a:r>
                  <a:rPr lang="en-US" sz="2400" i="1" dirty="0">
                    <a:latin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120"/>
                <a:ext cx="11269980" cy="3931920"/>
              </a:xfrm>
              <a:blipFill rotWithShape="0"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677" y="349986"/>
            <a:ext cx="4499504" cy="34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24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Go Over Homework</a:t>
            </a:r>
          </a:p>
        </p:txBody>
      </p:sp>
    </p:spTree>
    <p:extLst>
      <p:ext uri="{BB962C8B-B14F-4D97-AF65-F5344CB8AC3E}">
        <p14:creationId xmlns:p14="http://schemas.microsoft.com/office/powerpoint/2010/main" val="36386052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450761"/>
            <a:ext cx="11307651" cy="5924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Derivatives of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9905521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u="sng" dirty="0">
                    <a:latin typeface="Cambria" panose="02040503050406030204" pitchFamily="18" charset="0"/>
                  </a:rPr>
                  <a:t>Exploration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Rewrite the trigonometric function as a quotient then use the quotient rule and the derivatives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to find the derivatives of the following functions.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3"/>
                <a:stretch>
                  <a:fillRect l="-809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214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 – Derivatives of Standard Trigonometric Functions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b="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450761"/>
                <a:ext cx="11307651" cy="5924281"/>
              </a:xfrm>
              <a:blipFill rotWithShape="0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516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7797</Words>
  <Application>Microsoft Office PowerPoint</Application>
  <PresentationFormat>Widescreen</PresentationFormat>
  <Paragraphs>698</Paragraphs>
  <Slides>139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4" baseType="lpstr">
      <vt:lpstr>Calibri</vt:lpstr>
      <vt:lpstr>Cambria</vt:lpstr>
      <vt:lpstr>Cambria Math</vt:lpstr>
      <vt:lpstr>Garamond</vt:lpstr>
      <vt:lpstr>Savon</vt:lpstr>
      <vt:lpstr>Derivatives</vt:lpstr>
      <vt:lpstr>Warm-up Monday, January 26 – A-Day</vt:lpstr>
      <vt:lpstr>Day 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 Tuesday, January 27 (Snow day); Wednesday, January 28 – B-Day</vt:lpstr>
      <vt:lpstr>PowerPoint Presentation</vt:lpstr>
      <vt:lpstr>PowerPoint Presentation</vt:lpstr>
      <vt:lpstr>Warm-up Thursday, January 29 – C-Day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 Friday, January 30 – A-Day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 Monday, February 9 – A-Day</vt:lpstr>
      <vt:lpstr>PowerPoint Presentation</vt:lpstr>
      <vt:lpstr>Warm-up Tuesday, February 10 (Snow Day); Wednesday, February 11 (Class Testing); Thurs 2/12 – C-Day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 Tuesday, February 24 – C-Day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Derivatives</dc:title>
  <dc:creator>Microsoft account</dc:creator>
  <cp:lastModifiedBy>Famularo, Christopher</cp:lastModifiedBy>
  <cp:revision>72</cp:revision>
  <cp:lastPrinted>2015-02-25T14:45:13Z</cp:lastPrinted>
  <dcterms:created xsi:type="dcterms:W3CDTF">2015-01-14T19:53:01Z</dcterms:created>
  <dcterms:modified xsi:type="dcterms:W3CDTF">2017-10-24T14:31:05Z</dcterms:modified>
</cp:coreProperties>
</file>