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75" r:id="rId3"/>
    <p:sldId id="286" r:id="rId4"/>
    <p:sldId id="274" r:id="rId5"/>
    <p:sldId id="283" r:id="rId6"/>
    <p:sldId id="284" r:id="rId7"/>
    <p:sldId id="285" r:id="rId8"/>
    <p:sldId id="295" r:id="rId9"/>
    <p:sldId id="296" r:id="rId10"/>
    <p:sldId id="280" r:id="rId11"/>
    <p:sldId id="276" r:id="rId12"/>
    <p:sldId id="277" r:id="rId13"/>
    <p:sldId id="288" r:id="rId14"/>
    <p:sldId id="278" r:id="rId15"/>
    <p:sldId id="279" r:id="rId16"/>
    <p:sldId id="281" r:id="rId17"/>
    <p:sldId id="282" r:id="rId18"/>
    <p:sldId id="257" r:id="rId19"/>
    <p:sldId id="270" r:id="rId20"/>
    <p:sldId id="258" r:id="rId21"/>
    <p:sldId id="289" r:id="rId22"/>
    <p:sldId id="273" r:id="rId23"/>
    <p:sldId id="290" r:id="rId24"/>
    <p:sldId id="259" r:id="rId25"/>
    <p:sldId id="260" r:id="rId26"/>
    <p:sldId id="268" r:id="rId27"/>
    <p:sldId id="291" r:id="rId28"/>
    <p:sldId id="292" r:id="rId29"/>
    <p:sldId id="271" r:id="rId30"/>
    <p:sldId id="261" r:id="rId31"/>
    <p:sldId id="287" r:id="rId32"/>
    <p:sldId id="293" r:id="rId33"/>
    <p:sldId id="294" r:id="rId34"/>
    <p:sldId id="263"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99"/>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20FF4C5-A82F-4C4B-AB1B-146958B89032}" type="datetimeFigureOut">
              <a:rPr lang="en-US" smtClean="0"/>
              <a:t>10/29/2018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F2E9617-2B2E-44D8-ACA7-F924844461C0}" type="slidenum">
              <a:rPr lang="en-US" smtClean="0"/>
              <a:t>‹#›</a:t>
            </a:fld>
            <a:endParaRPr lang="en-US"/>
          </a:p>
        </p:txBody>
      </p:sp>
    </p:spTree>
    <p:extLst>
      <p:ext uri="{BB962C8B-B14F-4D97-AF65-F5344CB8AC3E}">
        <p14:creationId xmlns:p14="http://schemas.microsoft.com/office/powerpoint/2010/main" val="361639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3F6E057-E5D1-D544-879A-57465C917CF6}" type="datetimeFigureOut">
              <a:rPr lang="en-US" smtClean="0"/>
              <a:pPr/>
              <a:t>10/29/2018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E3071B8-BF96-7546-8B36-A8FD75A16D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discuss these questions with the class, use the students’ answers to fill out</a:t>
            </a:r>
            <a:r>
              <a:rPr lang="en-US" baseline="0" dirty="0"/>
              <a:t> the KWL chart (see slide 5).</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chart will be developed</a:t>
            </a:r>
            <a:r>
              <a:rPr lang="en-US" baseline="0" dirty="0"/>
              <a:t> as the unit progresses (see Activities 3 and 7).</a:t>
            </a:r>
            <a:endParaRPr lang="en-US" dirty="0"/>
          </a:p>
          <a:p>
            <a:r>
              <a:rPr lang="en-US" dirty="0"/>
              <a:t>For more information on using</a:t>
            </a:r>
            <a:r>
              <a:rPr lang="en-US" baseline="0" dirty="0"/>
              <a:t> this literacy strategy with your students, and for suggested answers to this chart, see your Teacher’s Edition for this Activity and see Teacher Resources III: Literacy.</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class discussion should take approximately 10 minutes. </a:t>
            </a:r>
            <a:r>
              <a:rPr lang="en-US" dirty="0"/>
              <a:t>Accept all answers,</a:t>
            </a:r>
            <a:r>
              <a:rPr lang="en-US" baseline="0" dirty="0"/>
              <a:t> but each time ask students to include supporting examples.</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618">
              <a:defRPr/>
            </a:pPr>
            <a:r>
              <a:rPr lang="en-US" dirty="0"/>
              <a:t>If appropriate, introduce the GI assessment variable and the use of science notebooks before students begin the Procedure.  See your Teacher’s Edition for this Activity </a:t>
            </a:r>
            <a:r>
              <a:rPr lang="en-US"/>
              <a:t>and </a:t>
            </a:r>
            <a:r>
              <a:rPr lang="en-US" baseline="0"/>
              <a:t>Teacher </a:t>
            </a:r>
            <a:r>
              <a:rPr lang="en-US" baseline="0" dirty="0"/>
              <a:t>Resources IV: Assessment </a:t>
            </a:r>
            <a:r>
              <a:rPr lang="en-US" dirty="0"/>
              <a:t>for more information on how to do this.</a:t>
            </a:r>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618">
              <a:defRPr/>
            </a:pPr>
            <a:r>
              <a:rPr lang="en-US" dirty="0"/>
              <a:t>For more information on using</a:t>
            </a:r>
            <a:r>
              <a:rPr lang="en-US" baseline="0" dirty="0"/>
              <a:t> this literacy strategy with your students see your Teacher’s Edition for this Activity and see Teacher Resources III: Literacy. These guidelines can also be found on Literacy Transparency 3, “Read, Think, and Take Note.”</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more information on how to use a jigsaw</a:t>
            </a:r>
            <a:r>
              <a:rPr lang="en-US" baseline="0" dirty="0"/>
              <a:t> strategy with your class, see your Teacher’s Edition for this Activity.</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class discussion should take approximately</a:t>
            </a:r>
            <a:r>
              <a:rPr lang="en-US" baseline="0" dirty="0"/>
              <a:t> 10-15 minutes.</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618">
              <a:defRPr/>
            </a:pPr>
            <a:r>
              <a:rPr lang="en-US" dirty="0"/>
              <a:t>See Teacher Resources III: Literacy for more information</a:t>
            </a:r>
            <a:r>
              <a:rPr lang="en-US" baseline="0" dirty="0"/>
              <a:t> on key vocabulary and the most effective strategies to enhance student vocabulary learning.</a:t>
            </a:r>
            <a:endParaRPr lang="en-US" dirty="0"/>
          </a:p>
          <a:p>
            <a:pPr defTabSz="466618">
              <a:defRPr/>
            </a:pPr>
            <a:r>
              <a:rPr lang="en-US" dirty="0"/>
              <a:t>Note that bold words are formally</a:t>
            </a:r>
            <a:r>
              <a:rPr lang="en-US" baseline="0" dirty="0"/>
              <a:t> defined in this activity. Words in regular font are used in the activity, but not formally defined. The definition of a key vocabulary word should not be discussed as a class prior to the formal definition being introduced.</a:t>
            </a:r>
            <a:endParaRPr lang="en-US" dirty="0"/>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GI ECOLOGY">
    <p:spTree>
      <p:nvGrpSpPr>
        <p:cNvPr id="1" name=""/>
        <p:cNvGrpSpPr/>
        <p:nvPr/>
      </p:nvGrpSpPr>
      <p:grpSpPr>
        <a:xfrm>
          <a:off x="0" y="0"/>
          <a:ext cx="0" cy="0"/>
          <a:chOff x="0" y="0"/>
          <a:chExt cx="0" cy="0"/>
        </a:xfrm>
      </p:grpSpPr>
      <p:pic>
        <p:nvPicPr>
          <p:cNvPr id="16" name="Picture 15" descr="eco.jpg"/>
          <p:cNvPicPr>
            <a:picLocks noChangeAspect="1"/>
          </p:cNvPicPr>
          <p:nvPr userDrawn="1"/>
        </p:nvPicPr>
        <p:blipFill>
          <a:blip r:embed="rId2"/>
          <a:stretch>
            <a:fillRect/>
          </a:stretch>
        </p:blipFill>
        <p:spPr>
          <a:xfrm>
            <a:off x="0" y="0"/>
            <a:ext cx="9144000"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152400" y="4343400"/>
            <a:ext cx="7772400" cy="1829761"/>
          </a:xfrm>
          <a:prstGeom prst="rect">
            <a:avLst/>
          </a:prstGeom>
        </p:spPr>
        <p:txBody>
          <a:bodyPr vert="horz" anchor="b">
            <a:normAutofit/>
            <a:scene3d>
              <a:camera prst="orthographicFront"/>
              <a:lightRig rig="soft" dir="t"/>
            </a:scene3d>
            <a:sp3d prstMaterial="softEdge">
              <a:bevelT w="25400" h="25400"/>
            </a:sp3d>
          </a:bodyPr>
          <a:lstStyle>
            <a:lvl1pPr algn="l">
              <a:defRPr sz="3200" b="1">
                <a:solidFill>
                  <a:schemeClr val="tx2"/>
                </a:solidFill>
                <a:effectLst>
                  <a:outerShdw blurRad="31750" dist="25400" dir="5400000" algn="tl" rotWithShape="0">
                    <a:srgbClr val="000000">
                      <a:alpha val="25000"/>
                    </a:srgbClr>
                  </a:outerShdw>
                </a:effectLst>
              </a:defRPr>
            </a:lvl1pPr>
          </a:lstStyle>
          <a:p>
            <a:r>
              <a:rPr kumimoji="0" lang="en-US" dirty="0"/>
              <a:t>Activity 1</a:t>
            </a:r>
          </a:p>
        </p:txBody>
      </p:sp>
      <p:sp>
        <p:nvSpPr>
          <p:cNvPr id="17" name="Subtitle 16"/>
          <p:cNvSpPr>
            <a:spLocks noGrp="1"/>
          </p:cNvSpPr>
          <p:nvPr>
            <p:ph type="subTitle" idx="1" hasCustomPrompt="1"/>
          </p:nvPr>
        </p:nvSpPr>
        <p:spPr>
          <a:xfrm>
            <a:off x="152400" y="6202406"/>
            <a:ext cx="7772400" cy="1199704"/>
          </a:xfrm>
          <a:prstGeom prst="rect">
            <a:avLst/>
          </a:prstGeo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Ecosystems and Change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6" name="Rectangle 5"/>
          <p:cNvSpPr/>
          <p:nvPr userDrawn="1"/>
        </p:nvSpPr>
        <p:spPr>
          <a:xfrm>
            <a:off x="533400" y="4926449"/>
            <a:ext cx="4572000" cy="1169551"/>
          </a:xfrm>
          <a:prstGeom prst="rect">
            <a:avLst/>
          </a:prstGeom>
        </p:spPr>
        <p:txBody>
          <a:bodyPr>
            <a:spAutoFit/>
          </a:bodyPr>
          <a:lstStyle/>
          <a:p>
            <a:r>
              <a:rPr lang="en-US" sz="1400" b="1" i="1" dirty="0"/>
              <a:t>In the center box, write the question being considered.  In the box at the top of each column write one of the viewpoints being presented. Record the evidence supporting each viewpoint in the appropriate column.</a:t>
            </a:r>
          </a:p>
        </p:txBody>
      </p:sp>
      <p:pic>
        <p:nvPicPr>
          <p:cNvPr id="8" name="Picture 7" descr="conclusion.gif"/>
          <p:cNvPicPr>
            <a:picLocks noChangeAspect="1"/>
          </p:cNvPicPr>
          <p:nvPr userDrawn="1"/>
        </p:nvPicPr>
        <p:blipFill>
          <a:blip r:embed="rId3"/>
          <a:stretch>
            <a:fillRect/>
          </a:stretch>
        </p:blipFill>
        <p:spPr>
          <a:xfrm>
            <a:off x="533400" y="2209800"/>
            <a:ext cx="8229600" cy="2212911"/>
          </a:xfrm>
          <a:prstGeom prst="rect">
            <a:avLst/>
          </a:prstGeom>
        </p:spPr>
      </p:pic>
      <p:sp>
        <p:nvSpPr>
          <p:cNvPr id="9" name="Text Placeholder 12"/>
          <p:cNvSpPr>
            <a:spLocks noGrp="1"/>
          </p:cNvSpPr>
          <p:nvPr>
            <p:ph type="body" sz="quarter" idx="11"/>
          </p:nvPr>
        </p:nvSpPr>
        <p:spPr>
          <a:xfrm>
            <a:off x="3810000" y="2286000"/>
            <a:ext cx="1676400" cy="838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0" name="Text Placeholder 12"/>
          <p:cNvSpPr>
            <a:spLocks noGrp="1"/>
          </p:cNvSpPr>
          <p:nvPr>
            <p:ph type="body" sz="quarter" idx="12"/>
          </p:nvPr>
        </p:nvSpPr>
        <p:spPr>
          <a:xfrm>
            <a:off x="60960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3" name="Text Placeholder 12"/>
          <p:cNvSpPr>
            <a:spLocks noGrp="1"/>
          </p:cNvSpPr>
          <p:nvPr>
            <p:ph type="body" sz="quarter" idx="13"/>
          </p:nvPr>
        </p:nvSpPr>
        <p:spPr>
          <a:xfrm>
            <a:off x="6858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4" name="Text Placeholder 12"/>
          <p:cNvSpPr>
            <a:spLocks noGrp="1"/>
          </p:cNvSpPr>
          <p:nvPr>
            <p:ph type="body" sz="quarter" idx="14"/>
          </p:nvPr>
        </p:nvSpPr>
        <p:spPr>
          <a:xfrm>
            <a:off x="6858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5" name="Text Placeholder 12"/>
          <p:cNvSpPr>
            <a:spLocks noGrp="1"/>
          </p:cNvSpPr>
          <p:nvPr>
            <p:ph type="body" sz="quarter" idx="15"/>
          </p:nvPr>
        </p:nvSpPr>
        <p:spPr>
          <a:xfrm>
            <a:off x="60960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6" name="Oval 15"/>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6"/>
          <p:cNvSpPr txBox="1"/>
          <p:nvPr userDrawn="1"/>
        </p:nvSpPr>
        <p:spPr>
          <a:xfrm>
            <a:off x="7010400" y="457200"/>
            <a:ext cx="1905000" cy="769441"/>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Discussion</a:t>
            </a:r>
            <a:br>
              <a:rPr lang="en-US" sz="2200" b="1" dirty="0">
                <a:solidFill>
                  <a:schemeClr val="tx2"/>
                </a:solidFill>
                <a:effectLst>
                  <a:outerShdw blurRad="38100" dist="38100" dir="2700000" algn="tl">
                    <a:srgbClr val="000000">
                      <a:alpha val="43137"/>
                    </a:srgbClr>
                  </a:outerShdw>
                </a:effectLst>
              </a:rPr>
            </a:br>
            <a:r>
              <a:rPr lang="en-US" sz="2200" b="1" dirty="0">
                <a:solidFill>
                  <a:schemeClr val="tx2"/>
                </a:solidFill>
                <a:effectLst>
                  <a:outerShdw blurRad="38100" dist="38100" dir="2700000" algn="tl">
                    <a:srgbClr val="000000">
                      <a:alpha val="43137"/>
                    </a:srgbClr>
                  </a:outerShdw>
                </a:effectLst>
              </a:rPr>
              <a:t>Web</a:t>
            </a:r>
          </a:p>
        </p:txBody>
      </p:sp>
      <p:sp>
        <p:nvSpPr>
          <p:cNvPr id="18" name="TextBox 17"/>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7.2.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762000" y="2819401"/>
            <a:ext cx="5334000" cy="32766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762000" y="2133600"/>
            <a:ext cx="5334000" cy="685800"/>
          </a:xfrm>
          <a:prstGeom prst="rect">
            <a:avLst/>
          </a:prstGeom>
        </p:spPr>
        <p:txBody>
          <a:bodyPr rtlCol="0" anchor="t">
            <a:normAutofit/>
          </a:bodyPr>
          <a:lstStyle>
            <a:lvl1pPr>
              <a:defRPr sz="2800"/>
            </a:lvl1pPr>
          </a:lstStyle>
          <a:p>
            <a:r>
              <a:rPr kumimoji="0" lang="en-US" dirty="0"/>
              <a:t>Click to edit Master title style</a:t>
            </a:r>
          </a:p>
        </p:txBody>
      </p:sp>
      <p:sp>
        <p:nvSpPr>
          <p:cNvPr id="8" name="TextBox 7"/>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descr="clear.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0"/>
            <a:ext cx="8229600" cy="43434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3429000" y="990600"/>
            <a:ext cx="5257800" cy="533400"/>
          </a:xfrm>
          <a:prstGeom prst="rect">
            <a:avLst/>
          </a:prstGeom>
        </p:spPr>
        <p:txBody>
          <a:bodyPr rtlCol="0">
            <a:noAutofit/>
          </a:bodyPr>
          <a:lstStyle>
            <a:lvl1pPr algn="r">
              <a:defRPr sz="2400"/>
            </a:lvl1pPr>
          </a:lstStyle>
          <a:p>
            <a:r>
              <a:rPr kumimoji="0" lang="en-US" dirty="0"/>
              <a:t>Click to edit Master title style</a:t>
            </a:r>
          </a:p>
        </p:txBody>
      </p:sp>
      <p:sp>
        <p:nvSpPr>
          <p:cNvPr id="6" name="TextBox 5"/>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56594-DFD1-4195-B094-21D6ACDCCB2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C37A-5EF3-4C5F-8482-8F8BE02017CC}" type="slidenum">
              <a:rPr lang="en-US" smtClean="0"/>
              <a:t>‹#›</a:t>
            </a:fld>
            <a:endParaRPr lang="en-US"/>
          </a:p>
        </p:txBody>
      </p:sp>
    </p:spTree>
    <p:extLst>
      <p:ext uri="{BB962C8B-B14F-4D97-AF65-F5344CB8AC3E}">
        <p14:creationId xmlns:p14="http://schemas.microsoft.com/office/powerpoint/2010/main" val="139329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239000" y="381000"/>
            <a:ext cx="1447800"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Get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Started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6934200" y="533400"/>
            <a:ext cx="19812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Introduction</a:t>
            </a:r>
          </a:p>
        </p:txBody>
      </p:sp>
      <p:sp>
        <p:nvSpPr>
          <p:cNvPr id="9"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86600" y="533400"/>
            <a:ext cx="1752600" cy="461665"/>
          </a:xfrm>
          <a:prstGeom prst="rect">
            <a:avLst/>
          </a:prstGeom>
          <a:noFill/>
        </p:spPr>
        <p:txBody>
          <a:bodyPr wrap="square" rtlCol="0">
            <a:spAutoFit/>
          </a:bodyPr>
          <a:lstStyle/>
          <a:p>
            <a:pPr algn="ctr"/>
            <a:r>
              <a:rPr lang="en-US" sz="2400" b="1" dirty="0">
                <a:solidFill>
                  <a:schemeClr val="tx2"/>
                </a:solidFill>
                <a:effectLst>
                  <a:outerShdw blurRad="38100" dist="38100" dir="2700000" algn="tl">
                    <a:srgbClr val="000000">
                      <a:alpha val="43137"/>
                    </a:srgbClr>
                  </a:outerShdw>
                </a:effectLst>
              </a:rPr>
              <a:t>Procedure</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010400" y="559713"/>
            <a:ext cx="1905000" cy="430887"/>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Follow Up</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449759"/>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Revisit the</a:t>
            </a:r>
            <a:r>
              <a:rPr lang="en-US" sz="2200" b="1" baseline="0" dirty="0">
                <a:solidFill>
                  <a:schemeClr val="bg1"/>
                </a:solidFill>
                <a:effectLst>
                  <a:outerShdw blurRad="38100" dist="38100" dir="2700000" algn="tl">
                    <a:srgbClr val="000000">
                      <a:alpha val="43137"/>
                    </a:srgbClr>
                  </a:outerShdw>
                </a:effectLst>
              </a:rPr>
              <a:t> Challenge</a:t>
            </a:r>
            <a:endParaRPr lang="en-US" sz="2200" b="1" dirty="0">
              <a:solidFill>
                <a:schemeClr val="bg1"/>
              </a:solidFill>
              <a:effectLst>
                <a:outerShdw blurRad="38100" dist="38100" dir="2700000" algn="tl">
                  <a:srgbClr val="000000">
                    <a:alpha val="43137"/>
                  </a:srgbClr>
                </a:outerShdw>
              </a:effectLst>
            </a:endParaRP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9" name="TextBox 8"/>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jpg"/>
          <p:cNvPicPr>
            <a:picLocks noChangeAspect="1"/>
          </p:cNvPicPr>
          <p:nvPr userDrawn="1"/>
        </p:nvPicPr>
        <p:blipFill>
          <a:blip r:embed="rId15"/>
          <a:stretch>
            <a:fillRect/>
          </a:stretch>
        </p:blipFill>
        <p:spPr>
          <a:xfrm>
            <a:off x="0" y="0"/>
            <a:ext cx="9144000" cy="6858000"/>
          </a:xfrm>
          <a:prstGeom prst="rect">
            <a:avLst/>
          </a:prstGeom>
        </p:spPr>
      </p:pic>
      <p:sp>
        <p:nvSpPr>
          <p:cNvPr id="3" name="TextBox 2"/>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6" r:id="rId3"/>
    <p:sldLayoutId id="2147483678" r:id="rId4"/>
    <p:sldLayoutId id="2147483677" r:id="rId5"/>
    <p:sldLayoutId id="2147483679" r:id="rId6"/>
    <p:sldLayoutId id="2147483681" r:id="rId7"/>
    <p:sldLayoutId id="2147483682" r:id="rId8"/>
    <p:sldLayoutId id="2147483674" r:id="rId9"/>
    <p:sldLayoutId id="2147483683" r:id="rId10"/>
    <p:sldLayoutId id="2147483672" r:id="rId11"/>
    <p:sldLayoutId id="2147483684" r:id="rId12"/>
    <p:sldLayoutId id="214748368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4BysCLykHo" TargetMode="External"/><Relationship Id="rId2" Type="http://schemas.openxmlformats.org/officeDocument/2006/relationships/hyperlink" Target="https://www.youtube.com/watch?v=CAgP9fo3f7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oYcl0xxU5_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mpt.pbslearningmedia.org/resource/nasa09.sci.life.eco.witness/witnessing-environmental-changes/#.WbMhmKhSxP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mm.nasa.gov/education/videos/nasa-real-world-nasa-and-chesapeake-ba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reportcard.org/report-cards/chesapeake-bay/healt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1</a:t>
            </a:r>
          </a:p>
        </p:txBody>
      </p:sp>
      <p:sp>
        <p:nvSpPr>
          <p:cNvPr id="3" name="Subtitle 2"/>
          <p:cNvSpPr>
            <a:spLocks noGrp="1"/>
          </p:cNvSpPr>
          <p:nvPr>
            <p:ph type="subTitle" idx="1"/>
          </p:nvPr>
        </p:nvSpPr>
        <p:spPr/>
        <p:txBody>
          <a:bodyPr/>
          <a:lstStyle/>
          <a:p>
            <a:r>
              <a:rPr lang="en-US" dirty="0"/>
              <a:t>Ecosystems and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2895600"/>
            <a:ext cx="4838700" cy="3110593"/>
          </a:xfrm>
          <a:prstGeom prst="rect">
            <a:avLst/>
          </a:prstGeom>
        </p:spPr>
      </p:pic>
      <p:sp>
        <p:nvSpPr>
          <p:cNvPr id="3" name="Title 2"/>
          <p:cNvSpPr>
            <a:spLocks noGrp="1"/>
          </p:cNvSpPr>
          <p:nvPr>
            <p:ph type="title"/>
          </p:nvPr>
        </p:nvSpPr>
        <p:spPr>
          <a:xfrm>
            <a:off x="2209800" y="1295400"/>
            <a:ext cx="6934200" cy="1447801"/>
          </a:xfrm>
        </p:spPr>
        <p:txBody>
          <a:bodyPr>
            <a:normAutofit fontScale="90000"/>
          </a:bodyPr>
          <a:lstStyle/>
          <a:p>
            <a:r>
              <a:rPr lang="en-US" u="sng" dirty="0"/>
              <a:t>Ecology</a:t>
            </a:r>
            <a:br>
              <a:rPr lang="en-US" dirty="0"/>
            </a:br>
            <a:r>
              <a:rPr lang="en-US" dirty="0"/>
              <a:t>Study of how organisms interact with one another and the environment</a:t>
            </a:r>
            <a:br>
              <a:rPr lang="en-US" dirty="0"/>
            </a:br>
            <a:endParaRPr lang="en-US" dirty="0"/>
          </a:p>
        </p:txBody>
      </p:sp>
    </p:spTree>
    <p:extLst>
      <p:ext uri="{BB962C8B-B14F-4D97-AF65-F5344CB8AC3E}">
        <p14:creationId xmlns:p14="http://schemas.microsoft.com/office/powerpoint/2010/main" val="122716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654" y="3124200"/>
            <a:ext cx="5638800" cy="3124200"/>
          </a:xfrm>
          <a:prstGeom prst="rect">
            <a:avLst/>
          </a:prstGeom>
        </p:spPr>
      </p:pic>
      <p:sp>
        <p:nvSpPr>
          <p:cNvPr id="3" name="Title 2"/>
          <p:cNvSpPr>
            <a:spLocks noGrp="1"/>
          </p:cNvSpPr>
          <p:nvPr>
            <p:ph type="title"/>
          </p:nvPr>
        </p:nvSpPr>
        <p:spPr>
          <a:xfrm>
            <a:off x="2438400" y="1295400"/>
            <a:ext cx="6934200" cy="926910"/>
          </a:xfrm>
        </p:spPr>
        <p:txBody>
          <a:bodyPr>
            <a:normAutofit fontScale="90000"/>
          </a:bodyPr>
          <a:lstStyle/>
          <a:p>
            <a:r>
              <a:rPr lang="en-US" u="sng" dirty="0">
                <a:effectLst/>
              </a:rPr>
              <a:t>Ecosystem</a:t>
            </a:r>
            <a:br>
              <a:rPr lang="en-US" dirty="0">
                <a:effectLst/>
              </a:rPr>
            </a:br>
            <a:r>
              <a:rPr lang="en-US" dirty="0">
                <a:effectLst/>
              </a:rPr>
              <a:t>Community of various organisms interacting with each other within a physical environment</a:t>
            </a:r>
            <a:br>
              <a:rPr lang="en-US" b="0" dirty="0">
                <a:effectLst/>
              </a:rPr>
            </a:br>
            <a:endParaRPr lang="en-US" dirty="0"/>
          </a:p>
        </p:txBody>
      </p:sp>
    </p:spTree>
    <p:extLst>
      <p:ext uri="{BB962C8B-B14F-4D97-AF65-F5344CB8AC3E}">
        <p14:creationId xmlns:p14="http://schemas.microsoft.com/office/powerpoint/2010/main" val="213763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962400"/>
            <a:ext cx="4833257" cy="2819400"/>
          </a:xfrm>
          <a:prstGeom prst="rect">
            <a:avLst/>
          </a:prstGeom>
        </p:spPr>
      </p:pic>
      <p:sp>
        <p:nvSpPr>
          <p:cNvPr id="3" name="Title 2"/>
          <p:cNvSpPr>
            <a:spLocks noGrp="1"/>
          </p:cNvSpPr>
          <p:nvPr>
            <p:ph type="title"/>
          </p:nvPr>
        </p:nvSpPr>
        <p:spPr>
          <a:xfrm>
            <a:off x="304800" y="1524000"/>
            <a:ext cx="6934200" cy="926910"/>
          </a:xfrm>
        </p:spPr>
        <p:txBody>
          <a:bodyPr>
            <a:normAutofit fontScale="90000"/>
          </a:bodyPr>
          <a:lstStyle/>
          <a:p>
            <a:r>
              <a:rPr lang="en-US" u="sng" dirty="0">
                <a:effectLst/>
              </a:rPr>
              <a:t>Sustainability</a:t>
            </a:r>
            <a:br>
              <a:rPr lang="en-US" dirty="0">
                <a:effectLst/>
              </a:rPr>
            </a:br>
            <a:r>
              <a:rPr lang="en-US" dirty="0">
                <a:effectLst/>
              </a:rPr>
              <a:t>The ability to meet a community’s present needs without compromising the ability of future generations to meet their own needs</a:t>
            </a:r>
            <a:br>
              <a:rPr lang="en-US" b="0" dirty="0">
                <a:effectLst/>
              </a:rPr>
            </a:br>
            <a:endParaRPr lang="en-US" dirty="0"/>
          </a:p>
        </p:txBody>
      </p:sp>
    </p:spTree>
    <p:extLst>
      <p:ext uri="{BB962C8B-B14F-4D97-AF65-F5344CB8AC3E}">
        <p14:creationId xmlns:p14="http://schemas.microsoft.com/office/powerpoint/2010/main" val="130602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4600" y="2971800"/>
            <a:ext cx="3176587" cy="3106618"/>
          </a:xfrm>
          <a:prstGeom prst="rect">
            <a:avLst/>
          </a:prstGeom>
        </p:spPr>
      </p:pic>
      <p:sp>
        <p:nvSpPr>
          <p:cNvPr id="3" name="Title 2"/>
          <p:cNvSpPr>
            <a:spLocks noGrp="1"/>
          </p:cNvSpPr>
          <p:nvPr>
            <p:ph type="title"/>
          </p:nvPr>
        </p:nvSpPr>
        <p:spPr>
          <a:xfrm>
            <a:off x="1447800" y="1600200"/>
            <a:ext cx="6934200" cy="926910"/>
          </a:xfrm>
        </p:spPr>
        <p:txBody>
          <a:bodyPr>
            <a:normAutofit fontScale="90000"/>
          </a:bodyPr>
          <a:lstStyle/>
          <a:p>
            <a:r>
              <a:rPr lang="en-US" u="sng" dirty="0"/>
              <a:t>Sustainable</a:t>
            </a:r>
            <a:br>
              <a:rPr lang="en-US" u="sng" dirty="0"/>
            </a:br>
            <a:r>
              <a:rPr lang="en-US" sz="2700" dirty="0"/>
              <a:t>An ecosystems ability to support its diversity and ecological processes through time</a:t>
            </a:r>
            <a:endParaRPr lang="en-US" u="sng" dirty="0"/>
          </a:p>
        </p:txBody>
      </p:sp>
    </p:spTree>
    <p:extLst>
      <p:ext uri="{BB962C8B-B14F-4D97-AF65-F5344CB8AC3E}">
        <p14:creationId xmlns:p14="http://schemas.microsoft.com/office/powerpoint/2010/main" val="219196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2895600"/>
            <a:ext cx="6324600" cy="3295543"/>
          </a:xfrm>
          <a:prstGeom prst="rect">
            <a:avLst/>
          </a:prstGeom>
        </p:spPr>
      </p:pic>
      <p:sp>
        <p:nvSpPr>
          <p:cNvPr id="3" name="Title 2"/>
          <p:cNvSpPr>
            <a:spLocks noGrp="1"/>
          </p:cNvSpPr>
          <p:nvPr>
            <p:ph type="title"/>
          </p:nvPr>
        </p:nvSpPr>
        <p:spPr>
          <a:xfrm>
            <a:off x="2209800" y="1371600"/>
            <a:ext cx="6934200" cy="926910"/>
          </a:xfrm>
        </p:spPr>
        <p:txBody>
          <a:bodyPr>
            <a:normAutofit fontScale="90000"/>
          </a:bodyPr>
          <a:lstStyle/>
          <a:p>
            <a:r>
              <a:rPr lang="en-US" u="sng" dirty="0">
                <a:effectLst/>
              </a:rPr>
              <a:t>Community</a:t>
            </a:r>
            <a:br>
              <a:rPr lang="en-US" dirty="0">
                <a:effectLst/>
              </a:rPr>
            </a:br>
            <a:r>
              <a:rPr lang="en-US" dirty="0">
                <a:effectLst/>
              </a:rPr>
              <a:t>Populations of multiple species living in the same area</a:t>
            </a:r>
            <a:br>
              <a:rPr lang="en-US" b="0" dirty="0">
                <a:effectLst/>
              </a:rPr>
            </a:br>
            <a:endParaRPr lang="en-US" dirty="0"/>
          </a:p>
        </p:txBody>
      </p:sp>
    </p:spTree>
    <p:extLst>
      <p:ext uri="{BB962C8B-B14F-4D97-AF65-F5344CB8AC3E}">
        <p14:creationId xmlns:p14="http://schemas.microsoft.com/office/powerpoint/2010/main" val="171614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3048000"/>
            <a:ext cx="5334000" cy="3286125"/>
          </a:xfrm>
          <a:prstGeom prst="rect">
            <a:avLst/>
          </a:prstGeom>
        </p:spPr>
      </p:pic>
      <p:sp>
        <p:nvSpPr>
          <p:cNvPr id="3" name="Title 2"/>
          <p:cNvSpPr>
            <a:spLocks noGrp="1"/>
          </p:cNvSpPr>
          <p:nvPr>
            <p:ph type="title"/>
          </p:nvPr>
        </p:nvSpPr>
        <p:spPr>
          <a:xfrm>
            <a:off x="1066800" y="1219200"/>
            <a:ext cx="6934200" cy="926910"/>
          </a:xfrm>
        </p:spPr>
        <p:txBody>
          <a:bodyPr>
            <a:normAutofit fontScale="90000"/>
          </a:bodyPr>
          <a:lstStyle/>
          <a:p>
            <a:r>
              <a:rPr lang="en-US" u="sng" dirty="0">
                <a:effectLst/>
              </a:rPr>
              <a:t>Population</a:t>
            </a:r>
            <a:br>
              <a:rPr lang="en-US" dirty="0">
                <a:effectLst/>
              </a:rPr>
            </a:br>
            <a:r>
              <a:rPr lang="en-US" dirty="0">
                <a:effectLst/>
              </a:rPr>
              <a:t>Group of individuals of the same species that live in the same general area and are able to reproduce</a:t>
            </a:r>
            <a:br>
              <a:rPr lang="en-US" b="0" dirty="0">
                <a:effectLst/>
              </a:rPr>
            </a:br>
            <a:endParaRPr lang="en-US" dirty="0"/>
          </a:p>
        </p:txBody>
      </p:sp>
    </p:spTree>
    <p:extLst>
      <p:ext uri="{BB962C8B-B14F-4D97-AF65-F5344CB8AC3E}">
        <p14:creationId xmlns:p14="http://schemas.microsoft.com/office/powerpoint/2010/main" val="168518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0069" y="2743200"/>
            <a:ext cx="5904738" cy="3124200"/>
          </a:xfrm>
          <a:prstGeom prst="rect">
            <a:avLst/>
          </a:prstGeom>
        </p:spPr>
      </p:pic>
      <p:sp>
        <p:nvSpPr>
          <p:cNvPr id="3" name="Title 2"/>
          <p:cNvSpPr>
            <a:spLocks noGrp="1"/>
          </p:cNvSpPr>
          <p:nvPr>
            <p:ph type="title"/>
          </p:nvPr>
        </p:nvSpPr>
        <p:spPr>
          <a:xfrm>
            <a:off x="1140069" y="1371600"/>
            <a:ext cx="6934200" cy="926910"/>
          </a:xfrm>
        </p:spPr>
        <p:txBody>
          <a:bodyPr>
            <a:normAutofit fontScale="90000"/>
          </a:bodyPr>
          <a:lstStyle/>
          <a:p>
            <a:r>
              <a:rPr lang="en-US" u="sng" dirty="0">
                <a:effectLst/>
              </a:rPr>
              <a:t>Biodiversity</a:t>
            </a:r>
            <a:br>
              <a:rPr lang="en-US" dirty="0">
                <a:effectLst/>
              </a:rPr>
            </a:br>
            <a:r>
              <a:rPr lang="en-US" dirty="0">
                <a:effectLst/>
              </a:rPr>
              <a:t>Number of species found in a given ecosystem</a:t>
            </a:r>
            <a:br>
              <a:rPr lang="en-US" b="0" dirty="0">
                <a:effectLst/>
              </a:rPr>
            </a:br>
            <a:endParaRPr lang="en-US" dirty="0"/>
          </a:p>
        </p:txBody>
      </p:sp>
    </p:spTree>
    <p:extLst>
      <p:ext uri="{BB962C8B-B14F-4D97-AF65-F5344CB8AC3E}">
        <p14:creationId xmlns:p14="http://schemas.microsoft.com/office/powerpoint/2010/main" val="84447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2895600"/>
            <a:ext cx="7391400" cy="2971800"/>
          </a:xfrm>
          <a:prstGeom prst="rect">
            <a:avLst/>
          </a:prstGeom>
        </p:spPr>
      </p:pic>
      <p:sp>
        <p:nvSpPr>
          <p:cNvPr id="3" name="Title 2"/>
          <p:cNvSpPr>
            <a:spLocks noGrp="1"/>
          </p:cNvSpPr>
          <p:nvPr>
            <p:ph type="title"/>
          </p:nvPr>
        </p:nvSpPr>
        <p:spPr/>
        <p:txBody>
          <a:bodyPr>
            <a:normAutofit fontScale="90000"/>
          </a:bodyPr>
          <a:lstStyle/>
          <a:p>
            <a:r>
              <a:rPr lang="en-US" u="sng" dirty="0">
                <a:effectLst/>
              </a:rPr>
              <a:t>Habitat</a:t>
            </a:r>
            <a:br>
              <a:rPr lang="en-US" dirty="0">
                <a:effectLst/>
              </a:rPr>
            </a:br>
            <a:r>
              <a:rPr lang="en-US" dirty="0">
                <a:effectLst/>
              </a:rPr>
              <a:t>Where an organism lives</a:t>
            </a:r>
            <a:br>
              <a:rPr lang="en-US" b="0" dirty="0">
                <a:effectLst/>
              </a:rPr>
            </a:br>
            <a:endParaRPr lang="en-US" dirty="0"/>
          </a:p>
        </p:txBody>
      </p:sp>
    </p:spTree>
    <p:extLst>
      <p:ext uri="{BB962C8B-B14F-4D97-AF65-F5344CB8AC3E}">
        <p14:creationId xmlns:p14="http://schemas.microsoft.com/office/powerpoint/2010/main" val="409247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86000"/>
            <a:ext cx="6934200" cy="3657601"/>
          </a:xfrm>
        </p:spPr>
        <p:txBody>
          <a:bodyPr/>
          <a:lstStyle/>
          <a:p>
            <a:r>
              <a:rPr lang="en-US" dirty="0"/>
              <a:t>What changes have you seen in the environment as you’ve grown up?</a:t>
            </a:r>
          </a:p>
          <a:p>
            <a:r>
              <a:rPr lang="en-US" dirty="0"/>
              <a:t>What do you think caused those changes?</a:t>
            </a:r>
          </a:p>
          <a:p>
            <a:r>
              <a:rPr lang="en-US" dirty="0"/>
              <a:t>What do you want to know about ecological change and its causes?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4"/>
          <p:cNvGraphicFramePr>
            <a:graphicFrameLocks noGrp="1"/>
          </p:cNvGraphicFramePr>
          <p:nvPr>
            <p:ph idx="1"/>
          </p:nvPr>
        </p:nvGraphicFramePr>
        <p:xfrm>
          <a:off x="457200" y="1524001"/>
          <a:ext cx="7543800" cy="4495800"/>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55483">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2"/>
                          </a:solidFill>
                          <a:effectLst/>
                          <a:latin typeface="+mj-lt"/>
                          <a:ea typeface="ＭＳ Ｐゴシック" charset="-128"/>
                          <a:cs typeface="ＭＳ Ｐゴシック" charset="-128"/>
                        </a:rPr>
                        <a:t>Know…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0030D1"/>
                          </a:solidFill>
                          <a:effectLst/>
                          <a:latin typeface="+mj-lt"/>
                          <a:ea typeface="ＭＳ Ｐゴシック" charset="-128"/>
                          <a:cs typeface="ＭＳ Ｐゴシック" charset="-128"/>
                        </a:rPr>
                        <a:t>Want to know…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rgbClr val="0030D1"/>
                          </a:solidFill>
                          <a:effectLst/>
                          <a:latin typeface="+mj-lt"/>
                          <a:ea typeface="ＭＳ Ｐゴシック" charset="-128"/>
                          <a:cs typeface="ＭＳ Ｐゴシック" charset="-128"/>
                        </a:rPr>
                        <a:t>Learned…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0317">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474B78"/>
                        </a:solidFill>
                        <a:effectLst/>
                        <a:latin typeface="Corbe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474B78"/>
                        </a:solidFill>
                        <a:effectLst/>
                        <a:latin typeface="Corbe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474B78"/>
                        </a:solidFill>
                        <a:effectLst/>
                        <a:latin typeface="Corbe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a:t>KWL Chart: Ecological Change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143000"/>
            <a:ext cx="6447501" cy="853169"/>
          </a:xfrm>
        </p:spPr>
        <p:txBody>
          <a:bodyPr>
            <a:noAutofit/>
          </a:bodyPr>
          <a:lstStyle/>
          <a:p>
            <a:r>
              <a:rPr lang="en-US" b="1" dirty="0"/>
              <a:t>Warm Up Biology 9/11/2017</a:t>
            </a:r>
          </a:p>
        </p:txBody>
      </p:sp>
      <p:sp>
        <p:nvSpPr>
          <p:cNvPr id="3" name="Content Placeholder 2"/>
          <p:cNvSpPr>
            <a:spLocks noGrp="1"/>
          </p:cNvSpPr>
          <p:nvPr>
            <p:ph idx="1"/>
          </p:nvPr>
        </p:nvSpPr>
        <p:spPr>
          <a:xfrm>
            <a:off x="140835" y="1775732"/>
            <a:ext cx="8872537" cy="4145415"/>
          </a:xfrm>
        </p:spPr>
        <p:txBody>
          <a:bodyPr>
            <a:normAutofit/>
          </a:bodyPr>
          <a:lstStyle/>
          <a:p>
            <a:pPr marL="82296" indent="0" defTabSz="685800">
              <a:spcBef>
                <a:spcPts val="300"/>
              </a:spcBef>
              <a:buClr>
                <a:srgbClr val="0030D1"/>
              </a:buClr>
              <a:buNone/>
            </a:pPr>
            <a:endParaRPr lang="en-US" sz="2400" b="1" dirty="0">
              <a:solidFill>
                <a:prstClr val="black"/>
              </a:solidFill>
              <a:latin typeface="Arial"/>
            </a:endParaRPr>
          </a:p>
          <a:p>
            <a:pPr marL="82296" indent="0" defTabSz="685800">
              <a:spcBef>
                <a:spcPts val="300"/>
              </a:spcBef>
              <a:buClr>
                <a:srgbClr val="0030D1"/>
              </a:buClr>
              <a:buNone/>
            </a:pPr>
            <a:r>
              <a:rPr lang="en-US" sz="2400" b="1" dirty="0">
                <a:solidFill>
                  <a:prstClr val="black"/>
                </a:solidFill>
                <a:latin typeface="Arial"/>
              </a:rPr>
              <a:t>What changes have you seen in the environment as you’ve grown up?</a:t>
            </a:r>
          </a:p>
          <a:p>
            <a:pPr marL="82296" indent="0" defTabSz="685800">
              <a:spcBef>
                <a:spcPts val="300"/>
              </a:spcBef>
              <a:buClr>
                <a:srgbClr val="0030D1"/>
              </a:buClr>
              <a:buNone/>
            </a:pPr>
            <a:endParaRPr lang="en-US" sz="2400" b="1" dirty="0">
              <a:solidFill>
                <a:prstClr val="black"/>
              </a:solidFill>
              <a:latin typeface="Arial"/>
            </a:endParaRPr>
          </a:p>
          <a:p>
            <a:pPr marL="82296" indent="0" defTabSz="685800">
              <a:spcBef>
                <a:spcPts val="300"/>
              </a:spcBef>
              <a:buClr>
                <a:srgbClr val="0030D1"/>
              </a:buClr>
              <a:buNone/>
            </a:pPr>
            <a:r>
              <a:rPr lang="en-US" sz="2800" b="1" dirty="0">
                <a:solidFill>
                  <a:prstClr val="black"/>
                </a:solidFill>
                <a:latin typeface="Arial"/>
              </a:rPr>
              <a:t>Phenomenon:  </a:t>
            </a:r>
            <a:r>
              <a:rPr lang="en-US" sz="2800" b="1" dirty="0">
                <a:solidFill>
                  <a:schemeClr val="accent2">
                    <a:lumMod val="50000"/>
                  </a:schemeClr>
                </a:solidFill>
              </a:rPr>
              <a:t>How does change affect ecosystems?</a:t>
            </a:r>
          </a:p>
          <a:p>
            <a:pPr marL="82296" indent="0" defTabSz="685800">
              <a:spcBef>
                <a:spcPts val="300"/>
              </a:spcBef>
              <a:buClr>
                <a:srgbClr val="0030D1"/>
              </a:buClr>
              <a:buNone/>
            </a:pPr>
            <a:endParaRPr lang="en-US" sz="2400" b="1" dirty="0">
              <a:solidFill>
                <a:schemeClr val="accent2">
                  <a:lumMod val="50000"/>
                </a:schemeClr>
              </a:solidFill>
              <a:latin typeface="Arial"/>
            </a:endParaRPr>
          </a:p>
          <a:p>
            <a:pPr marL="82296" indent="0" defTabSz="685800">
              <a:spcBef>
                <a:spcPts val="300"/>
              </a:spcBef>
              <a:buClr>
                <a:srgbClr val="0030D1"/>
              </a:buClr>
              <a:buNone/>
            </a:pPr>
            <a:endParaRPr lang="en-US" sz="2400" b="1" u="sng" dirty="0">
              <a:solidFill>
                <a:prstClr val="black"/>
              </a:solidFill>
              <a:latin typeface="Arial"/>
            </a:endParaRPr>
          </a:p>
          <a:p>
            <a:pPr marL="82296" indent="0" defTabSz="685800">
              <a:spcBef>
                <a:spcPts val="300"/>
              </a:spcBef>
              <a:buClr>
                <a:srgbClr val="0030D1"/>
              </a:buClr>
              <a:buNone/>
            </a:pPr>
            <a:endParaRPr lang="en-US" sz="2400" b="1" u="sng" dirty="0">
              <a:solidFill>
                <a:prstClr val="black"/>
              </a:solidFill>
              <a:latin typeface="Arial"/>
            </a:endParaRPr>
          </a:p>
          <a:p>
            <a:pPr marL="82296" indent="0" defTabSz="685800">
              <a:spcBef>
                <a:spcPts val="300"/>
              </a:spcBef>
              <a:buClr>
                <a:srgbClr val="0030D1"/>
              </a:buClr>
              <a:buNone/>
            </a:pPr>
            <a:endParaRPr lang="en-US" sz="2400" b="1" dirty="0">
              <a:solidFill>
                <a:prstClr val="black"/>
              </a:solidFill>
              <a:latin typeface="Arial"/>
            </a:endParaRPr>
          </a:p>
        </p:txBody>
      </p:sp>
    </p:spTree>
    <p:extLst>
      <p:ext uri="{BB962C8B-B14F-4D97-AF65-F5344CB8AC3E}">
        <p14:creationId xmlns:p14="http://schemas.microsoft.com/office/powerpoint/2010/main" val="330348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an ecosystem?</a:t>
            </a:r>
          </a:p>
          <a:p>
            <a:r>
              <a:rPr lang="en-US" dirty="0"/>
              <a:t>What type of changes could affect an ecosystem? In what ways?</a:t>
            </a:r>
          </a:p>
          <a:p>
            <a:r>
              <a:rPr lang="en-US" dirty="0"/>
              <a:t>Is ecological change good or bad – or neither?</a:t>
            </a:r>
          </a:p>
        </p:txBody>
      </p:sp>
      <p:sp>
        <p:nvSpPr>
          <p:cNvPr id="3" name="Title 2"/>
          <p:cNvSpPr>
            <a:spLocks noGrp="1"/>
          </p:cNvSpPr>
          <p:nvPr>
            <p:ph type="title"/>
          </p:nvPr>
        </p:nvSpPr>
        <p:spPr/>
        <p:txBody>
          <a:bodyPr>
            <a:normAutofit fontScale="90000"/>
          </a:bodyPr>
          <a:lstStyle/>
          <a:p>
            <a:r>
              <a:rPr lang="en-US" dirty="0"/>
              <a:t>Read </a:t>
            </a:r>
            <a:r>
              <a:rPr lang="en-US"/>
              <a:t>the introduction </a:t>
            </a:r>
            <a:r>
              <a:rPr lang="en-US" dirty="0"/>
              <a:t>and discuss the following as a class: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90800"/>
            <a:ext cx="7543800" cy="3124200"/>
          </a:xfrm>
        </p:spPr>
        <p:txBody>
          <a:bodyPr/>
          <a:lstStyle/>
          <a:p>
            <a:r>
              <a:rPr lang="en-US" dirty="0"/>
              <a:t>Open your textbook to page 45.  Using the introduction define the following:</a:t>
            </a:r>
          </a:p>
          <a:p>
            <a:r>
              <a:rPr lang="en-US" dirty="0"/>
              <a:t>What is an ecosystem?</a:t>
            </a:r>
          </a:p>
          <a:p>
            <a:r>
              <a:rPr lang="en-US" dirty="0"/>
              <a:t>Also answer the following question:</a:t>
            </a:r>
          </a:p>
          <a:p>
            <a:r>
              <a:rPr lang="en-US" dirty="0"/>
              <a:t>What makes and ecosystem sustainable?</a:t>
            </a:r>
          </a:p>
          <a:p>
            <a:endParaRPr lang="en-US" dirty="0"/>
          </a:p>
          <a:p>
            <a:pPr marL="109728" indent="0">
              <a:buNone/>
            </a:pPr>
            <a:endParaRPr lang="en-US" dirty="0"/>
          </a:p>
        </p:txBody>
      </p:sp>
      <p:sp>
        <p:nvSpPr>
          <p:cNvPr id="3" name="Title 2"/>
          <p:cNvSpPr>
            <a:spLocks noGrp="1"/>
          </p:cNvSpPr>
          <p:nvPr>
            <p:ph type="title"/>
          </p:nvPr>
        </p:nvSpPr>
        <p:spPr>
          <a:xfrm>
            <a:off x="1600200" y="1524000"/>
            <a:ext cx="6934200" cy="926910"/>
          </a:xfrm>
        </p:spPr>
        <p:txBody>
          <a:bodyPr/>
          <a:lstStyle/>
          <a:p>
            <a:r>
              <a:rPr lang="en-US" dirty="0"/>
              <a:t>Warm Up 9/12/2017</a:t>
            </a:r>
          </a:p>
        </p:txBody>
      </p:sp>
    </p:spTree>
    <p:extLst>
      <p:ext uri="{BB962C8B-B14F-4D97-AF65-F5344CB8AC3E}">
        <p14:creationId xmlns:p14="http://schemas.microsoft.com/office/powerpoint/2010/main" val="129239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community of various organisms interacting with each other within a particular physical environment is known as an </a:t>
            </a:r>
            <a:r>
              <a:rPr lang="en-US" b="1" dirty="0"/>
              <a:t>ecosystem</a:t>
            </a:r>
            <a:r>
              <a:rPr lang="en-US" dirty="0"/>
              <a:t>.</a:t>
            </a:r>
          </a:p>
          <a:p>
            <a:r>
              <a:rPr lang="en-US" dirty="0"/>
              <a:t>An ecosystem is </a:t>
            </a:r>
            <a:r>
              <a:rPr lang="en-US" b="1" dirty="0"/>
              <a:t>sustainable</a:t>
            </a:r>
            <a:r>
              <a:rPr lang="en-US" dirty="0"/>
              <a:t> if it can support its diversity and ecological processes </a:t>
            </a:r>
            <a:r>
              <a:rPr lang="en-US"/>
              <a:t>through time.</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25196" indent="-342900" defTabSz="685800">
              <a:spcBef>
                <a:spcPts val="300"/>
              </a:spcBef>
              <a:buClr>
                <a:srgbClr val="0030D1"/>
              </a:buClr>
            </a:pPr>
            <a:r>
              <a:rPr lang="en-US" sz="1800" b="1" dirty="0">
                <a:solidFill>
                  <a:prstClr val="black"/>
                </a:solidFill>
              </a:rPr>
              <a:t>Warm Up</a:t>
            </a:r>
          </a:p>
          <a:p>
            <a:pPr marL="425196" indent="-342900" defTabSz="685800">
              <a:spcBef>
                <a:spcPts val="300"/>
              </a:spcBef>
              <a:buClr>
                <a:srgbClr val="0030D1"/>
              </a:buClr>
            </a:pPr>
            <a:r>
              <a:rPr lang="en-US" sz="1800" b="1" dirty="0">
                <a:solidFill>
                  <a:prstClr val="black"/>
                </a:solidFill>
              </a:rPr>
              <a:t>Introduce Jigsaw Procedure</a:t>
            </a:r>
          </a:p>
          <a:p>
            <a:pPr marL="425196" indent="-342900" defTabSz="685800">
              <a:spcBef>
                <a:spcPts val="300"/>
              </a:spcBef>
              <a:buClr>
                <a:srgbClr val="0030D1"/>
              </a:buClr>
            </a:pPr>
            <a:r>
              <a:rPr lang="en-US" sz="1800" b="1" dirty="0">
                <a:solidFill>
                  <a:prstClr val="black"/>
                </a:solidFill>
              </a:rPr>
              <a:t>Case Study Activity</a:t>
            </a:r>
          </a:p>
          <a:p>
            <a:pPr marL="82296" indent="0" defTabSz="685800">
              <a:spcBef>
                <a:spcPts val="300"/>
              </a:spcBef>
              <a:buClr>
                <a:srgbClr val="0030D1"/>
              </a:buClr>
              <a:buNone/>
            </a:pPr>
            <a:r>
              <a:rPr lang="en-US" sz="1800" b="1" dirty="0">
                <a:solidFill>
                  <a:prstClr val="black"/>
                </a:solidFill>
              </a:rPr>
              <a:t>	(Read Think and Take a Note, Diagram, Activity Sheet 	1.1) (25 minutes)</a:t>
            </a:r>
          </a:p>
          <a:p>
            <a:pPr marL="425196" indent="-342900" defTabSz="685800">
              <a:spcBef>
                <a:spcPts val="300"/>
              </a:spcBef>
              <a:buClr>
                <a:srgbClr val="0030D1"/>
              </a:buClr>
            </a:pPr>
            <a:r>
              <a:rPr lang="en-US" sz="1800" b="1" dirty="0">
                <a:solidFill>
                  <a:prstClr val="black"/>
                </a:solidFill>
              </a:rPr>
              <a:t>Revisit KWL Chart (10 minutes)</a:t>
            </a:r>
          </a:p>
          <a:p>
            <a:pPr marL="425196" indent="-342900" defTabSz="685800">
              <a:spcBef>
                <a:spcPts val="300"/>
              </a:spcBef>
              <a:buClr>
                <a:srgbClr val="0030D1"/>
              </a:buClr>
            </a:pPr>
            <a:r>
              <a:rPr lang="en-US" sz="1800" b="1" dirty="0">
                <a:solidFill>
                  <a:prstClr val="black"/>
                </a:solidFill>
              </a:rPr>
              <a:t>Predictions (10 minutes)</a:t>
            </a:r>
          </a:p>
          <a:p>
            <a:pPr marL="681228" lvl="1" indent="-342900" defTabSz="685800">
              <a:spcBef>
                <a:spcPts val="300"/>
              </a:spcBef>
              <a:buClr>
                <a:srgbClr val="0030D1"/>
              </a:buClr>
            </a:pPr>
            <a:r>
              <a:rPr lang="en-US" sz="1400" b="1" dirty="0">
                <a:solidFill>
                  <a:prstClr val="black"/>
                </a:solidFill>
              </a:rPr>
              <a:t>(Individual, share with class)</a:t>
            </a:r>
          </a:p>
          <a:p>
            <a:pPr marL="425196" indent="-342900" defTabSz="685800">
              <a:spcBef>
                <a:spcPts val="300"/>
              </a:spcBef>
              <a:buClr>
                <a:srgbClr val="0030D1"/>
              </a:buClr>
            </a:pPr>
            <a:r>
              <a:rPr lang="en-US" sz="1800" b="1" dirty="0">
                <a:solidFill>
                  <a:prstClr val="black"/>
                </a:solidFill>
              </a:rPr>
              <a:t>Analysis Questions (15 minutes)</a:t>
            </a:r>
          </a:p>
          <a:p>
            <a:pPr marL="425196" indent="-342900" defTabSz="685800">
              <a:spcBef>
                <a:spcPts val="300"/>
              </a:spcBef>
              <a:buClr>
                <a:srgbClr val="0030D1"/>
              </a:buClr>
            </a:pPr>
            <a:r>
              <a:rPr lang="en-US" sz="1800" b="1" dirty="0">
                <a:solidFill>
                  <a:prstClr val="black"/>
                </a:solidFill>
              </a:rPr>
              <a:t>List of Changes Affecting Ecosystem (10 minutes)</a:t>
            </a:r>
          </a:p>
          <a:p>
            <a:pPr marL="109728" indent="0">
              <a:buNone/>
            </a:pPr>
            <a:endParaRPr lang="en-US" dirty="0"/>
          </a:p>
        </p:txBody>
      </p:sp>
      <p:sp>
        <p:nvSpPr>
          <p:cNvPr id="3" name="Title 2"/>
          <p:cNvSpPr>
            <a:spLocks noGrp="1"/>
          </p:cNvSpPr>
          <p:nvPr>
            <p:ph type="title"/>
          </p:nvPr>
        </p:nvSpPr>
        <p:spPr/>
        <p:txBody>
          <a:bodyPr/>
          <a:lstStyle/>
          <a:p>
            <a:r>
              <a:rPr lang="en-US" u="sng" dirty="0"/>
              <a:t>Agenda</a:t>
            </a:r>
            <a:r>
              <a:rPr lang="en-US" dirty="0"/>
              <a:t> :  Activity 1, Day 2</a:t>
            </a:r>
            <a:endParaRPr lang="en-US" u="sng" dirty="0"/>
          </a:p>
        </p:txBody>
      </p:sp>
    </p:spTree>
    <p:extLst>
      <p:ext uri="{BB962C8B-B14F-4D97-AF65-F5344CB8AC3E}">
        <p14:creationId xmlns:p14="http://schemas.microsoft.com/office/powerpoint/2010/main" val="188832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does change affect ecosystems?</a:t>
            </a:r>
          </a:p>
        </p:txBody>
      </p:sp>
      <p:sp>
        <p:nvSpPr>
          <p:cNvPr id="4" name="Oval 3"/>
          <p:cNvSpPr/>
          <p:nvPr/>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09800"/>
            <a:ext cx="6934200" cy="3733801"/>
          </a:xfrm>
        </p:spPr>
        <p:txBody>
          <a:bodyPr/>
          <a:lstStyle/>
          <a:p>
            <a:r>
              <a:rPr lang="en-US" dirty="0"/>
              <a:t>For step 1, decide who in your group will read each case study:</a:t>
            </a:r>
          </a:p>
          <a:p>
            <a:pPr lvl="1"/>
            <a:r>
              <a:rPr lang="en-US" dirty="0"/>
              <a:t>The Crab Jubilee</a:t>
            </a:r>
          </a:p>
          <a:p>
            <a:pPr lvl="1"/>
            <a:r>
              <a:rPr lang="en-US" dirty="0"/>
              <a:t>The March of the Toads</a:t>
            </a:r>
          </a:p>
          <a:p>
            <a:pPr lvl="1"/>
            <a:r>
              <a:rPr lang="en-US" dirty="0"/>
              <a:t>The Bleaching of the Reefs</a:t>
            </a:r>
          </a:p>
          <a:p>
            <a:pPr lvl="1"/>
            <a:r>
              <a:rPr lang="en-US" dirty="0"/>
              <a:t>The Yellowstone Fires of 1988</a:t>
            </a:r>
          </a:p>
          <a:p>
            <a:r>
              <a:rPr lang="en-US" dirty="0"/>
              <a:t>For step 2, work with a same-case-study partner, as assigned.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Screen shot 2010-10-21 at 11.20.40 PM.png"/>
          <p:cNvPicPr>
            <a:picLocks noGrp="1" noChangeAspect="1"/>
          </p:cNvPicPr>
          <p:nvPr>
            <p:ph idx="1"/>
          </p:nvPr>
        </p:nvPicPr>
        <p:blipFill>
          <a:blip r:embed="rId3"/>
          <a:stretch>
            <a:fillRect/>
          </a:stretch>
        </p:blipFill>
        <p:spPr bwMode="auto">
          <a:xfrm>
            <a:off x="1175174" y="1746493"/>
            <a:ext cx="6793651" cy="38984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534400" cy="4495800"/>
          </a:xfrm>
        </p:spPr>
        <p:txBody>
          <a:bodyPr/>
          <a:lstStyle/>
          <a:p>
            <a:pPr marL="109728" indent="0">
              <a:buNone/>
            </a:pPr>
            <a:r>
              <a:rPr lang="en-US" dirty="0"/>
              <a:t>Based off of the case study that you were assigned…create a Cause and effect diagram.  Use the following example or create your own version.</a:t>
            </a:r>
          </a:p>
        </p:txBody>
      </p:sp>
      <p:sp>
        <p:nvSpPr>
          <p:cNvPr id="3" name="Title 2"/>
          <p:cNvSpPr>
            <a:spLocks noGrp="1"/>
          </p:cNvSpPr>
          <p:nvPr>
            <p:ph type="title"/>
          </p:nvPr>
        </p:nvSpPr>
        <p:spPr>
          <a:xfrm>
            <a:off x="3276600" y="1170747"/>
            <a:ext cx="3505200" cy="658053"/>
          </a:xfrm>
        </p:spPr>
        <p:txBody>
          <a:bodyPr>
            <a:normAutofit fontScale="90000"/>
          </a:bodyPr>
          <a:lstStyle/>
          <a:p>
            <a:r>
              <a:rPr lang="en-US" dirty="0"/>
              <a:t>Warm Up 9/13/17</a:t>
            </a:r>
            <a:br>
              <a:rPr lang="en-US" dirty="0"/>
            </a:br>
            <a:endParaRPr lang="en-US" dirty="0"/>
          </a:p>
        </p:txBody>
      </p:sp>
      <p:pic>
        <p:nvPicPr>
          <p:cNvPr id="4" name="Picture 3"/>
          <p:cNvPicPr>
            <a:picLocks noChangeAspect="1"/>
          </p:cNvPicPr>
          <p:nvPr/>
        </p:nvPicPr>
        <p:blipFill>
          <a:blip r:embed="rId2"/>
          <a:stretch>
            <a:fillRect/>
          </a:stretch>
        </p:blipFill>
        <p:spPr>
          <a:xfrm>
            <a:off x="228600" y="3505200"/>
            <a:ext cx="8763000" cy="3276600"/>
          </a:xfrm>
          <a:prstGeom prst="rect">
            <a:avLst/>
          </a:prstGeom>
        </p:spPr>
      </p:pic>
    </p:spTree>
    <p:extLst>
      <p:ext uri="{BB962C8B-B14F-4D97-AF65-F5344CB8AC3E}">
        <p14:creationId xmlns:p14="http://schemas.microsoft.com/office/powerpoint/2010/main" val="156541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686800" cy="4724400"/>
          </a:xfrm>
        </p:spPr>
        <p:txBody>
          <a:bodyPr/>
          <a:lstStyle/>
          <a:p>
            <a:pPr marL="425196" indent="-342900" defTabSz="685800">
              <a:spcBef>
                <a:spcPts val="300"/>
              </a:spcBef>
              <a:buClr>
                <a:srgbClr val="0030D1"/>
              </a:buClr>
            </a:pPr>
            <a:endParaRPr lang="en-US" sz="1800" b="1" dirty="0"/>
          </a:p>
          <a:p>
            <a:pPr marL="425196" indent="-342900" defTabSz="685800">
              <a:spcBef>
                <a:spcPts val="300"/>
              </a:spcBef>
              <a:buClr>
                <a:srgbClr val="0030D1"/>
              </a:buClr>
            </a:pPr>
            <a:endParaRPr lang="en-US" sz="1800" b="1" dirty="0"/>
          </a:p>
          <a:p>
            <a:pPr marL="425196" indent="-342900" defTabSz="685800">
              <a:spcBef>
                <a:spcPts val="300"/>
              </a:spcBef>
              <a:buClr>
                <a:srgbClr val="0030D1"/>
              </a:buClr>
            </a:pPr>
            <a:endParaRPr lang="en-US" sz="1800" b="1" dirty="0"/>
          </a:p>
          <a:p>
            <a:pPr marL="425196" indent="-342900" defTabSz="685800">
              <a:spcBef>
                <a:spcPts val="300"/>
              </a:spcBef>
              <a:buClr>
                <a:srgbClr val="0030D1"/>
              </a:buClr>
            </a:pPr>
            <a:r>
              <a:rPr lang="en-US" sz="1800" b="1" dirty="0"/>
              <a:t>With your original group, complete steps 7-8 (15 minutes).</a:t>
            </a:r>
          </a:p>
          <a:p>
            <a:pPr marL="425196" indent="-342900" defTabSz="685800">
              <a:spcBef>
                <a:spcPts val="300"/>
              </a:spcBef>
              <a:buClr>
                <a:srgbClr val="0030D1"/>
              </a:buClr>
            </a:pPr>
            <a:r>
              <a:rPr lang="en-US" sz="1800" b="1" dirty="0">
                <a:solidFill>
                  <a:prstClr val="black"/>
                </a:solidFill>
              </a:rPr>
              <a:t>Review Case Study Comparison (10 minutes)</a:t>
            </a:r>
          </a:p>
          <a:p>
            <a:pPr marL="425196" indent="-342900" defTabSz="685800">
              <a:spcBef>
                <a:spcPts val="300"/>
              </a:spcBef>
              <a:buClr>
                <a:srgbClr val="0030D1"/>
              </a:buClr>
            </a:pPr>
            <a:r>
              <a:rPr lang="en-US" sz="1800" b="1" dirty="0">
                <a:solidFill>
                  <a:prstClr val="black"/>
                </a:solidFill>
              </a:rPr>
              <a:t>Revisit KWL Chart (5-10 minutes)</a:t>
            </a:r>
          </a:p>
          <a:p>
            <a:pPr marL="425196" indent="-342900" defTabSz="685800">
              <a:spcBef>
                <a:spcPts val="300"/>
              </a:spcBef>
              <a:buClr>
                <a:srgbClr val="0030D1"/>
              </a:buClr>
            </a:pPr>
            <a:r>
              <a:rPr lang="en-US" sz="1800" b="1" dirty="0">
                <a:solidFill>
                  <a:prstClr val="black"/>
                </a:solidFill>
              </a:rPr>
              <a:t>Predictions (On your own complete step 9 (10-15 minutes)</a:t>
            </a:r>
          </a:p>
          <a:p>
            <a:pPr marL="681228" lvl="1" indent="-342900" defTabSz="685800">
              <a:spcBef>
                <a:spcPts val="300"/>
              </a:spcBef>
              <a:buClr>
                <a:srgbClr val="0030D1"/>
              </a:buClr>
            </a:pPr>
            <a:r>
              <a:rPr lang="en-US" sz="1400" b="1" dirty="0">
                <a:solidFill>
                  <a:prstClr val="black"/>
                </a:solidFill>
              </a:rPr>
              <a:t>(Individual, share with class)</a:t>
            </a:r>
          </a:p>
          <a:p>
            <a:pPr marL="425196" indent="-342900" defTabSz="685800">
              <a:spcBef>
                <a:spcPts val="300"/>
              </a:spcBef>
              <a:buClr>
                <a:srgbClr val="0030D1"/>
              </a:buClr>
            </a:pPr>
            <a:r>
              <a:rPr lang="en-US" sz="1800" b="1" dirty="0">
                <a:solidFill>
                  <a:prstClr val="black"/>
                </a:solidFill>
              </a:rPr>
              <a:t>Analysis Questions (20 minutes)</a:t>
            </a:r>
          </a:p>
          <a:p>
            <a:pPr marL="425196" indent="-342900" defTabSz="685800">
              <a:spcBef>
                <a:spcPts val="300"/>
              </a:spcBef>
              <a:buClr>
                <a:srgbClr val="0030D1"/>
              </a:buClr>
            </a:pPr>
            <a:r>
              <a:rPr lang="en-US" sz="1800" b="1" dirty="0">
                <a:solidFill>
                  <a:prstClr val="black"/>
                </a:solidFill>
              </a:rPr>
              <a:t>List of Changes Affecting Ecosystem (10 minutes)</a:t>
            </a:r>
          </a:p>
          <a:p>
            <a:endParaRPr lang="en-US" dirty="0"/>
          </a:p>
        </p:txBody>
      </p:sp>
      <p:sp>
        <p:nvSpPr>
          <p:cNvPr id="3" name="Title 2"/>
          <p:cNvSpPr>
            <a:spLocks noGrp="1"/>
          </p:cNvSpPr>
          <p:nvPr>
            <p:ph type="title"/>
          </p:nvPr>
        </p:nvSpPr>
        <p:spPr>
          <a:xfrm>
            <a:off x="3810000" y="1219200"/>
            <a:ext cx="1752600" cy="609600"/>
          </a:xfrm>
        </p:spPr>
        <p:txBody>
          <a:bodyPr/>
          <a:lstStyle/>
          <a:p>
            <a:r>
              <a:rPr lang="en-US" dirty="0"/>
              <a:t>Agenda</a:t>
            </a:r>
          </a:p>
        </p:txBody>
      </p:sp>
    </p:spTree>
    <p:extLst>
      <p:ext uri="{BB962C8B-B14F-4D97-AF65-F5344CB8AC3E}">
        <p14:creationId xmlns:p14="http://schemas.microsoft.com/office/powerpoint/2010/main" val="204385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With your case-study partner, complete steps 4-6.</a:t>
            </a:r>
          </a:p>
          <a:p>
            <a:r>
              <a:rPr lang="en-US" dirty="0"/>
              <a:t>With your original group, complete steps 7-8.</a:t>
            </a:r>
          </a:p>
          <a:p>
            <a:r>
              <a:rPr lang="en-US" dirty="0"/>
              <a:t>On your own, complete step 9.</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85181"/>
            <a:ext cx="6934200" cy="4489545"/>
          </a:xfrm>
        </p:spPr>
        <p:txBody>
          <a:bodyPr/>
          <a:lstStyle/>
          <a:p>
            <a:pPr marL="82296" indent="0" defTabSz="685800">
              <a:spcBef>
                <a:spcPts val="300"/>
              </a:spcBef>
              <a:buClr>
                <a:srgbClr val="0030D1"/>
              </a:buClr>
              <a:buNone/>
            </a:pPr>
            <a:endParaRPr lang="en-US" sz="2400" b="1" u="sng" dirty="0">
              <a:solidFill>
                <a:prstClr val="black"/>
              </a:solidFill>
            </a:endParaRPr>
          </a:p>
          <a:p>
            <a:pPr marL="425196" indent="-342900" defTabSz="685800">
              <a:spcBef>
                <a:spcPts val="300"/>
              </a:spcBef>
              <a:buClr>
                <a:srgbClr val="0030D1"/>
              </a:buClr>
            </a:pPr>
            <a:r>
              <a:rPr lang="en-US" sz="1800" b="1" dirty="0">
                <a:solidFill>
                  <a:prstClr val="black"/>
                </a:solidFill>
              </a:rPr>
              <a:t>Notebook Setup and Discussion (10 minutes)</a:t>
            </a:r>
          </a:p>
          <a:p>
            <a:pPr marL="425196" indent="-342900" defTabSz="685800">
              <a:spcBef>
                <a:spcPts val="300"/>
              </a:spcBef>
              <a:buClr>
                <a:srgbClr val="0030D1"/>
              </a:buClr>
            </a:pPr>
            <a:r>
              <a:rPr lang="en-US" sz="1800" b="1" dirty="0">
                <a:solidFill>
                  <a:prstClr val="black"/>
                </a:solidFill>
              </a:rPr>
              <a:t>Introduction for Activity 1 (15 minutes)</a:t>
            </a:r>
          </a:p>
          <a:p>
            <a:pPr marL="681228" lvl="1" indent="-342900" defTabSz="685800">
              <a:spcBef>
                <a:spcPts val="300"/>
              </a:spcBef>
              <a:buClr>
                <a:srgbClr val="0030D1"/>
              </a:buClr>
            </a:pPr>
            <a:r>
              <a:rPr lang="en-US" sz="1400" b="1" dirty="0">
                <a:solidFill>
                  <a:prstClr val="black"/>
                </a:solidFill>
              </a:rPr>
              <a:t>(Reading Activity w/discussion)</a:t>
            </a:r>
          </a:p>
          <a:p>
            <a:pPr marL="425196" indent="-342900" defTabSz="685800">
              <a:spcBef>
                <a:spcPts val="300"/>
              </a:spcBef>
              <a:buClr>
                <a:srgbClr val="0030D1"/>
              </a:buClr>
            </a:pPr>
            <a:r>
              <a:rPr lang="en-US" sz="1800" b="1" dirty="0">
                <a:solidFill>
                  <a:prstClr val="black"/>
                </a:solidFill>
              </a:rPr>
              <a:t>Vocabulary (10 minutes)</a:t>
            </a:r>
          </a:p>
          <a:p>
            <a:pPr marL="425196" indent="-342900" defTabSz="685800">
              <a:spcBef>
                <a:spcPts val="300"/>
              </a:spcBef>
              <a:buClr>
                <a:srgbClr val="0030D1"/>
              </a:buClr>
            </a:pPr>
            <a:r>
              <a:rPr lang="en-US" sz="1800" b="1" dirty="0">
                <a:solidFill>
                  <a:prstClr val="black"/>
                </a:solidFill>
              </a:rPr>
              <a:t>Ecological Change Video w/discussion) (20 minutes)</a:t>
            </a:r>
          </a:p>
          <a:p>
            <a:pPr marL="425196" indent="-342900" defTabSz="685800">
              <a:spcBef>
                <a:spcPts val="300"/>
              </a:spcBef>
              <a:buClr>
                <a:srgbClr val="0030D1"/>
              </a:buClr>
            </a:pPr>
            <a:r>
              <a:rPr lang="en-US" sz="1800" b="1" dirty="0">
                <a:solidFill>
                  <a:prstClr val="black"/>
                </a:solidFill>
              </a:rPr>
              <a:t>KWL Chart (10 minutes)</a:t>
            </a:r>
          </a:p>
          <a:p>
            <a:pPr marL="425196" indent="-342900" defTabSz="685800">
              <a:spcBef>
                <a:spcPts val="300"/>
              </a:spcBef>
              <a:buClr>
                <a:srgbClr val="0030D1"/>
              </a:buClr>
            </a:pPr>
            <a:r>
              <a:rPr lang="en-US" sz="1800" b="1" dirty="0">
                <a:solidFill>
                  <a:prstClr val="black"/>
                </a:solidFill>
              </a:rPr>
              <a:t>Case Study Activity</a:t>
            </a:r>
          </a:p>
          <a:p>
            <a:pPr marL="82296" indent="0" defTabSz="685800">
              <a:spcBef>
                <a:spcPts val="300"/>
              </a:spcBef>
              <a:buClr>
                <a:srgbClr val="0030D1"/>
              </a:buClr>
              <a:buNone/>
            </a:pPr>
            <a:r>
              <a:rPr lang="en-US" sz="1800" b="1" dirty="0">
                <a:solidFill>
                  <a:prstClr val="black"/>
                </a:solidFill>
              </a:rPr>
              <a:t>	(Read Think and Take a Note, Diagram, Activity Sheet 	1.1) (25 minutes)</a:t>
            </a:r>
          </a:p>
          <a:p>
            <a:pPr marL="425196" indent="-342900" defTabSz="685800">
              <a:spcBef>
                <a:spcPts val="300"/>
              </a:spcBef>
              <a:buClr>
                <a:srgbClr val="0030D1"/>
              </a:buClr>
            </a:pPr>
            <a:r>
              <a:rPr lang="en-US" sz="1800" b="1" dirty="0">
                <a:solidFill>
                  <a:prstClr val="black"/>
                </a:solidFill>
              </a:rPr>
              <a:t>Revisit KWL Chart (10 minutes)</a:t>
            </a:r>
          </a:p>
          <a:p>
            <a:pPr marL="425196" indent="-342900" defTabSz="685800">
              <a:spcBef>
                <a:spcPts val="300"/>
              </a:spcBef>
              <a:buClr>
                <a:srgbClr val="0030D1"/>
              </a:buClr>
            </a:pPr>
            <a:r>
              <a:rPr lang="en-US" sz="1800" b="1" dirty="0">
                <a:solidFill>
                  <a:prstClr val="black"/>
                </a:solidFill>
              </a:rPr>
              <a:t>Predictions (10 minutes)</a:t>
            </a:r>
          </a:p>
          <a:p>
            <a:pPr marL="681228" lvl="1" indent="-342900" defTabSz="685800">
              <a:spcBef>
                <a:spcPts val="300"/>
              </a:spcBef>
              <a:buClr>
                <a:srgbClr val="0030D1"/>
              </a:buClr>
            </a:pPr>
            <a:r>
              <a:rPr lang="en-US" sz="1400" b="1" dirty="0">
                <a:solidFill>
                  <a:prstClr val="black"/>
                </a:solidFill>
              </a:rPr>
              <a:t>(Individual, share with class)</a:t>
            </a:r>
          </a:p>
          <a:p>
            <a:pPr marL="425196" indent="-342900" defTabSz="685800">
              <a:spcBef>
                <a:spcPts val="300"/>
              </a:spcBef>
              <a:buClr>
                <a:srgbClr val="0030D1"/>
              </a:buClr>
            </a:pPr>
            <a:r>
              <a:rPr lang="en-US" sz="1800" b="1" dirty="0">
                <a:solidFill>
                  <a:prstClr val="black"/>
                </a:solidFill>
              </a:rPr>
              <a:t>Analysis Questions (15 minutes)</a:t>
            </a:r>
          </a:p>
          <a:p>
            <a:pPr marL="425196" indent="-342900" defTabSz="685800">
              <a:spcBef>
                <a:spcPts val="300"/>
              </a:spcBef>
              <a:buClr>
                <a:srgbClr val="0030D1"/>
              </a:buClr>
            </a:pPr>
            <a:r>
              <a:rPr lang="en-US" sz="1800" b="1" dirty="0">
                <a:solidFill>
                  <a:prstClr val="black"/>
                </a:solidFill>
              </a:rPr>
              <a:t>List of Changes Affecting Ecosystem (10 minutes)</a:t>
            </a:r>
          </a:p>
        </p:txBody>
      </p:sp>
      <p:sp>
        <p:nvSpPr>
          <p:cNvPr id="3" name="Title 2"/>
          <p:cNvSpPr>
            <a:spLocks noGrp="1"/>
          </p:cNvSpPr>
          <p:nvPr>
            <p:ph type="title"/>
          </p:nvPr>
        </p:nvSpPr>
        <p:spPr>
          <a:xfrm>
            <a:off x="914400" y="1447800"/>
            <a:ext cx="6934200" cy="926910"/>
          </a:xfrm>
        </p:spPr>
        <p:txBody>
          <a:bodyPr/>
          <a:lstStyle/>
          <a:p>
            <a:r>
              <a:rPr lang="en-US" dirty="0"/>
              <a:t>Agenda</a:t>
            </a:r>
          </a:p>
        </p:txBody>
      </p:sp>
    </p:spTree>
    <p:extLst>
      <p:ext uri="{BB962C8B-B14F-4D97-AF65-F5344CB8AC3E}">
        <p14:creationId xmlns:p14="http://schemas.microsoft.com/office/powerpoint/2010/main" val="209056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your predictions from step 9 with the class.</a:t>
            </a:r>
          </a:p>
          <a:p>
            <a:r>
              <a:rPr lang="en-US" dirty="0"/>
              <a:t>What types of changes can affect an ecosystem?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4324515"/>
              </p:ext>
            </p:extLst>
          </p:nvPr>
        </p:nvGraphicFramePr>
        <p:xfrm>
          <a:off x="152400" y="2298700"/>
          <a:ext cx="8839200" cy="4406898"/>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1537058722"/>
                    </a:ext>
                  </a:extLst>
                </a:gridCol>
                <a:gridCol w="1767840">
                  <a:extLst>
                    <a:ext uri="{9D8B030D-6E8A-4147-A177-3AD203B41FA5}">
                      <a16:colId xmlns:a16="http://schemas.microsoft.com/office/drawing/2014/main" val="3565229082"/>
                    </a:ext>
                  </a:extLst>
                </a:gridCol>
                <a:gridCol w="1767840">
                  <a:extLst>
                    <a:ext uri="{9D8B030D-6E8A-4147-A177-3AD203B41FA5}">
                      <a16:colId xmlns:a16="http://schemas.microsoft.com/office/drawing/2014/main" val="1502352918"/>
                    </a:ext>
                  </a:extLst>
                </a:gridCol>
                <a:gridCol w="1767840">
                  <a:extLst>
                    <a:ext uri="{9D8B030D-6E8A-4147-A177-3AD203B41FA5}">
                      <a16:colId xmlns:a16="http://schemas.microsoft.com/office/drawing/2014/main" val="448237589"/>
                    </a:ext>
                  </a:extLst>
                </a:gridCol>
                <a:gridCol w="1767840">
                  <a:extLst>
                    <a:ext uri="{9D8B030D-6E8A-4147-A177-3AD203B41FA5}">
                      <a16:colId xmlns:a16="http://schemas.microsoft.com/office/drawing/2014/main" val="2495102365"/>
                    </a:ext>
                  </a:extLst>
                </a:gridCol>
              </a:tblGrid>
              <a:tr h="734483">
                <a:tc>
                  <a:txBody>
                    <a:bodyPr/>
                    <a:lstStyle/>
                    <a:p>
                      <a:r>
                        <a:rPr lang="en-US" dirty="0"/>
                        <a:t>Type of </a:t>
                      </a:r>
                    </a:p>
                    <a:p>
                      <a:r>
                        <a:rPr lang="en-US" dirty="0"/>
                        <a:t>Change</a:t>
                      </a:r>
                    </a:p>
                  </a:txBody>
                  <a:tcPr/>
                </a:tc>
                <a:tc>
                  <a:txBody>
                    <a:bodyPr/>
                    <a:lstStyle/>
                    <a:p>
                      <a:r>
                        <a:rPr lang="en-US" dirty="0"/>
                        <a:t>Sudden/</a:t>
                      </a:r>
                    </a:p>
                    <a:p>
                      <a:r>
                        <a:rPr lang="en-US" dirty="0"/>
                        <a:t>Gradual</a:t>
                      </a:r>
                    </a:p>
                  </a:txBody>
                  <a:tcPr/>
                </a:tc>
                <a:tc>
                  <a:txBody>
                    <a:bodyPr/>
                    <a:lstStyle/>
                    <a:p>
                      <a:r>
                        <a:rPr lang="en-US" dirty="0"/>
                        <a:t>Large/</a:t>
                      </a:r>
                    </a:p>
                    <a:p>
                      <a:r>
                        <a:rPr lang="en-US" dirty="0"/>
                        <a:t>Small</a:t>
                      </a:r>
                    </a:p>
                  </a:txBody>
                  <a:tcPr/>
                </a:tc>
                <a:tc>
                  <a:txBody>
                    <a:bodyPr/>
                    <a:lstStyle/>
                    <a:p>
                      <a:r>
                        <a:rPr lang="en-US" dirty="0"/>
                        <a:t>Single/</a:t>
                      </a:r>
                    </a:p>
                    <a:p>
                      <a:r>
                        <a:rPr lang="en-US" dirty="0"/>
                        <a:t>Multi</a:t>
                      </a:r>
                      <a:r>
                        <a:rPr lang="en-US" baseline="0" dirty="0"/>
                        <a:t> Source</a:t>
                      </a:r>
                      <a:endParaRPr lang="en-US" dirty="0"/>
                    </a:p>
                  </a:txBody>
                  <a:tcPr/>
                </a:tc>
                <a:tc>
                  <a:txBody>
                    <a:bodyPr/>
                    <a:lstStyle/>
                    <a:p>
                      <a:r>
                        <a:rPr lang="en-US" dirty="0"/>
                        <a:t>Natural/</a:t>
                      </a:r>
                    </a:p>
                    <a:p>
                      <a:r>
                        <a:rPr lang="en-US" dirty="0"/>
                        <a:t>Human</a:t>
                      </a:r>
                    </a:p>
                  </a:txBody>
                  <a:tcPr/>
                </a:tc>
                <a:extLst>
                  <a:ext uri="{0D108BD9-81ED-4DB2-BD59-A6C34878D82A}">
                    <a16:rowId xmlns:a16="http://schemas.microsoft.com/office/drawing/2014/main" val="1885505755"/>
                  </a:ext>
                </a:extLst>
              </a:tr>
              <a:tr h="734483">
                <a:tc>
                  <a:txBody>
                    <a:bodyPr/>
                    <a:lstStyle/>
                    <a:p>
                      <a:r>
                        <a:rPr lang="en-US" dirty="0"/>
                        <a:t>Example:</a:t>
                      </a:r>
                    </a:p>
                    <a:p>
                      <a:r>
                        <a:rPr lang="en-US" dirty="0"/>
                        <a:t>Increased CO2</a:t>
                      </a:r>
                    </a:p>
                  </a:txBody>
                  <a:tcPr/>
                </a:tc>
                <a:tc>
                  <a:txBody>
                    <a:bodyPr/>
                    <a:lstStyle/>
                    <a:p>
                      <a:endParaRPr lang="en-US" dirty="0"/>
                    </a:p>
                    <a:p>
                      <a:r>
                        <a:rPr lang="en-US" dirty="0"/>
                        <a:t>Gradual</a:t>
                      </a:r>
                    </a:p>
                  </a:txBody>
                  <a:tcPr/>
                </a:tc>
                <a:tc>
                  <a:txBody>
                    <a:bodyPr/>
                    <a:lstStyle/>
                    <a:p>
                      <a:endParaRPr lang="en-US" dirty="0"/>
                    </a:p>
                    <a:p>
                      <a:r>
                        <a:rPr lang="en-US" dirty="0"/>
                        <a:t>Large</a:t>
                      </a:r>
                    </a:p>
                  </a:txBody>
                  <a:tcPr/>
                </a:tc>
                <a:tc>
                  <a:txBody>
                    <a:bodyPr/>
                    <a:lstStyle/>
                    <a:p>
                      <a:endParaRPr lang="en-US" dirty="0"/>
                    </a:p>
                    <a:p>
                      <a:r>
                        <a:rPr lang="en-US" dirty="0"/>
                        <a:t>Multi Source</a:t>
                      </a:r>
                    </a:p>
                  </a:txBody>
                  <a:tcPr/>
                </a:tc>
                <a:tc>
                  <a:txBody>
                    <a:bodyPr/>
                    <a:lstStyle/>
                    <a:p>
                      <a:endParaRPr lang="en-US" dirty="0"/>
                    </a:p>
                    <a:p>
                      <a:r>
                        <a:rPr lang="en-US" dirty="0"/>
                        <a:t>Human</a:t>
                      </a:r>
                    </a:p>
                  </a:txBody>
                  <a:tcPr/>
                </a:tc>
                <a:extLst>
                  <a:ext uri="{0D108BD9-81ED-4DB2-BD59-A6C34878D82A}">
                    <a16:rowId xmlns:a16="http://schemas.microsoft.com/office/drawing/2014/main" val="570553574"/>
                  </a:ext>
                </a:extLst>
              </a:tr>
              <a:tr h="7344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59557143"/>
                  </a:ext>
                </a:extLst>
              </a:tr>
              <a:tr h="7344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711981"/>
                  </a:ext>
                </a:extLst>
              </a:tr>
              <a:tr h="7344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36922309"/>
                  </a:ext>
                </a:extLst>
              </a:tr>
              <a:tr h="7344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83206361"/>
                  </a:ext>
                </a:extLst>
              </a:tr>
            </a:tbl>
          </a:graphicData>
        </a:graphic>
      </p:graphicFrame>
      <p:sp>
        <p:nvSpPr>
          <p:cNvPr id="3" name="Title 2"/>
          <p:cNvSpPr>
            <a:spLocks noGrp="1"/>
          </p:cNvSpPr>
          <p:nvPr>
            <p:ph type="title"/>
          </p:nvPr>
        </p:nvSpPr>
        <p:spPr>
          <a:xfrm>
            <a:off x="1066800" y="1219200"/>
            <a:ext cx="6934200" cy="926910"/>
          </a:xfrm>
        </p:spPr>
        <p:txBody>
          <a:bodyPr>
            <a:normAutofit fontScale="90000"/>
          </a:bodyPr>
          <a:lstStyle/>
          <a:p>
            <a:r>
              <a:rPr lang="en-US" dirty="0"/>
              <a:t>List of Changes that can affect an Ecosystem</a:t>
            </a:r>
          </a:p>
        </p:txBody>
      </p:sp>
    </p:spTree>
    <p:extLst>
      <p:ext uri="{BB962C8B-B14F-4D97-AF65-F5344CB8AC3E}">
        <p14:creationId xmlns:p14="http://schemas.microsoft.com/office/powerpoint/2010/main" val="1913571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https://www.youtube.com/watch?v=CAgP9fo3f7s</a:t>
            </a:r>
            <a:endParaRPr lang="en-US" dirty="0">
              <a:hlinkClick r:id="rId3"/>
            </a:endParaRPr>
          </a:p>
        </p:txBody>
      </p:sp>
      <p:sp>
        <p:nvSpPr>
          <p:cNvPr id="3" name="Title 2"/>
          <p:cNvSpPr>
            <a:spLocks noGrp="1"/>
          </p:cNvSpPr>
          <p:nvPr>
            <p:ph type="title"/>
          </p:nvPr>
        </p:nvSpPr>
        <p:spPr/>
        <p:txBody>
          <a:bodyPr/>
          <a:lstStyle/>
          <a:p>
            <a:r>
              <a:rPr lang="en-US" dirty="0"/>
              <a:t>Yellowstone Fire</a:t>
            </a:r>
          </a:p>
        </p:txBody>
      </p:sp>
    </p:spTree>
    <p:extLst>
      <p:ext uri="{BB962C8B-B14F-4D97-AF65-F5344CB8AC3E}">
        <p14:creationId xmlns:p14="http://schemas.microsoft.com/office/powerpoint/2010/main" val="206539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https://www.youtube.com/watch?v=oYcl0xxU5_s</a:t>
            </a:r>
            <a:endParaRPr lang="en-US" dirty="0"/>
          </a:p>
        </p:txBody>
      </p:sp>
      <p:sp>
        <p:nvSpPr>
          <p:cNvPr id="3" name="Title 2"/>
          <p:cNvSpPr>
            <a:spLocks noGrp="1"/>
          </p:cNvSpPr>
          <p:nvPr>
            <p:ph type="title"/>
          </p:nvPr>
        </p:nvSpPr>
        <p:spPr/>
        <p:txBody>
          <a:bodyPr/>
          <a:lstStyle/>
          <a:p>
            <a:r>
              <a:rPr lang="en-US" dirty="0"/>
              <a:t>Cane Toads</a:t>
            </a:r>
          </a:p>
        </p:txBody>
      </p:sp>
    </p:spTree>
    <p:extLst>
      <p:ext uri="{BB962C8B-B14F-4D97-AF65-F5344CB8AC3E}">
        <p14:creationId xmlns:p14="http://schemas.microsoft.com/office/powerpoint/2010/main" val="343292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ecology</a:t>
            </a:r>
          </a:p>
          <a:p>
            <a:r>
              <a:rPr lang="en-US" b="1" dirty="0"/>
              <a:t>ecosystem</a:t>
            </a:r>
          </a:p>
          <a:p>
            <a:r>
              <a:rPr lang="en-US" b="1" dirty="0"/>
              <a:t>sustainability</a:t>
            </a:r>
          </a:p>
          <a:p>
            <a:r>
              <a:rPr lang="en-US" b="1" dirty="0"/>
              <a:t>sustainable</a:t>
            </a:r>
          </a:p>
        </p:txBody>
      </p:sp>
      <p:sp>
        <p:nvSpPr>
          <p:cNvPr id="4" name="Oval 3"/>
          <p:cNvSpPr/>
          <p:nvPr/>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3124200"/>
            <a:ext cx="8420100" cy="1600200"/>
          </a:xfrm>
        </p:spPr>
        <p:txBody>
          <a:bodyPr/>
          <a:lstStyle/>
          <a:p>
            <a:r>
              <a:rPr lang="en-US" b="1" dirty="0">
                <a:hlinkClick r:id="rId2"/>
              </a:rPr>
              <a:t>https://mpt.pbslearningmedia.org/resource/nasa09.sci.life.eco.witness/witnessing-environmental-changes/#.WbMhmKhSxPY</a:t>
            </a:r>
            <a:endParaRPr lang="en-US" b="1" dirty="0"/>
          </a:p>
          <a:p>
            <a:endParaRPr lang="en-US" dirty="0"/>
          </a:p>
        </p:txBody>
      </p:sp>
      <p:sp>
        <p:nvSpPr>
          <p:cNvPr id="3" name="Title 2"/>
          <p:cNvSpPr>
            <a:spLocks noGrp="1"/>
          </p:cNvSpPr>
          <p:nvPr>
            <p:ph type="title"/>
          </p:nvPr>
        </p:nvSpPr>
        <p:spPr/>
        <p:txBody>
          <a:bodyPr/>
          <a:lstStyle/>
          <a:p>
            <a:r>
              <a:rPr lang="en-US" dirty="0"/>
              <a:t>Witnessing Environmental Change</a:t>
            </a:r>
          </a:p>
        </p:txBody>
      </p:sp>
    </p:spTree>
    <p:extLst>
      <p:ext uri="{BB962C8B-B14F-4D97-AF65-F5344CB8AC3E}">
        <p14:creationId xmlns:p14="http://schemas.microsoft.com/office/powerpoint/2010/main" val="127121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610600" cy="3962400"/>
          </a:xfrm>
        </p:spPr>
        <p:txBody>
          <a:bodyPr/>
          <a:lstStyle/>
          <a:p>
            <a:r>
              <a:rPr lang="en-US" b="1" dirty="0">
                <a:hlinkClick r:id="rId2"/>
              </a:rPr>
              <a:t>https://pmm.nasa.gov/education/videos/nasa-real-world-nasa-and-chesapeake-bay</a:t>
            </a:r>
            <a:endParaRPr lang="en-US" b="1" dirty="0"/>
          </a:p>
          <a:p>
            <a:endParaRPr lang="en-US" b="1" dirty="0"/>
          </a:p>
          <a:p>
            <a:endParaRPr lang="en-US" b="1" dirty="0"/>
          </a:p>
        </p:txBody>
      </p:sp>
      <p:sp>
        <p:nvSpPr>
          <p:cNvPr id="3" name="Title 2"/>
          <p:cNvSpPr>
            <a:spLocks noGrp="1"/>
          </p:cNvSpPr>
          <p:nvPr>
            <p:ph type="title"/>
          </p:nvPr>
        </p:nvSpPr>
        <p:spPr>
          <a:xfrm>
            <a:off x="1145931" y="1219200"/>
            <a:ext cx="6934200" cy="926910"/>
          </a:xfrm>
        </p:spPr>
        <p:txBody>
          <a:bodyPr/>
          <a:lstStyle/>
          <a:p>
            <a:r>
              <a:rPr lang="en-US" dirty="0"/>
              <a:t>Nasa and the Chesapeake Bay</a:t>
            </a:r>
          </a:p>
        </p:txBody>
      </p:sp>
      <p:pic>
        <p:nvPicPr>
          <p:cNvPr id="4" name="Picture 3"/>
          <p:cNvPicPr>
            <a:picLocks noChangeAspect="1"/>
          </p:cNvPicPr>
          <p:nvPr/>
        </p:nvPicPr>
        <p:blipFill>
          <a:blip r:embed="rId3"/>
          <a:stretch>
            <a:fillRect/>
          </a:stretch>
        </p:blipFill>
        <p:spPr>
          <a:xfrm>
            <a:off x="272562" y="3048000"/>
            <a:ext cx="4648200" cy="3639313"/>
          </a:xfrm>
          <a:prstGeom prst="rect">
            <a:avLst/>
          </a:prstGeom>
        </p:spPr>
      </p:pic>
    </p:spTree>
    <p:extLst>
      <p:ext uri="{BB962C8B-B14F-4D97-AF65-F5344CB8AC3E}">
        <p14:creationId xmlns:p14="http://schemas.microsoft.com/office/powerpoint/2010/main" val="123641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200" b="1" dirty="0"/>
              <a:t>Identify a method mentioned in the video that helps water managers enact policies to improve the health of the Bay.</a:t>
            </a:r>
          </a:p>
        </p:txBody>
      </p:sp>
      <p:sp>
        <p:nvSpPr>
          <p:cNvPr id="3" name="Title 2"/>
          <p:cNvSpPr>
            <a:spLocks noGrp="1"/>
          </p:cNvSpPr>
          <p:nvPr>
            <p:ph type="title"/>
          </p:nvPr>
        </p:nvSpPr>
        <p:spPr/>
        <p:txBody>
          <a:bodyPr/>
          <a:lstStyle/>
          <a:p>
            <a:r>
              <a:rPr lang="en-US" dirty="0"/>
              <a:t>Follow Up Question</a:t>
            </a:r>
          </a:p>
        </p:txBody>
      </p:sp>
    </p:spTree>
    <p:extLst>
      <p:ext uri="{BB962C8B-B14F-4D97-AF65-F5344CB8AC3E}">
        <p14:creationId xmlns:p14="http://schemas.microsoft.com/office/powerpoint/2010/main" val="120804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hlinkClick r:id="rId2"/>
              </a:rPr>
              <a:t>https://ecoreportcard.org/report-cards/chesapeake-bay/health/</a:t>
            </a:r>
            <a:endParaRPr lang="en-US" b="1" dirty="0"/>
          </a:p>
        </p:txBody>
      </p:sp>
      <p:sp>
        <p:nvSpPr>
          <p:cNvPr id="3" name="Title 2"/>
          <p:cNvSpPr>
            <a:spLocks noGrp="1"/>
          </p:cNvSpPr>
          <p:nvPr>
            <p:ph type="title"/>
          </p:nvPr>
        </p:nvSpPr>
        <p:spPr/>
        <p:txBody>
          <a:bodyPr/>
          <a:lstStyle/>
          <a:p>
            <a:r>
              <a:rPr lang="en-US" dirty="0"/>
              <a:t>Chesapeake Bay Report Card</a:t>
            </a:r>
          </a:p>
        </p:txBody>
      </p:sp>
    </p:spTree>
    <p:extLst>
      <p:ext uri="{BB962C8B-B14F-4D97-AF65-F5344CB8AC3E}">
        <p14:creationId xmlns:p14="http://schemas.microsoft.com/office/powerpoint/2010/main" val="367786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Describes factors in an environment that are not, and have never been, living, including temperature, light, and precipitation.</a:t>
            </a:r>
          </a:p>
        </p:txBody>
      </p:sp>
      <p:sp>
        <p:nvSpPr>
          <p:cNvPr id="3" name="Title 2"/>
          <p:cNvSpPr>
            <a:spLocks noGrp="1"/>
          </p:cNvSpPr>
          <p:nvPr>
            <p:ph type="title"/>
          </p:nvPr>
        </p:nvSpPr>
        <p:spPr/>
        <p:txBody>
          <a:bodyPr/>
          <a:lstStyle/>
          <a:p>
            <a:r>
              <a:rPr lang="en-US" dirty="0"/>
              <a:t>Abiotic</a:t>
            </a:r>
          </a:p>
        </p:txBody>
      </p:sp>
    </p:spTree>
    <p:extLst>
      <p:ext uri="{BB962C8B-B14F-4D97-AF65-F5344CB8AC3E}">
        <p14:creationId xmlns:p14="http://schemas.microsoft.com/office/powerpoint/2010/main" val="185767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Describes factors in an environment that are associated with living </a:t>
            </a:r>
            <a:r>
              <a:rPr lang="en-US" dirty="0" err="1"/>
              <a:t>organisns</a:t>
            </a:r>
            <a:r>
              <a:rPr lang="en-US" dirty="0"/>
              <a:t>.</a:t>
            </a:r>
          </a:p>
        </p:txBody>
      </p:sp>
      <p:sp>
        <p:nvSpPr>
          <p:cNvPr id="3" name="Title 2"/>
          <p:cNvSpPr>
            <a:spLocks noGrp="1"/>
          </p:cNvSpPr>
          <p:nvPr>
            <p:ph type="title"/>
          </p:nvPr>
        </p:nvSpPr>
        <p:spPr/>
        <p:txBody>
          <a:bodyPr/>
          <a:lstStyle/>
          <a:p>
            <a:r>
              <a:rPr lang="en-US" dirty="0"/>
              <a:t>Biotic</a:t>
            </a:r>
          </a:p>
        </p:txBody>
      </p:sp>
    </p:spTree>
    <p:extLst>
      <p:ext uri="{BB962C8B-B14F-4D97-AF65-F5344CB8AC3E}">
        <p14:creationId xmlns:p14="http://schemas.microsoft.com/office/powerpoint/2010/main" val="430728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I ECOLOGY">
  <a:themeElements>
    <a:clrScheme name="Custom 9">
      <a:dk1>
        <a:sysClr val="windowText" lastClr="000000"/>
      </a:dk1>
      <a:lt1>
        <a:sysClr val="window" lastClr="FFFFFF"/>
      </a:lt1>
      <a:dk2>
        <a:srgbClr val="0030D1"/>
      </a:dk2>
      <a:lt2>
        <a:srgbClr val="DBF5F9"/>
      </a:lt2>
      <a:accent1>
        <a:srgbClr val="0030D1"/>
      </a:accent1>
      <a:accent2>
        <a:srgbClr val="8FE44C"/>
      </a:accent2>
      <a:accent3>
        <a:srgbClr val="7DE2D7"/>
      </a:accent3>
      <a:accent4>
        <a:srgbClr val="10CF9B"/>
      </a:accent4>
      <a:accent5>
        <a:srgbClr val="D90000"/>
      </a:accent5>
      <a:accent6>
        <a:srgbClr val="A5C249"/>
      </a:accent6>
      <a:hlink>
        <a:srgbClr val="FFE131"/>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TotalTime>
  <Words>939</Words>
  <Application>Microsoft Office PowerPoint</Application>
  <PresentationFormat>On-screen Show (4:3)</PresentationFormat>
  <Paragraphs>146</Paragraphs>
  <Slides>34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Corbel</vt:lpstr>
      <vt:lpstr>Verdana</vt:lpstr>
      <vt:lpstr>Wingdings 2</vt:lpstr>
      <vt:lpstr>Wingdings 3</vt:lpstr>
      <vt:lpstr>SGI ECOLOGY</vt:lpstr>
      <vt:lpstr>Activity 1</vt:lpstr>
      <vt:lpstr>Warm Up Biology 9/11/2017</vt:lpstr>
      <vt:lpstr>Agenda</vt:lpstr>
      <vt:lpstr>Witnessing Environmental Change</vt:lpstr>
      <vt:lpstr>Nasa and the Chesapeake Bay</vt:lpstr>
      <vt:lpstr>Follow Up Question</vt:lpstr>
      <vt:lpstr>Chesapeake Bay Report Card</vt:lpstr>
      <vt:lpstr>Abiotic</vt:lpstr>
      <vt:lpstr>Biotic</vt:lpstr>
      <vt:lpstr>Ecology Study of how organisms interact with one another and the environment </vt:lpstr>
      <vt:lpstr>Ecosystem Community of various organisms interacting with each other within a physical environment </vt:lpstr>
      <vt:lpstr>Sustainability The ability to meet a community’s present needs without compromising the ability of future generations to meet their own needs </vt:lpstr>
      <vt:lpstr>Sustainable An ecosystems ability to support its diversity and ecological processes through time</vt:lpstr>
      <vt:lpstr>Community Populations of multiple species living in the same area </vt:lpstr>
      <vt:lpstr>Population Group of individuals of the same species that live in the same general area and are able to reproduce </vt:lpstr>
      <vt:lpstr>Biodiversity Number of species found in a given ecosystem </vt:lpstr>
      <vt:lpstr>Habitat Where an organism lives </vt:lpstr>
      <vt:lpstr>PowerPoint Presentation</vt:lpstr>
      <vt:lpstr>KWL Chart: Ecological Change</vt:lpstr>
      <vt:lpstr>Read the introduction and discuss the following as a class:</vt:lpstr>
      <vt:lpstr>Warm Up 9/12/2017</vt:lpstr>
      <vt:lpstr>PowerPoint Presentation</vt:lpstr>
      <vt:lpstr>Agenda :  Activity 1, Day 2</vt:lpstr>
      <vt:lpstr>PowerPoint Presentation</vt:lpstr>
      <vt:lpstr>PowerPoint Presentation</vt:lpstr>
      <vt:lpstr>PowerPoint Presentation</vt:lpstr>
      <vt:lpstr>Warm Up 9/13/17 </vt:lpstr>
      <vt:lpstr>Agenda</vt:lpstr>
      <vt:lpstr>PowerPoint Presentation</vt:lpstr>
      <vt:lpstr>PowerPoint Presentation</vt:lpstr>
      <vt:lpstr>List of Changes that can affect an Ecosystem</vt:lpstr>
      <vt:lpstr>Yellowstone Fire</vt:lpstr>
      <vt:lpstr>Cane Toads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Roache, Alan</cp:lastModifiedBy>
  <cp:revision>67</cp:revision>
  <cp:lastPrinted>2017-09-13T11:03:33Z</cp:lastPrinted>
  <dcterms:created xsi:type="dcterms:W3CDTF">2011-09-15T04:21:26Z</dcterms:created>
  <dcterms:modified xsi:type="dcterms:W3CDTF">2018-10-29T13:30:14Z</dcterms:modified>
</cp:coreProperties>
</file>