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Lst>
  <p:notesMasterIdLst>
    <p:notesMasterId r:id="rId42"/>
  </p:notesMasterIdLst>
  <p:sldIdLst>
    <p:sldId id="256" r:id="rId3"/>
    <p:sldId id="269" r:id="rId4"/>
    <p:sldId id="257" r:id="rId5"/>
    <p:sldId id="276" r:id="rId6"/>
    <p:sldId id="258" r:id="rId7"/>
    <p:sldId id="271" r:id="rId8"/>
    <p:sldId id="275" r:id="rId9"/>
    <p:sldId id="272" r:id="rId10"/>
    <p:sldId id="277" r:id="rId11"/>
    <p:sldId id="259" r:id="rId12"/>
    <p:sldId id="280" r:id="rId13"/>
    <p:sldId id="281" r:id="rId14"/>
    <p:sldId id="282" r:id="rId15"/>
    <p:sldId id="283" r:id="rId16"/>
    <p:sldId id="285" r:id="rId17"/>
    <p:sldId id="298" r:id="rId18"/>
    <p:sldId id="292" r:id="rId19"/>
    <p:sldId id="293" r:id="rId20"/>
    <p:sldId id="294" r:id="rId21"/>
    <p:sldId id="295" r:id="rId22"/>
    <p:sldId id="296" r:id="rId23"/>
    <p:sldId id="297" r:id="rId24"/>
    <p:sldId id="260" r:id="rId25"/>
    <p:sldId id="278" r:id="rId26"/>
    <p:sldId id="290" r:id="rId27"/>
    <p:sldId id="291" r:id="rId28"/>
    <p:sldId id="268" r:id="rId29"/>
    <p:sldId id="279" r:id="rId30"/>
    <p:sldId id="273" r:id="rId31"/>
    <p:sldId id="267" r:id="rId32"/>
    <p:sldId id="286" r:id="rId33"/>
    <p:sldId id="288" r:id="rId34"/>
    <p:sldId id="287" r:id="rId35"/>
    <p:sldId id="289" r:id="rId36"/>
    <p:sldId id="261" r:id="rId37"/>
    <p:sldId id="270" r:id="rId38"/>
    <p:sldId id="262" r:id="rId39"/>
    <p:sldId id="284" r:id="rId40"/>
    <p:sldId id="263"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FFFF99"/>
    <a:srgbClr val="00CCFF"/>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9" d="100"/>
          <a:sy n="79" d="100"/>
        </p:scale>
        <p:origin x="1498" y="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F6E057-E5D1-D544-879A-57465C917CF6}" type="datetimeFigureOut">
              <a:rPr lang="en-US" smtClean="0"/>
              <a:pPr/>
              <a:t>11/6/2018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3071B8-BF96-7546-8B36-A8FD75A16D4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class discussion should take approximately 5 minutes.</a:t>
            </a:r>
          </a:p>
        </p:txBody>
      </p:sp>
      <p:sp>
        <p:nvSpPr>
          <p:cNvPr id="4" name="Slide Number Placeholder 3"/>
          <p:cNvSpPr>
            <a:spLocks noGrp="1"/>
          </p:cNvSpPr>
          <p:nvPr>
            <p:ph type="sldNum" sz="quarter" idx="10"/>
          </p:nvPr>
        </p:nvSpPr>
        <p:spPr/>
        <p:txBody>
          <a:bodyPr/>
          <a:lstStyle/>
          <a:p>
            <a:fld id="{DE3071B8-BF96-7546-8B36-A8FD75A16D41}"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class discussion should take approximately 10 minutes.</a:t>
            </a:r>
          </a:p>
        </p:txBody>
      </p:sp>
      <p:sp>
        <p:nvSpPr>
          <p:cNvPr id="4" name="Slide Number Placeholder 3"/>
          <p:cNvSpPr>
            <a:spLocks noGrp="1"/>
          </p:cNvSpPr>
          <p:nvPr>
            <p:ph type="sldNum" sz="quarter" idx="10"/>
          </p:nvPr>
        </p:nvSpPr>
        <p:spPr/>
        <p:txBody>
          <a:bodyPr/>
          <a:lstStyle/>
          <a:p>
            <a:fld id="{DE3071B8-BF96-7546-8B36-A8FD75A16D41}"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If</a:t>
            </a:r>
            <a:r>
              <a:rPr lang="en-US" baseline="0" dirty="0"/>
              <a:t> appropriate, introduce the concepts of evidence and trade-offs here. See your Teacher’s Edition for more information on how to do this.</a:t>
            </a:r>
            <a:endParaRPr lang="en-US" dirty="0"/>
          </a:p>
        </p:txBody>
      </p:sp>
      <p:sp>
        <p:nvSpPr>
          <p:cNvPr id="4" name="Slide Number Placeholder 3"/>
          <p:cNvSpPr>
            <a:spLocks noGrp="1"/>
          </p:cNvSpPr>
          <p:nvPr>
            <p:ph type="sldNum" sz="quarter" idx="10"/>
          </p:nvPr>
        </p:nvSpPr>
        <p:spPr/>
        <p:txBody>
          <a:bodyPr/>
          <a:lstStyle/>
          <a:p>
            <a:fld id="{DE3071B8-BF96-7546-8B36-A8FD75A16D41}" type="slidenum">
              <a:rPr lang="en-US" smtClean="0"/>
              <a:pPr/>
              <a:t>27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a:t>
            </a:r>
            <a:r>
              <a:rPr lang="en-US" baseline="0" dirty="0"/>
              <a:t> graphic is from Literacy Student Sheet 4, Discussion Web, found in the Teacher Resources.</a:t>
            </a:r>
            <a:endParaRPr lang="en-US" dirty="0"/>
          </a:p>
        </p:txBody>
      </p:sp>
      <p:sp>
        <p:nvSpPr>
          <p:cNvPr id="4" name="Slide Number Placeholder 3"/>
          <p:cNvSpPr>
            <a:spLocks noGrp="1"/>
          </p:cNvSpPr>
          <p:nvPr>
            <p:ph type="sldNum" sz="quarter" idx="10"/>
          </p:nvPr>
        </p:nvSpPr>
        <p:spPr/>
        <p:txBody>
          <a:bodyPr/>
          <a:lstStyle/>
          <a:p>
            <a:fld id="{DE3071B8-BF96-7546-8B36-A8FD75A16D41}" type="slidenum">
              <a:rPr lang="en-US" smtClean="0"/>
              <a:pPr/>
              <a:t>30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If appropriate,</a:t>
            </a:r>
            <a:r>
              <a:rPr lang="en-US" baseline="0" dirty="0"/>
              <a:t> introduce the ET assessment variable here. See your Teacher’s Edition for more information on how to do this.</a:t>
            </a:r>
            <a:endParaRPr lang="en-US" dirty="0"/>
          </a:p>
        </p:txBody>
      </p:sp>
      <p:sp>
        <p:nvSpPr>
          <p:cNvPr id="4" name="Slide Number Placeholder 3"/>
          <p:cNvSpPr>
            <a:spLocks noGrp="1"/>
          </p:cNvSpPr>
          <p:nvPr>
            <p:ph type="sldNum" sz="quarter" idx="10"/>
          </p:nvPr>
        </p:nvSpPr>
        <p:spPr/>
        <p:txBody>
          <a:bodyPr/>
          <a:lstStyle/>
          <a:p>
            <a:fld id="{DE3071B8-BF96-7546-8B36-A8FD75A16D41}" type="slidenum">
              <a:rPr lang="en-US" smtClean="0"/>
              <a:pPr/>
              <a:t>35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If appropriate, introduce Evidence</a:t>
            </a:r>
            <a:r>
              <a:rPr lang="en-US" baseline="0" dirty="0"/>
              <a:t> and Trade-offs (ET</a:t>
            </a:r>
            <a:r>
              <a:rPr lang="en-US" dirty="0"/>
              <a:t>) assessment variable here. It can be used to score Analysis</a:t>
            </a:r>
            <a:r>
              <a:rPr lang="en-US" baseline="0" dirty="0"/>
              <a:t> Question 4. </a:t>
            </a:r>
            <a:r>
              <a:rPr lang="en-US" dirty="0"/>
              <a:t>More information on how to introduce</a:t>
            </a:r>
            <a:r>
              <a:rPr lang="en-US" baseline="0" dirty="0"/>
              <a:t> and use this assessment variable, as well as a sample student response, </a:t>
            </a:r>
            <a:r>
              <a:rPr lang="en-US" dirty="0"/>
              <a:t>is available in your Teacher’s Edition for this Activity</a:t>
            </a:r>
            <a:r>
              <a:rPr lang="en-US" baseline="0" dirty="0"/>
              <a:t> and in Teacher Resources IV: Assessment</a:t>
            </a:r>
            <a:r>
              <a:rPr lang="en-US" dirty="0"/>
              <a:t>.</a:t>
            </a:r>
          </a:p>
          <a:p>
            <a:endParaRPr lang="en-US" dirty="0"/>
          </a:p>
        </p:txBody>
      </p:sp>
      <p:sp>
        <p:nvSpPr>
          <p:cNvPr id="4" name="Slide Number Placeholder 3"/>
          <p:cNvSpPr>
            <a:spLocks noGrp="1"/>
          </p:cNvSpPr>
          <p:nvPr>
            <p:ph type="sldNum" sz="quarter" idx="10"/>
          </p:nvPr>
        </p:nvSpPr>
        <p:spPr/>
        <p:txBody>
          <a:bodyPr/>
          <a:lstStyle/>
          <a:p>
            <a:fld id="{DE3071B8-BF96-7546-8B36-A8FD75A16D41}" type="slidenum">
              <a:rPr lang="en-US" smtClean="0"/>
              <a:pPr/>
              <a:t>36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See Teacher Resources III: Literacy for more information</a:t>
            </a:r>
            <a:r>
              <a:rPr lang="en-US" baseline="0" dirty="0"/>
              <a:t> on key vocabulary and the most effective strategies to enhance student vocabulary learning.</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Note that bold words are formally</a:t>
            </a:r>
            <a:r>
              <a:rPr lang="en-US" baseline="0" dirty="0"/>
              <a:t> defined in this activity. Words in regular font are used in the activity, but not formally defined. The definition of a key vocabulary word should not be discussed as a class prior to the formal definition being </a:t>
            </a:r>
            <a:r>
              <a:rPr lang="en-US" baseline="0"/>
              <a:t>introduced.</a:t>
            </a:r>
            <a:endParaRPr lang="en-US"/>
          </a:p>
        </p:txBody>
      </p:sp>
      <p:sp>
        <p:nvSpPr>
          <p:cNvPr id="4" name="Slide Number Placeholder 3"/>
          <p:cNvSpPr>
            <a:spLocks noGrp="1"/>
          </p:cNvSpPr>
          <p:nvPr>
            <p:ph type="sldNum" sz="quarter" idx="10"/>
          </p:nvPr>
        </p:nvSpPr>
        <p:spPr/>
        <p:txBody>
          <a:bodyPr/>
          <a:lstStyle/>
          <a:p>
            <a:fld id="{DE3071B8-BF96-7546-8B36-A8FD75A16D41}" type="slidenum">
              <a:rPr lang="en-US" smtClean="0"/>
              <a:pPr/>
              <a:t>39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GI ECOLOGY">
    <p:spTree>
      <p:nvGrpSpPr>
        <p:cNvPr id="1" name=""/>
        <p:cNvGrpSpPr/>
        <p:nvPr/>
      </p:nvGrpSpPr>
      <p:grpSpPr>
        <a:xfrm>
          <a:off x="0" y="0"/>
          <a:ext cx="0" cy="0"/>
          <a:chOff x="0" y="0"/>
          <a:chExt cx="0" cy="0"/>
        </a:xfrm>
      </p:grpSpPr>
      <p:pic>
        <p:nvPicPr>
          <p:cNvPr id="16" name="Picture 15" descr="eco.jpg"/>
          <p:cNvPicPr>
            <a:picLocks noChangeAspect="1"/>
          </p:cNvPicPr>
          <p:nvPr userDrawn="1"/>
        </p:nvPicPr>
        <p:blipFill>
          <a:blip r:embed="rId2"/>
          <a:stretch>
            <a:fillRect/>
          </a:stretch>
        </p:blipFill>
        <p:spPr>
          <a:xfrm>
            <a:off x="0" y="0"/>
            <a:ext cx="9144000" cy="6858000"/>
          </a:xfrm>
          <a:prstGeom prst="rect">
            <a:avLst/>
          </a:prstGeom>
        </p:spPr>
      </p:pic>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152400" y="4343400"/>
            <a:ext cx="7772400" cy="1829761"/>
          </a:xfrm>
          <a:prstGeom prst="rect">
            <a:avLst/>
          </a:prstGeom>
        </p:spPr>
        <p:txBody>
          <a:bodyPr vert="horz" anchor="b">
            <a:normAutofit/>
            <a:scene3d>
              <a:camera prst="orthographicFront"/>
              <a:lightRig rig="soft" dir="t"/>
            </a:scene3d>
            <a:sp3d prstMaterial="softEdge">
              <a:bevelT w="25400" h="25400"/>
            </a:sp3d>
          </a:bodyPr>
          <a:lstStyle>
            <a:lvl1pPr algn="l">
              <a:defRPr sz="3200" b="1">
                <a:solidFill>
                  <a:schemeClr val="tx2"/>
                </a:solidFill>
                <a:effectLst>
                  <a:outerShdw blurRad="31750" dist="25400" dir="5400000" algn="tl" rotWithShape="0">
                    <a:srgbClr val="000000">
                      <a:alpha val="25000"/>
                    </a:srgbClr>
                  </a:outerShdw>
                </a:effectLst>
              </a:defRPr>
            </a:lvl1pPr>
          </a:lstStyle>
          <a:p>
            <a:r>
              <a:rPr kumimoji="0" lang="en-US" dirty="0"/>
              <a:t>Click to edit Master title style</a:t>
            </a:r>
          </a:p>
        </p:txBody>
      </p:sp>
      <p:sp>
        <p:nvSpPr>
          <p:cNvPr id="17" name="Subtitle 16"/>
          <p:cNvSpPr>
            <a:spLocks noGrp="1"/>
          </p:cNvSpPr>
          <p:nvPr>
            <p:ph type="subTitle" idx="1"/>
          </p:nvPr>
        </p:nvSpPr>
        <p:spPr>
          <a:xfrm>
            <a:off x="152400" y="6202406"/>
            <a:ext cx="7772400" cy="1199704"/>
          </a:xfrm>
          <a:prstGeom prst="rect">
            <a:avLst/>
          </a:prstGeom>
        </p:spPr>
        <p:txBody>
          <a:bodyPr lIns="45720" rIns="45720"/>
          <a:lstStyle>
            <a:lvl1pPr marL="0" marR="64008" indent="0" algn="l">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pic>
        <p:nvPicPr>
          <p:cNvPr id="12" name="Picture 11" descr="eco5.jpg"/>
          <p:cNvPicPr>
            <a:picLocks noChangeAspect="1"/>
          </p:cNvPicPr>
          <p:nvPr userDrawn="1"/>
        </p:nvPicPr>
        <p:blipFill>
          <a:blip r:embed="rId2"/>
          <a:stretch>
            <a:fillRect/>
          </a:stretch>
        </p:blipFill>
        <p:spPr>
          <a:xfrm>
            <a:off x="0" y="0"/>
            <a:ext cx="9144000" cy="6858000"/>
          </a:xfrm>
          <a:prstGeom prst="rect">
            <a:avLst/>
          </a:prstGeom>
        </p:spPr>
      </p:pic>
      <p:sp>
        <p:nvSpPr>
          <p:cNvPr id="6" name="Rectangle 5"/>
          <p:cNvSpPr/>
          <p:nvPr userDrawn="1"/>
        </p:nvSpPr>
        <p:spPr>
          <a:xfrm>
            <a:off x="533400" y="4926449"/>
            <a:ext cx="4572000" cy="1169551"/>
          </a:xfrm>
          <a:prstGeom prst="rect">
            <a:avLst/>
          </a:prstGeom>
        </p:spPr>
        <p:txBody>
          <a:bodyPr>
            <a:spAutoFit/>
          </a:bodyPr>
          <a:lstStyle/>
          <a:p>
            <a:r>
              <a:rPr lang="en-US" sz="1400" b="1" i="1" dirty="0"/>
              <a:t>In the center box, write the question being considered.  In the box at the top of each column write one of the viewpoints being presented. Record the evidence supporting each viewpoint in the appropriate column.</a:t>
            </a:r>
          </a:p>
        </p:txBody>
      </p:sp>
      <p:pic>
        <p:nvPicPr>
          <p:cNvPr id="8" name="Picture 7" descr="conclusion.gif"/>
          <p:cNvPicPr>
            <a:picLocks noChangeAspect="1"/>
          </p:cNvPicPr>
          <p:nvPr userDrawn="1"/>
        </p:nvPicPr>
        <p:blipFill>
          <a:blip r:embed="rId3"/>
          <a:stretch>
            <a:fillRect/>
          </a:stretch>
        </p:blipFill>
        <p:spPr>
          <a:xfrm>
            <a:off x="533400" y="2209800"/>
            <a:ext cx="8229600" cy="2212911"/>
          </a:xfrm>
          <a:prstGeom prst="rect">
            <a:avLst/>
          </a:prstGeom>
        </p:spPr>
      </p:pic>
      <p:sp>
        <p:nvSpPr>
          <p:cNvPr id="9" name="Text Placeholder 12"/>
          <p:cNvSpPr>
            <a:spLocks noGrp="1"/>
          </p:cNvSpPr>
          <p:nvPr>
            <p:ph type="body" sz="quarter" idx="11"/>
          </p:nvPr>
        </p:nvSpPr>
        <p:spPr>
          <a:xfrm>
            <a:off x="3810000" y="2286000"/>
            <a:ext cx="1676400" cy="838200"/>
          </a:xfrm>
          <a:prstGeom prst="rect">
            <a:avLst/>
          </a:prstGeom>
        </p:spPr>
        <p:txBody>
          <a:bodyPr>
            <a:noAutofit/>
          </a:bodyPr>
          <a:lstStyle>
            <a:lvl1pPr>
              <a:buNone/>
              <a:defRPr sz="1800"/>
            </a:lvl1pPr>
            <a:lvl2pPr>
              <a:defRPr sz="1050"/>
            </a:lvl2pPr>
            <a:lvl3pPr>
              <a:defRPr sz="1050"/>
            </a:lvl3pPr>
            <a:lvl4pPr>
              <a:defRPr sz="1000"/>
            </a:lvl4pPr>
            <a:lvl5pPr>
              <a:defRPr sz="900"/>
            </a:lvl5pPr>
          </a:lstStyle>
          <a:p>
            <a:pPr lvl="0"/>
            <a:r>
              <a:rPr lang="en-US" dirty="0"/>
              <a:t>Click to edit</a:t>
            </a:r>
          </a:p>
        </p:txBody>
      </p:sp>
      <p:sp>
        <p:nvSpPr>
          <p:cNvPr id="10" name="Text Placeholder 12"/>
          <p:cNvSpPr>
            <a:spLocks noGrp="1"/>
          </p:cNvSpPr>
          <p:nvPr>
            <p:ph type="body" sz="quarter" idx="12"/>
          </p:nvPr>
        </p:nvSpPr>
        <p:spPr>
          <a:xfrm>
            <a:off x="6096000" y="2286000"/>
            <a:ext cx="2514600" cy="381000"/>
          </a:xfrm>
          <a:prstGeom prst="rect">
            <a:avLst/>
          </a:prstGeom>
        </p:spPr>
        <p:txBody>
          <a:bodyPr>
            <a:noAutofit/>
          </a:bodyPr>
          <a:lstStyle>
            <a:lvl1pPr>
              <a:buNone/>
              <a:defRPr sz="1800"/>
            </a:lvl1pPr>
            <a:lvl2pPr>
              <a:defRPr sz="1050"/>
            </a:lvl2pPr>
            <a:lvl3pPr>
              <a:defRPr sz="1050"/>
            </a:lvl3pPr>
            <a:lvl4pPr>
              <a:defRPr sz="1000"/>
            </a:lvl4pPr>
            <a:lvl5pPr>
              <a:defRPr sz="900"/>
            </a:lvl5pPr>
          </a:lstStyle>
          <a:p>
            <a:pPr lvl="0"/>
            <a:r>
              <a:rPr lang="en-US" dirty="0"/>
              <a:t>Click to edit</a:t>
            </a:r>
          </a:p>
        </p:txBody>
      </p:sp>
      <p:sp>
        <p:nvSpPr>
          <p:cNvPr id="13" name="Text Placeholder 12"/>
          <p:cNvSpPr>
            <a:spLocks noGrp="1"/>
          </p:cNvSpPr>
          <p:nvPr>
            <p:ph type="body" sz="quarter" idx="13"/>
          </p:nvPr>
        </p:nvSpPr>
        <p:spPr>
          <a:xfrm>
            <a:off x="685800" y="2286000"/>
            <a:ext cx="2514600" cy="381000"/>
          </a:xfrm>
          <a:prstGeom prst="rect">
            <a:avLst/>
          </a:prstGeom>
        </p:spPr>
        <p:txBody>
          <a:bodyPr>
            <a:noAutofit/>
          </a:bodyPr>
          <a:lstStyle>
            <a:lvl1pPr>
              <a:buNone/>
              <a:defRPr sz="1800"/>
            </a:lvl1pPr>
            <a:lvl2pPr>
              <a:defRPr sz="1050"/>
            </a:lvl2pPr>
            <a:lvl3pPr>
              <a:defRPr sz="1050"/>
            </a:lvl3pPr>
            <a:lvl4pPr>
              <a:defRPr sz="1000"/>
            </a:lvl4pPr>
            <a:lvl5pPr>
              <a:defRPr sz="900"/>
            </a:lvl5pPr>
          </a:lstStyle>
          <a:p>
            <a:pPr lvl="0"/>
            <a:r>
              <a:rPr lang="en-US" dirty="0"/>
              <a:t>Click to edit</a:t>
            </a:r>
          </a:p>
        </p:txBody>
      </p:sp>
      <p:sp>
        <p:nvSpPr>
          <p:cNvPr id="14" name="Text Placeholder 12"/>
          <p:cNvSpPr>
            <a:spLocks noGrp="1"/>
          </p:cNvSpPr>
          <p:nvPr>
            <p:ph type="body" sz="quarter" idx="14"/>
          </p:nvPr>
        </p:nvSpPr>
        <p:spPr>
          <a:xfrm>
            <a:off x="685800" y="2743200"/>
            <a:ext cx="2514600" cy="1219200"/>
          </a:xfrm>
          <a:prstGeom prst="rect">
            <a:avLst/>
          </a:prstGeom>
        </p:spPr>
        <p:txBody>
          <a:bodyPr>
            <a:noAutofit/>
          </a:bodyPr>
          <a:lstStyle>
            <a:lvl1pPr>
              <a:buNone/>
              <a:defRPr sz="1800"/>
            </a:lvl1pPr>
            <a:lvl2pPr>
              <a:defRPr sz="1050"/>
            </a:lvl2pPr>
            <a:lvl3pPr>
              <a:defRPr sz="1050"/>
            </a:lvl3pPr>
            <a:lvl4pPr>
              <a:defRPr sz="1000"/>
            </a:lvl4pPr>
            <a:lvl5pPr>
              <a:defRPr sz="900"/>
            </a:lvl5pPr>
          </a:lstStyle>
          <a:p>
            <a:pPr lvl="0"/>
            <a:r>
              <a:rPr lang="en-US" dirty="0"/>
              <a:t>Click to edit</a:t>
            </a:r>
          </a:p>
        </p:txBody>
      </p:sp>
      <p:sp>
        <p:nvSpPr>
          <p:cNvPr id="15" name="Text Placeholder 12"/>
          <p:cNvSpPr>
            <a:spLocks noGrp="1"/>
          </p:cNvSpPr>
          <p:nvPr>
            <p:ph type="body" sz="quarter" idx="15"/>
          </p:nvPr>
        </p:nvSpPr>
        <p:spPr>
          <a:xfrm>
            <a:off x="6096000" y="2743200"/>
            <a:ext cx="2514600" cy="1219200"/>
          </a:xfrm>
          <a:prstGeom prst="rect">
            <a:avLst/>
          </a:prstGeom>
        </p:spPr>
        <p:txBody>
          <a:bodyPr>
            <a:noAutofit/>
          </a:bodyPr>
          <a:lstStyle>
            <a:lvl1pPr>
              <a:buNone/>
              <a:defRPr sz="1800"/>
            </a:lvl1pPr>
            <a:lvl2pPr>
              <a:defRPr sz="1050"/>
            </a:lvl2pPr>
            <a:lvl3pPr>
              <a:defRPr sz="1050"/>
            </a:lvl3pPr>
            <a:lvl4pPr>
              <a:defRPr sz="1000"/>
            </a:lvl4pPr>
            <a:lvl5pPr>
              <a:defRPr sz="900"/>
            </a:lvl5pPr>
          </a:lstStyle>
          <a:p>
            <a:pPr lvl="0"/>
            <a:r>
              <a:rPr lang="en-US" dirty="0"/>
              <a:t>Click to edit</a:t>
            </a:r>
          </a:p>
        </p:txBody>
      </p:sp>
      <p:sp>
        <p:nvSpPr>
          <p:cNvPr id="16" name="Oval 15"/>
          <p:cNvSpPr/>
          <p:nvPr userDrawn="1"/>
        </p:nvSpPr>
        <p:spPr>
          <a:xfrm>
            <a:off x="7010400" y="304800"/>
            <a:ext cx="1905000" cy="10668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TextBox 16"/>
          <p:cNvSpPr txBox="1"/>
          <p:nvPr userDrawn="1"/>
        </p:nvSpPr>
        <p:spPr>
          <a:xfrm>
            <a:off x="7010400" y="457200"/>
            <a:ext cx="1905000" cy="769441"/>
          </a:xfrm>
          <a:prstGeom prst="rect">
            <a:avLst/>
          </a:prstGeom>
          <a:noFill/>
        </p:spPr>
        <p:txBody>
          <a:bodyPr wrap="square" rtlCol="0">
            <a:spAutoFit/>
          </a:bodyPr>
          <a:lstStyle/>
          <a:p>
            <a:pPr algn="ctr"/>
            <a:r>
              <a:rPr lang="en-US" sz="2200" b="1" dirty="0">
                <a:solidFill>
                  <a:schemeClr val="tx2"/>
                </a:solidFill>
                <a:effectLst>
                  <a:outerShdw blurRad="38100" dist="38100" dir="2700000" algn="tl">
                    <a:srgbClr val="000000">
                      <a:alpha val="43137"/>
                    </a:srgbClr>
                  </a:outerShdw>
                </a:effectLst>
              </a:rPr>
              <a:t>Discussion</a:t>
            </a:r>
            <a:br>
              <a:rPr lang="en-US" sz="2200" b="1" dirty="0">
                <a:solidFill>
                  <a:schemeClr val="tx2"/>
                </a:solidFill>
                <a:effectLst>
                  <a:outerShdw blurRad="38100" dist="38100" dir="2700000" algn="tl">
                    <a:srgbClr val="000000">
                      <a:alpha val="43137"/>
                    </a:srgbClr>
                  </a:outerShdw>
                </a:effectLst>
              </a:rPr>
            </a:br>
            <a:r>
              <a:rPr lang="en-US" sz="2200" b="1" dirty="0">
                <a:solidFill>
                  <a:schemeClr val="tx2"/>
                </a:solidFill>
                <a:effectLst>
                  <a:outerShdw blurRad="38100" dist="38100" dir="2700000" algn="tl">
                    <a:srgbClr val="000000">
                      <a:alpha val="43137"/>
                    </a:srgbClr>
                  </a:outerShdw>
                </a:effectLst>
              </a:rPr>
              <a:t>Web</a:t>
            </a:r>
          </a:p>
        </p:txBody>
      </p:sp>
      <p:sp>
        <p:nvSpPr>
          <p:cNvPr id="20" name="TextBox 19"/>
          <p:cNvSpPr txBox="1"/>
          <p:nvPr userDrawn="1"/>
        </p:nvSpPr>
        <p:spPr>
          <a:xfrm>
            <a:off x="228600" y="6324600"/>
            <a:ext cx="5562600" cy="369332"/>
          </a:xfrm>
          <a:prstGeom prst="rect">
            <a:avLst/>
          </a:prstGeom>
          <a:noFill/>
        </p:spPr>
        <p:txBody>
          <a:bodyPr wrap="square" rtlCol="0">
            <a:spAutoFit/>
          </a:bodyPr>
          <a:lstStyle/>
          <a:p>
            <a:r>
              <a:rPr lang="en-US" dirty="0">
                <a:solidFill>
                  <a:srgbClr val="0030D1"/>
                </a:solidFill>
              </a:rPr>
              <a:t>Activity 4: Invasive Species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6" name="Picture 5" descr="7.2.jpg"/>
          <p:cNvPicPr>
            <a:picLocks noChangeAspect="1"/>
          </p:cNvPicPr>
          <p:nvPr userDrawn="1"/>
        </p:nvPicPr>
        <p:blipFill>
          <a:blip r:embed="rId2"/>
          <a:stretch>
            <a:fillRect/>
          </a:stretch>
        </p:blipFill>
        <p:spPr>
          <a:xfrm>
            <a:off x="0" y="0"/>
            <a:ext cx="9144000" cy="6858000"/>
          </a:xfrm>
          <a:prstGeom prst="rect">
            <a:avLst/>
          </a:prstGeom>
        </p:spPr>
      </p:pic>
      <p:sp>
        <p:nvSpPr>
          <p:cNvPr id="3" name="Content Placeholder 2"/>
          <p:cNvSpPr>
            <a:spLocks noGrp="1"/>
          </p:cNvSpPr>
          <p:nvPr>
            <p:ph idx="1"/>
          </p:nvPr>
        </p:nvSpPr>
        <p:spPr>
          <a:xfrm>
            <a:off x="762000" y="2819401"/>
            <a:ext cx="5334000" cy="3276600"/>
          </a:xfrm>
          <a:prstGeom prst="rect">
            <a:avLst/>
          </a:prstGeo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7" name="Title 6"/>
          <p:cNvSpPr>
            <a:spLocks noGrp="1"/>
          </p:cNvSpPr>
          <p:nvPr>
            <p:ph type="title"/>
          </p:nvPr>
        </p:nvSpPr>
        <p:spPr>
          <a:xfrm>
            <a:off x="762000" y="2133600"/>
            <a:ext cx="5334000" cy="685800"/>
          </a:xfrm>
          <a:prstGeom prst="rect">
            <a:avLst/>
          </a:prstGeom>
        </p:spPr>
        <p:txBody>
          <a:bodyPr rtlCol="0" anchor="t">
            <a:normAutofit/>
          </a:bodyPr>
          <a:lstStyle>
            <a:lvl1pPr>
              <a:defRPr sz="2800"/>
            </a:lvl1pPr>
          </a:lstStyle>
          <a:p>
            <a:r>
              <a:rPr kumimoji="0" lang="en-US" dirty="0"/>
              <a:t>Click to edit Master title style</a:t>
            </a:r>
          </a:p>
        </p:txBody>
      </p:sp>
      <p:sp>
        <p:nvSpPr>
          <p:cNvPr id="9" name="TextBox 8"/>
          <p:cNvSpPr txBox="1"/>
          <p:nvPr userDrawn="1"/>
        </p:nvSpPr>
        <p:spPr>
          <a:xfrm>
            <a:off x="228600" y="6324600"/>
            <a:ext cx="5562600" cy="369332"/>
          </a:xfrm>
          <a:prstGeom prst="rect">
            <a:avLst/>
          </a:prstGeom>
          <a:noFill/>
        </p:spPr>
        <p:txBody>
          <a:bodyPr wrap="square" rtlCol="0">
            <a:spAutoFit/>
          </a:bodyPr>
          <a:lstStyle/>
          <a:p>
            <a:r>
              <a:rPr lang="en-US" dirty="0">
                <a:solidFill>
                  <a:srgbClr val="0030D1"/>
                </a:solidFill>
              </a:rPr>
              <a:t>Activity 4: Invasive Species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11" name="Picture 10" descr="clear.jpg"/>
          <p:cNvPicPr>
            <a:picLocks noChangeAspect="1"/>
          </p:cNvPicPr>
          <p:nvPr userDrawn="1"/>
        </p:nvPicPr>
        <p:blipFill>
          <a:blip r:embed="rId2"/>
          <a:stretch>
            <a:fillRect/>
          </a:stretch>
        </p:blipFill>
        <p:spPr>
          <a:xfrm>
            <a:off x="0" y="0"/>
            <a:ext cx="9144000" cy="6858000"/>
          </a:xfrm>
          <a:prstGeom prst="rect">
            <a:avLst/>
          </a:prstGeom>
        </p:spPr>
      </p:pic>
      <p:sp>
        <p:nvSpPr>
          <p:cNvPr id="3" name="Content Placeholder 2"/>
          <p:cNvSpPr>
            <a:spLocks noGrp="1"/>
          </p:cNvSpPr>
          <p:nvPr>
            <p:ph idx="1"/>
          </p:nvPr>
        </p:nvSpPr>
        <p:spPr>
          <a:xfrm>
            <a:off x="457200" y="1524000"/>
            <a:ext cx="8229600" cy="4343400"/>
          </a:xfrm>
          <a:prstGeom prst="rect">
            <a:avLst/>
          </a:prstGeo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7" name="Title 6"/>
          <p:cNvSpPr>
            <a:spLocks noGrp="1"/>
          </p:cNvSpPr>
          <p:nvPr>
            <p:ph type="title"/>
          </p:nvPr>
        </p:nvSpPr>
        <p:spPr>
          <a:xfrm>
            <a:off x="3429000" y="990600"/>
            <a:ext cx="5257800" cy="533400"/>
          </a:xfrm>
          <a:prstGeom prst="rect">
            <a:avLst/>
          </a:prstGeom>
        </p:spPr>
        <p:txBody>
          <a:bodyPr rtlCol="0">
            <a:noAutofit/>
          </a:bodyPr>
          <a:lstStyle>
            <a:lvl1pPr algn="r">
              <a:defRPr sz="2400"/>
            </a:lvl1pPr>
          </a:lstStyle>
          <a:p>
            <a:r>
              <a:rPr kumimoji="0" lang="en-US" dirty="0"/>
              <a:t>Click to edit Master title style</a:t>
            </a:r>
          </a:p>
        </p:txBody>
      </p:sp>
      <p:sp>
        <p:nvSpPr>
          <p:cNvPr id="8" name="TextBox 7"/>
          <p:cNvSpPr txBox="1"/>
          <p:nvPr userDrawn="1"/>
        </p:nvSpPr>
        <p:spPr>
          <a:xfrm>
            <a:off x="228600" y="6324600"/>
            <a:ext cx="5562600" cy="369332"/>
          </a:xfrm>
          <a:prstGeom prst="rect">
            <a:avLst/>
          </a:prstGeom>
          <a:noFill/>
        </p:spPr>
        <p:txBody>
          <a:bodyPr wrap="square" rtlCol="0">
            <a:spAutoFit/>
          </a:bodyPr>
          <a:lstStyle/>
          <a:p>
            <a:r>
              <a:rPr lang="en-US" dirty="0">
                <a:solidFill>
                  <a:srgbClr val="0030D1"/>
                </a:solidFill>
              </a:rPr>
              <a:t>Activity 4: Invasive Species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856594-DFD1-4195-B094-21D6ACDCCB2C}"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D3C37A-5EF3-4C5F-8482-8F8BE02017CC}" type="slidenum">
              <a:rPr lang="en-US" smtClean="0"/>
              <a:t>‹#›</a:t>
            </a:fld>
            <a:endParaRPr lang="en-US"/>
          </a:p>
        </p:txBody>
      </p:sp>
    </p:spTree>
    <p:extLst>
      <p:ext uri="{BB962C8B-B14F-4D97-AF65-F5344CB8AC3E}">
        <p14:creationId xmlns:p14="http://schemas.microsoft.com/office/powerpoint/2010/main" val="38336670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SGI ECOLOGY">
    <p:spTree>
      <p:nvGrpSpPr>
        <p:cNvPr id="1" name=""/>
        <p:cNvGrpSpPr/>
        <p:nvPr/>
      </p:nvGrpSpPr>
      <p:grpSpPr>
        <a:xfrm>
          <a:off x="0" y="0"/>
          <a:ext cx="0" cy="0"/>
          <a:chOff x="0" y="0"/>
          <a:chExt cx="0" cy="0"/>
        </a:xfrm>
      </p:grpSpPr>
      <p:pic>
        <p:nvPicPr>
          <p:cNvPr id="16" name="Picture 15" descr="eco.jpg"/>
          <p:cNvPicPr>
            <a:picLocks noChangeAspect="1"/>
          </p:cNvPicPr>
          <p:nvPr userDrawn="1"/>
        </p:nvPicPr>
        <p:blipFill>
          <a:blip r:embed="rId2"/>
          <a:stretch>
            <a:fillRect/>
          </a:stretch>
        </p:blipFill>
        <p:spPr>
          <a:xfrm>
            <a:off x="0" y="0"/>
            <a:ext cx="9144000" cy="6858000"/>
          </a:xfrm>
          <a:prstGeom prst="rect">
            <a:avLst/>
          </a:prstGeom>
        </p:spPr>
      </p:pic>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hasCustomPrompt="1"/>
          </p:nvPr>
        </p:nvSpPr>
        <p:spPr>
          <a:xfrm>
            <a:off x="152400" y="4343400"/>
            <a:ext cx="7772400" cy="1829761"/>
          </a:xfrm>
          <a:prstGeom prst="rect">
            <a:avLst/>
          </a:prstGeom>
        </p:spPr>
        <p:txBody>
          <a:bodyPr vert="horz" anchor="b">
            <a:normAutofit/>
            <a:scene3d>
              <a:camera prst="orthographicFront"/>
              <a:lightRig rig="soft" dir="t"/>
            </a:scene3d>
            <a:sp3d prstMaterial="softEdge">
              <a:bevelT w="25400" h="25400"/>
            </a:sp3d>
          </a:bodyPr>
          <a:lstStyle>
            <a:lvl1pPr algn="l">
              <a:defRPr sz="3200" b="1">
                <a:solidFill>
                  <a:schemeClr val="tx2"/>
                </a:solidFill>
                <a:effectLst>
                  <a:outerShdw blurRad="31750" dist="25400" dir="5400000" algn="tl" rotWithShape="0">
                    <a:srgbClr val="000000">
                      <a:alpha val="25000"/>
                    </a:srgbClr>
                  </a:outerShdw>
                </a:effectLst>
              </a:defRPr>
            </a:lvl1pPr>
          </a:lstStyle>
          <a:p>
            <a:r>
              <a:rPr kumimoji="0" lang="en-US" dirty="0"/>
              <a:t>Activity 1</a:t>
            </a:r>
          </a:p>
        </p:txBody>
      </p:sp>
      <p:sp>
        <p:nvSpPr>
          <p:cNvPr id="17" name="Subtitle 16"/>
          <p:cNvSpPr>
            <a:spLocks noGrp="1"/>
          </p:cNvSpPr>
          <p:nvPr>
            <p:ph type="subTitle" idx="1" hasCustomPrompt="1"/>
          </p:nvPr>
        </p:nvSpPr>
        <p:spPr>
          <a:xfrm>
            <a:off x="152400" y="6202406"/>
            <a:ext cx="7772400" cy="1199704"/>
          </a:xfrm>
          <a:prstGeom prst="rect">
            <a:avLst/>
          </a:prstGeom>
        </p:spPr>
        <p:txBody>
          <a:bodyPr lIns="45720" rIns="45720"/>
          <a:lstStyle>
            <a:lvl1pPr marL="0" marR="64008" indent="0" algn="l">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a:t>Ecosystems and Change</a:t>
            </a:r>
          </a:p>
        </p:txBody>
      </p:sp>
    </p:spTree>
    <p:extLst>
      <p:ext uri="{BB962C8B-B14F-4D97-AF65-F5344CB8AC3E}">
        <p14:creationId xmlns:p14="http://schemas.microsoft.com/office/powerpoint/2010/main" val="38919308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2819401"/>
            <a:ext cx="6934200" cy="3124200"/>
          </a:xfrm>
          <a:prstGeom prst="rect">
            <a:avLst/>
          </a:prstGeo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7" name="Title 6"/>
          <p:cNvSpPr>
            <a:spLocks noGrp="1"/>
          </p:cNvSpPr>
          <p:nvPr>
            <p:ph type="title"/>
          </p:nvPr>
        </p:nvSpPr>
        <p:spPr>
          <a:xfrm>
            <a:off x="1143000" y="1828800"/>
            <a:ext cx="6934200" cy="926910"/>
          </a:xfrm>
          <a:prstGeom prst="rect">
            <a:avLst/>
          </a:prstGeom>
        </p:spPr>
        <p:txBody>
          <a:bodyPr rtlCol="0">
            <a:normAutofit/>
          </a:bodyPr>
          <a:lstStyle>
            <a:lvl1pPr>
              <a:defRPr sz="3200"/>
            </a:lvl1pPr>
          </a:lstStyle>
          <a:p>
            <a:r>
              <a:rPr kumimoji="0" lang="en-US" dirty="0"/>
              <a:t>Click to edit Master title style</a:t>
            </a:r>
          </a:p>
        </p:txBody>
      </p:sp>
      <p:sp>
        <p:nvSpPr>
          <p:cNvPr id="8" name="Oval 7"/>
          <p:cNvSpPr/>
          <p:nvPr userDrawn="1"/>
        </p:nvSpPr>
        <p:spPr>
          <a:xfrm>
            <a:off x="7010400" y="304800"/>
            <a:ext cx="1905000" cy="10668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extBox 8"/>
          <p:cNvSpPr txBox="1"/>
          <p:nvPr userDrawn="1"/>
        </p:nvSpPr>
        <p:spPr>
          <a:xfrm>
            <a:off x="7239000" y="381000"/>
            <a:ext cx="1447800" cy="830997"/>
          </a:xfrm>
          <a:prstGeom prst="rect">
            <a:avLst/>
          </a:prstGeom>
          <a:no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rPr>
              <a:t>Get </a:t>
            </a:r>
            <a:br>
              <a:rPr lang="en-US" sz="2400" b="1" dirty="0">
                <a:solidFill>
                  <a:schemeClr val="bg1"/>
                </a:solidFill>
                <a:effectLst>
                  <a:outerShdw blurRad="38100" dist="38100" dir="2700000" algn="tl">
                    <a:srgbClr val="000000">
                      <a:alpha val="43137"/>
                    </a:srgbClr>
                  </a:outerShdw>
                </a:effectLst>
              </a:rPr>
            </a:br>
            <a:r>
              <a:rPr lang="en-US" sz="2400" b="1" dirty="0">
                <a:solidFill>
                  <a:schemeClr val="bg1"/>
                </a:solidFill>
                <a:effectLst>
                  <a:outerShdw blurRad="38100" dist="38100" dir="2700000" algn="tl">
                    <a:srgbClr val="000000">
                      <a:alpha val="43137"/>
                    </a:srgbClr>
                  </a:outerShdw>
                </a:effectLst>
              </a:rPr>
              <a:t>Started</a:t>
            </a:r>
          </a:p>
        </p:txBody>
      </p:sp>
    </p:spTree>
    <p:extLst>
      <p:ext uri="{BB962C8B-B14F-4D97-AF65-F5344CB8AC3E}">
        <p14:creationId xmlns:p14="http://schemas.microsoft.com/office/powerpoint/2010/main" val="42390487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2819401"/>
            <a:ext cx="6934200" cy="3124200"/>
          </a:xfrm>
          <a:prstGeom prst="rect">
            <a:avLst/>
          </a:prstGeo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0" name="Oval 9"/>
          <p:cNvSpPr/>
          <p:nvPr userDrawn="1"/>
        </p:nvSpPr>
        <p:spPr>
          <a:xfrm>
            <a:off x="7010400" y="304800"/>
            <a:ext cx="1905000" cy="10668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TextBox 11"/>
          <p:cNvSpPr txBox="1"/>
          <p:nvPr userDrawn="1"/>
        </p:nvSpPr>
        <p:spPr>
          <a:xfrm>
            <a:off x="6934200" y="533400"/>
            <a:ext cx="1981200" cy="461665"/>
          </a:xfrm>
          <a:prstGeom prst="rect">
            <a:avLst/>
          </a:prstGeom>
          <a:no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rPr>
              <a:t>Introduction</a:t>
            </a:r>
          </a:p>
        </p:txBody>
      </p:sp>
      <p:sp>
        <p:nvSpPr>
          <p:cNvPr id="9" name="Title 6"/>
          <p:cNvSpPr>
            <a:spLocks noGrp="1"/>
          </p:cNvSpPr>
          <p:nvPr>
            <p:ph type="title"/>
          </p:nvPr>
        </p:nvSpPr>
        <p:spPr>
          <a:xfrm>
            <a:off x="1143000" y="1828800"/>
            <a:ext cx="6934200" cy="926910"/>
          </a:xfrm>
          <a:prstGeom prst="rect">
            <a:avLst/>
          </a:prstGeom>
        </p:spPr>
        <p:txBody>
          <a:bodyPr rtlCol="0">
            <a:normAutofit/>
          </a:bodyPr>
          <a:lstStyle>
            <a:lvl1pPr>
              <a:defRPr sz="3200"/>
            </a:lvl1pPr>
          </a:lstStyle>
          <a:p>
            <a:r>
              <a:rPr kumimoji="0" lang="en-US" dirty="0"/>
              <a:t>Click to edit Master title style</a:t>
            </a:r>
          </a:p>
        </p:txBody>
      </p:sp>
    </p:spTree>
    <p:extLst>
      <p:ext uri="{BB962C8B-B14F-4D97-AF65-F5344CB8AC3E}">
        <p14:creationId xmlns:p14="http://schemas.microsoft.com/office/powerpoint/2010/main" val="4812252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2819401"/>
            <a:ext cx="6934200" cy="3124200"/>
          </a:xfrm>
          <a:prstGeom prst="rect">
            <a:avLst/>
          </a:prstGeo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0" name="Oval 9"/>
          <p:cNvSpPr/>
          <p:nvPr userDrawn="1"/>
        </p:nvSpPr>
        <p:spPr>
          <a:xfrm>
            <a:off x="7010400" y="304800"/>
            <a:ext cx="1905000" cy="10668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TextBox 11"/>
          <p:cNvSpPr txBox="1"/>
          <p:nvPr userDrawn="1"/>
        </p:nvSpPr>
        <p:spPr>
          <a:xfrm>
            <a:off x="7124700" y="533400"/>
            <a:ext cx="1676400" cy="461665"/>
          </a:xfrm>
          <a:prstGeom prst="rect">
            <a:avLst/>
          </a:prstGeom>
          <a:no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rPr>
              <a:t>Challenge</a:t>
            </a:r>
          </a:p>
        </p:txBody>
      </p:sp>
      <p:sp>
        <p:nvSpPr>
          <p:cNvPr id="8" name="Title 6"/>
          <p:cNvSpPr>
            <a:spLocks noGrp="1"/>
          </p:cNvSpPr>
          <p:nvPr>
            <p:ph type="title"/>
          </p:nvPr>
        </p:nvSpPr>
        <p:spPr>
          <a:xfrm>
            <a:off x="1143000" y="1828800"/>
            <a:ext cx="6934200" cy="926910"/>
          </a:xfrm>
          <a:prstGeom prst="rect">
            <a:avLst/>
          </a:prstGeom>
        </p:spPr>
        <p:txBody>
          <a:bodyPr rtlCol="0">
            <a:normAutofit/>
          </a:bodyPr>
          <a:lstStyle>
            <a:lvl1pPr>
              <a:defRPr sz="3200"/>
            </a:lvl1pPr>
          </a:lstStyle>
          <a:p>
            <a:r>
              <a:rPr kumimoji="0" lang="en-US" dirty="0"/>
              <a:t>Click to edit Master title style</a:t>
            </a:r>
          </a:p>
        </p:txBody>
      </p:sp>
    </p:spTree>
    <p:extLst>
      <p:ext uri="{BB962C8B-B14F-4D97-AF65-F5344CB8AC3E}">
        <p14:creationId xmlns:p14="http://schemas.microsoft.com/office/powerpoint/2010/main" val="35731530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2819401"/>
            <a:ext cx="6934200" cy="3124200"/>
          </a:xfrm>
          <a:prstGeom prst="rect">
            <a:avLst/>
          </a:prstGeo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8" name="Oval 7"/>
          <p:cNvSpPr/>
          <p:nvPr userDrawn="1"/>
        </p:nvSpPr>
        <p:spPr>
          <a:xfrm>
            <a:off x="7010400" y="304800"/>
            <a:ext cx="1905000" cy="1066800"/>
          </a:xfrm>
          <a:prstGeom prst="ellipse">
            <a:avLst/>
          </a:prstGeom>
          <a:solidFill>
            <a:srgbClr val="FFC000"/>
          </a:solidFill>
        </p:spPr>
        <p:style>
          <a:lnRef idx="0">
            <a:schemeClr val="accent5"/>
          </a:lnRef>
          <a:fillRef idx="3">
            <a:schemeClr val="accent5"/>
          </a:fillRef>
          <a:effectRef idx="3">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extBox 8"/>
          <p:cNvSpPr txBox="1"/>
          <p:nvPr userDrawn="1"/>
        </p:nvSpPr>
        <p:spPr>
          <a:xfrm>
            <a:off x="7086600" y="533400"/>
            <a:ext cx="1752600" cy="461665"/>
          </a:xfrm>
          <a:prstGeom prst="rect">
            <a:avLst/>
          </a:prstGeom>
          <a:noFill/>
        </p:spPr>
        <p:txBody>
          <a:bodyPr wrap="square" rtlCol="0">
            <a:spAutoFit/>
          </a:bodyPr>
          <a:lstStyle/>
          <a:p>
            <a:pPr algn="ctr"/>
            <a:r>
              <a:rPr lang="en-US" sz="2400" b="1" dirty="0">
                <a:solidFill>
                  <a:schemeClr val="tx2"/>
                </a:solidFill>
                <a:effectLst>
                  <a:outerShdw blurRad="38100" dist="38100" dir="2700000" algn="tl">
                    <a:srgbClr val="000000">
                      <a:alpha val="43137"/>
                    </a:srgbClr>
                  </a:outerShdw>
                </a:effectLst>
              </a:rPr>
              <a:t>Procedure</a:t>
            </a:r>
          </a:p>
        </p:txBody>
      </p:sp>
      <p:sp>
        <p:nvSpPr>
          <p:cNvPr id="10" name="Title 6"/>
          <p:cNvSpPr>
            <a:spLocks noGrp="1"/>
          </p:cNvSpPr>
          <p:nvPr>
            <p:ph type="title"/>
          </p:nvPr>
        </p:nvSpPr>
        <p:spPr>
          <a:xfrm>
            <a:off x="1143000" y="1828800"/>
            <a:ext cx="6934200" cy="926910"/>
          </a:xfrm>
          <a:prstGeom prst="rect">
            <a:avLst/>
          </a:prstGeom>
        </p:spPr>
        <p:txBody>
          <a:bodyPr rtlCol="0">
            <a:normAutofit/>
          </a:bodyPr>
          <a:lstStyle>
            <a:lvl1pPr>
              <a:defRPr sz="3200"/>
            </a:lvl1pPr>
          </a:lstStyle>
          <a:p>
            <a:r>
              <a:rPr kumimoji="0" lang="en-US" dirty="0"/>
              <a:t>Click to edit Master title style</a:t>
            </a:r>
          </a:p>
        </p:txBody>
      </p:sp>
    </p:spTree>
    <p:extLst>
      <p:ext uri="{BB962C8B-B14F-4D97-AF65-F5344CB8AC3E}">
        <p14:creationId xmlns:p14="http://schemas.microsoft.com/office/powerpoint/2010/main" val="5005312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2819401"/>
            <a:ext cx="6934200" cy="3124200"/>
          </a:xfrm>
          <a:prstGeom prst="rect">
            <a:avLst/>
          </a:prstGeo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0" name="Oval 9"/>
          <p:cNvSpPr/>
          <p:nvPr userDrawn="1"/>
        </p:nvSpPr>
        <p:spPr>
          <a:xfrm>
            <a:off x="7010400" y="304800"/>
            <a:ext cx="1905000" cy="10668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TextBox 11"/>
          <p:cNvSpPr txBox="1"/>
          <p:nvPr userDrawn="1"/>
        </p:nvSpPr>
        <p:spPr>
          <a:xfrm>
            <a:off x="7010400" y="559713"/>
            <a:ext cx="1905000" cy="430887"/>
          </a:xfrm>
          <a:prstGeom prst="rect">
            <a:avLst/>
          </a:prstGeom>
          <a:noFill/>
        </p:spPr>
        <p:txBody>
          <a:bodyPr wrap="square" rtlCol="0">
            <a:spAutoFit/>
          </a:bodyPr>
          <a:lstStyle/>
          <a:p>
            <a:pPr algn="ctr"/>
            <a:r>
              <a:rPr lang="en-US" sz="2200" b="1" dirty="0">
                <a:solidFill>
                  <a:schemeClr val="tx2"/>
                </a:solidFill>
                <a:effectLst>
                  <a:outerShdw blurRad="38100" dist="38100" dir="2700000" algn="tl">
                    <a:srgbClr val="000000">
                      <a:alpha val="43137"/>
                    </a:srgbClr>
                  </a:outerShdw>
                </a:effectLst>
              </a:rPr>
              <a:t>Follow Up</a:t>
            </a:r>
          </a:p>
        </p:txBody>
      </p:sp>
      <p:sp>
        <p:nvSpPr>
          <p:cNvPr id="8" name="Title 6"/>
          <p:cNvSpPr>
            <a:spLocks noGrp="1"/>
          </p:cNvSpPr>
          <p:nvPr>
            <p:ph type="title"/>
          </p:nvPr>
        </p:nvSpPr>
        <p:spPr>
          <a:xfrm>
            <a:off x="1143000" y="1828800"/>
            <a:ext cx="6934200" cy="926910"/>
          </a:xfrm>
          <a:prstGeom prst="rect">
            <a:avLst/>
          </a:prstGeom>
        </p:spPr>
        <p:txBody>
          <a:bodyPr rtlCol="0">
            <a:normAutofit/>
          </a:bodyPr>
          <a:lstStyle>
            <a:lvl1pPr>
              <a:defRPr sz="3200"/>
            </a:lvl1pPr>
          </a:lstStyle>
          <a:p>
            <a:r>
              <a:rPr kumimoji="0" lang="en-US" dirty="0"/>
              <a:t>Click to edit Master title style</a:t>
            </a:r>
          </a:p>
        </p:txBody>
      </p:sp>
    </p:spTree>
    <p:extLst>
      <p:ext uri="{BB962C8B-B14F-4D97-AF65-F5344CB8AC3E}">
        <p14:creationId xmlns:p14="http://schemas.microsoft.com/office/powerpoint/2010/main" val="2697595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2819401"/>
            <a:ext cx="6934200" cy="3124200"/>
          </a:xfrm>
          <a:prstGeom prst="rect">
            <a:avLst/>
          </a:prstGeo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7" name="Title 6"/>
          <p:cNvSpPr>
            <a:spLocks noGrp="1"/>
          </p:cNvSpPr>
          <p:nvPr>
            <p:ph type="title"/>
          </p:nvPr>
        </p:nvSpPr>
        <p:spPr>
          <a:xfrm>
            <a:off x="1143000" y="1828800"/>
            <a:ext cx="6934200" cy="926910"/>
          </a:xfrm>
          <a:prstGeom prst="rect">
            <a:avLst/>
          </a:prstGeom>
        </p:spPr>
        <p:txBody>
          <a:bodyPr rtlCol="0">
            <a:normAutofit/>
          </a:bodyPr>
          <a:lstStyle>
            <a:lvl1pPr>
              <a:defRPr sz="3200"/>
            </a:lvl1pPr>
          </a:lstStyle>
          <a:p>
            <a:r>
              <a:rPr kumimoji="0" lang="en-US" dirty="0"/>
              <a:t>Click to edit Master title style</a:t>
            </a:r>
          </a:p>
        </p:txBody>
      </p:sp>
      <p:sp>
        <p:nvSpPr>
          <p:cNvPr id="8" name="Oval 7"/>
          <p:cNvSpPr/>
          <p:nvPr userDrawn="1"/>
        </p:nvSpPr>
        <p:spPr>
          <a:xfrm>
            <a:off x="7010400" y="304800"/>
            <a:ext cx="1905000" cy="10668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extBox 8"/>
          <p:cNvSpPr txBox="1"/>
          <p:nvPr userDrawn="1"/>
        </p:nvSpPr>
        <p:spPr>
          <a:xfrm>
            <a:off x="7239000" y="381000"/>
            <a:ext cx="1447800" cy="830997"/>
          </a:xfrm>
          <a:prstGeom prst="rect">
            <a:avLst/>
          </a:prstGeom>
          <a:no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rPr>
              <a:t>Get </a:t>
            </a:r>
            <a:br>
              <a:rPr lang="en-US" sz="2400" b="1" dirty="0">
                <a:solidFill>
                  <a:schemeClr val="bg1"/>
                </a:solidFill>
                <a:effectLst>
                  <a:outerShdw blurRad="38100" dist="38100" dir="2700000" algn="tl">
                    <a:srgbClr val="000000">
                      <a:alpha val="43137"/>
                    </a:srgbClr>
                  </a:outerShdw>
                </a:effectLst>
              </a:rPr>
            </a:br>
            <a:r>
              <a:rPr lang="en-US" sz="2400" b="1" dirty="0">
                <a:solidFill>
                  <a:schemeClr val="bg1"/>
                </a:solidFill>
                <a:effectLst>
                  <a:outerShdw blurRad="38100" dist="38100" dir="2700000" algn="tl">
                    <a:srgbClr val="000000">
                      <a:alpha val="43137"/>
                    </a:srgbClr>
                  </a:outerShdw>
                </a:effectLst>
              </a:rPr>
              <a:t>Started</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2819401"/>
            <a:ext cx="6934200" cy="3124200"/>
          </a:xfrm>
          <a:prstGeom prst="rect">
            <a:avLst/>
          </a:prstGeo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8" name="Oval 7"/>
          <p:cNvSpPr/>
          <p:nvPr userDrawn="1"/>
        </p:nvSpPr>
        <p:spPr>
          <a:xfrm>
            <a:off x="7010400" y="304800"/>
            <a:ext cx="1905000" cy="10668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extBox 8"/>
          <p:cNvSpPr txBox="1"/>
          <p:nvPr userDrawn="1"/>
        </p:nvSpPr>
        <p:spPr>
          <a:xfrm>
            <a:off x="7010400" y="449759"/>
            <a:ext cx="1905000" cy="769441"/>
          </a:xfrm>
          <a:prstGeom prst="rect">
            <a:avLst/>
          </a:prstGeom>
          <a:noFill/>
        </p:spPr>
        <p:txBody>
          <a:bodyPr wrap="square" rtlCol="0">
            <a:spAutoFit/>
          </a:bodyPr>
          <a:lstStyle/>
          <a:p>
            <a:pPr algn="ctr"/>
            <a:r>
              <a:rPr lang="en-US" sz="2200" b="1" dirty="0">
                <a:solidFill>
                  <a:schemeClr val="bg1"/>
                </a:solidFill>
                <a:effectLst>
                  <a:outerShdw blurRad="38100" dist="38100" dir="2700000" algn="tl">
                    <a:srgbClr val="000000">
                      <a:alpha val="43137"/>
                    </a:srgbClr>
                  </a:outerShdw>
                </a:effectLst>
              </a:rPr>
              <a:t>Revisit the</a:t>
            </a:r>
            <a:r>
              <a:rPr lang="en-US" sz="2200" b="1" baseline="0" dirty="0">
                <a:solidFill>
                  <a:schemeClr val="bg1"/>
                </a:solidFill>
                <a:effectLst>
                  <a:outerShdw blurRad="38100" dist="38100" dir="2700000" algn="tl">
                    <a:srgbClr val="000000">
                      <a:alpha val="43137"/>
                    </a:srgbClr>
                  </a:outerShdw>
                </a:effectLst>
              </a:rPr>
              <a:t> Challenge</a:t>
            </a:r>
            <a:endParaRPr lang="en-US" sz="2200" b="1" dirty="0">
              <a:solidFill>
                <a:schemeClr val="bg1"/>
              </a:solidFill>
              <a:effectLst>
                <a:outerShdw blurRad="38100" dist="38100" dir="2700000" algn="tl">
                  <a:srgbClr val="000000">
                    <a:alpha val="43137"/>
                  </a:srgbClr>
                </a:outerShdw>
              </a:effectLst>
            </a:endParaRPr>
          </a:p>
        </p:txBody>
      </p:sp>
      <p:sp>
        <p:nvSpPr>
          <p:cNvPr id="10" name="Title 6"/>
          <p:cNvSpPr>
            <a:spLocks noGrp="1"/>
          </p:cNvSpPr>
          <p:nvPr>
            <p:ph type="title"/>
          </p:nvPr>
        </p:nvSpPr>
        <p:spPr>
          <a:xfrm>
            <a:off x="1143000" y="1828800"/>
            <a:ext cx="6934200" cy="926910"/>
          </a:xfrm>
          <a:prstGeom prst="rect">
            <a:avLst/>
          </a:prstGeom>
        </p:spPr>
        <p:txBody>
          <a:bodyPr rtlCol="0">
            <a:normAutofit/>
          </a:bodyPr>
          <a:lstStyle>
            <a:lvl1pPr>
              <a:defRPr sz="3200"/>
            </a:lvl1pPr>
          </a:lstStyle>
          <a:p>
            <a:r>
              <a:rPr kumimoji="0" lang="en-US" dirty="0"/>
              <a:t>Click to edit Master title style</a:t>
            </a:r>
          </a:p>
        </p:txBody>
      </p:sp>
    </p:spTree>
    <p:extLst>
      <p:ext uri="{BB962C8B-B14F-4D97-AF65-F5344CB8AC3E}">
        <p14:creationId xmlns:p14="http://schemas.microsoft.com/office/powerpoint/2010/main" val="3708949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2819401"/>
            <a:ext cx="6934200" cy="3124200"/>
          </a:xfrm>
          <a:prstGeom prst="rect">
            <a:avLst/>
          </a:prstGeo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8" name="Oval 7"/>
          <p:cNvSpPr/>
          <p:nvPr userDrawn="1"/>
        </p:nvSpPr>
        <p:spPr>
          <a:xfrm>
            <a:off x="7010400" y="304800"/>
            <a:ext cx="1905000" cy="1066800"/>
          </a:xfrm>
          <a:prstGeom prst="ellipse">
            <a:avLst/>
          </a:prstGeom>
          <a:solidFill>
            <a:schemeClr val="tx1"/>
          </a:solidFill>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extBox 8"/>
          <p:cNvSpPr txBox="1"/>
          <p:nvPr userDrawn="1"/>
        </p:nvSpPr>
        <p:spPr>
          <a:xfrm>
            <a:off x="7010400" y="381000"/>
            <a:ext cx="1905000" cy="769441"/>
          </a:xfrm>
          <a:prstGeom prst="rect">
            <a:avLst/>
          </a:prstGeom>
          <a:noFill/>
        </p:spPr>
        <p:txBody>
          <a:bodyPr wrap="square" rtlCol="0">
            <a:spAutoFit/>
          </a:bodyPr>
          <a:lstStyle/>
          <a:p>
            <a:pPr algn="ctr"/>
            <a:r>
              <a:rPr lang="en-US" sz="2200" b="1" dirty="0">
                <a:solidFill>
                  <a:schemeClr val="bg1"/>
                </a:solidFill>
                <a:effectLst>
                  <a:outerShdw blurRad="38100" dist="38100" dir="2700000" algn="tl">
                    <a:srgbClr val="000000">
                      <a:alpha val="43137"/>
                    </a:srgbClr>
                  </a:outerShdw>
                </a:effectLst>
              </a:rPr>
              <a:t>Key Vocabulary</a:t>
            </a:r>
          </a:p>
        </p:txBody>
      </p:sp>
      <p:sp>
        <p:nvSpPr>
          <p:cNvPr id="10" name="Title 6"/>
          <p:cNvSpPr>
            <a:spLocks noGrp="1"/>
          </p:cNvSpPr>
          <p:nvPr>
            <p:ph type="title"/>
          </p:nvPr>
        </p:nvSpPr>
        <p:spPr>
          <a:xfrm>
            <a:off x="1143000" y="1828800"/>
            <a:ext cx="6934200" cy="926910"/>
          </a:xfrm>
          <a:prstGeom prst="rect">
            <a:avLst/>
          </a:prstGeom>
        </p:spPr>
        <p:txBody>
          <a:bodyPr rtlCol="0">
            <a:normAutofit/>
          </a:bodyPr>
          <a:lstStyle>
            <a:lvl1pPr>
              <a:defRPr sz="3200"/>
            </a:lvl1pPr>
          </a:lstStyle>
          <a:p>
            <a:r>
              <a:rPr kumimoji="0" lang="en-US" dirty="0"/>
              <a:t>Click to edit Master title style</a:t>
            </a:r>
          </a:p>
        </p:txBody>
      </p:sp>
    </p:spTree>
    <p:extLst>
      <p:ext uri="{BB962C8B-B14F-4D97-AF65-F5344CB8AC3E}">
        <p14:creationId xmlns:p14="http://schemas.microsoft.com/office/powerpoint/2010/main" val="4976412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12" name="Picture 11" descr="eco5.jpg"/>
          <p:cNvPicPr>
            <a:picLocks noChangeAspect="1"/>
          </p:cNvPicPr>
          <p:nvPr userDrawn="1"/>
        </p:nvPicPr>
        <p:blipFill>
          <a:blip r:embed="rId2"/>
          <a:stretch>
            <a:fillRect/>
          </a:stretch>
        </p:blipFill>
        <p:spPr>
          <a:xfrm>
            <a:off x="0" y="0"/>
            <a:ext cx="9144000" cy="6858000"/>
          </a:xfrm>
          <a:prstGeom prst="rect">
            <a:avLst/>
          </a:prstGeom>
        </p:spPr>
      </p:pic>
      <p:sp>
        <p:nvSpPr>
          <p:cNvPr id="3" name="Content Placeholder 2"/>
          <p:cNvSpPr>
            <a:spLocks noGrp="1"/>
          </p:cNvSpPr>
          <p:nvPr>
            <p:ph idx="1"/>
          </p:nvPr>
        </p:nvSpPr>
        <p:spPr>
          <a:xfrm>
            <a:off x="1143000" y="2819401"/>
            <a:ext cx="6934200" cy="3124200"/>
          </a:xfrm>
          <a:prstGeom prst="rect">
            <a:avLst/>
          </a:prstGeo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6" name="Title 6"/>
          <p:cNvSpPr>
            <a:spLocks noGrp="1"/>
          </p:cNvSpPr>
          <p:nvPr>
            <p:ph type="title"/>
          </p:nvPr>
        </p:nvSpPr>
        <p:spPr>
          <a:xfrm>
            <a:off x="1143000" y="1828800"/>
            <a:ext cx="6934200" cy="926910"/>
          </a:xfrm>
          <a:prstGeom prst="rect">
            <a:avLst/>
          </a:prstGeom>
        </p:spPr>
        <p:txBody>
          <a:bodyPr rtlCol="0">
            <a:normAutofit/>
          </a:bodyPr>
          <a:lstStyle>
            <a:lvl1pPr>
              <a:defRPr sz="3200"/>
            </a:lvl1pPr>
          </a:lstStyle>
          <a:p>
            <a:r>
              <a:rPr kumimoji="0" lang="en-US" dirty="0"/>
              <a:t>Click to edit Master title style</a:t>
            </a:r>
          </a:p>
        </p:txBody>
      </p:sp>
      <p:sp>
        <p:nvSpPr>
          <p:cNvPr id="9" name="TextBox 8"/>
          <p:cNvSpPr txBox="1"/>
          <p:nvPr userDrawn="1"/>
        </p:nvSpPr>
        <p:spPr>
          <a:xfrm>
            <a:off x="228600" y="6324600"/>
            <a:ext cx="5562600" cy="369332"/>
          </a:xfrm>
          <a:prstGeom prst="rect">
            <a:avLst/>
          </a:prstGeom>
          <a:noFill/>
        </p:spPr>
        <p:txBody>
          <a:bodyPr wrap="square" rtlCol="0">
            <a:spAutoFit/>
          </a:bodyPr>
          <a:lstStyle/>
          <a:p>
            <a:r>
              <a:rPr lang="en-US" dirty="0">
                <a:solidFill>
                  <a:srgbClr val="0030D1"/>
                </a:solidFill>
              </a:rPr>
              <a:t>Activity 1:</a:t>
            </a:r>
            <a:r>
              <a:rPr lang="en-US" baseline="0" dirty="0">
                <a:solidFill>
                  <a:srgbClr val="0030D1"/>
                </a:solidFill>
              </a:rPr>
              <a:t> Ecosystems and Change</a:t>
            </a:r>
            <a:endParaRPr lang="en-US" dirty="0">
              <a:solidFill>
                <a:srgbClr val="0030D1"/>
              </a:solidFill>
            </a:endParaRPr>
          </a:p>
        </p:txBody>
      </p:sp>
    </p:spTree>
    <p:extLst>
      <p:ext uri="{BB962C8B-B14F-4D97-AF65-F5344CB8AC3E}">
        <p14:creationId xmlns:p14="http://schemas.microsoft.com/office/powerpoint/2010/main" val="11340656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pic>
        <p:nvPicPr>
          <p:cNvPr id="12" name="Picture 11" descr="eco5.jpg"/>
          <p:cNvPicPr>
            <a:picLocks noChangeAspect="1"/>
          </p:cNvPicPr>
          <p:nvPr userDrawn="1"/>
        </p:nvPicPr>
        <p:blipFill>
          <a:blip r:embed="rId2"/>
          <a:stretch>
            <a:fillRect/>
          </a:stretch>
        </p:blipFill>
        <p:spPr>
          <a:xfrm>
            <a:off x="0" y="0"/>
            <a:ext cx="9144000" cy="6858000"/>
          </a:xfrm>
          <a:prstGeom prst="rect">
            <a:avLst/>
          </a:prstGeom>
        </p:spPr>
      </p:pic>
      <p:sp>
        <p:nvSpPr>
          <p:cNvPr id="6" name="Rectangle 5"/>
          <p:cNvSpPr/>
          <p:nvPr userDrawn="1"/>
        </p:nvSpPr>
        <p:spPr>
          <a:xfrm>
            <a:off x="533400" y="4926449"/>
            <a:ext cx="4572000" cy="1169551"/>
          </a:xfrm>
          <a:prstGeom prst="rect">
            <a:avLst/>
          </a:prstGeom>
        </p:spPr>
        <p:txBody>
          <a:bodyPr>
            <a:spAutoFit/>
          </a:bodyPr>
          <a:lstStyle/>
          <a:p>
            <a:r>
              <a:rPr lang="en-US" sz="1400" b="1" i="1" dirty="0"/>
              <a:t>In the center box, write the question being considered.  In the box at the top of each column write one of the viewpoints being presented. Record the evidence supporting each viewpoint in the appropriate column.</a:t>
            </a:r>
          </a:p>
        </p:txBody>
      </p:sp>
      <p:pic>
        <p:nvPicPr>
          <p:cNvPr id="8" name="Picture 7" descr="conclusion.gif"/>
          <p:cNvPicPr>
            <a:picLocks noChangeAspect="1"/>
          </p:cNvPicPr>
          <p:nvPr userDrawn="1"/>
        </p:nvPicPr>
        <p:blipFill>
          <a:blip r:embed="rId3"/>
          <a:stretch>
            <a:fillRect/>
          </a:stretch>
        </p:blipFill>
        <p:spPr>
          <a:xfrm>
            <a:off x="533400" y="2209800"/>
            <a:ext cx="8229600" cy="2212911"/>
          </a:xfrm>
          <a:prstGeom prst="rect">
            <a:avLst/>
          </a:prstGeom>
        </p:spPr>
      </p:pic>
      <p:sp>
        <p:nvSpPr>
          <p:cNvPr id="9" name="Text Placeholder 12"/>
          <p:cNvSpPr>
            <a:spLocks noGrp="1"/>
          </p:cNvSpPr>
          <p:nvPr>
            <p:ph type="body" sz="quarter" idx="11"/>
          </p:nvPr>
        </p:nvSpPr>
        <p:spPr>
          <a:xfrm>
            <a:off x="3810000" y="2286000"/>
            <a:ext cx="1676400" cy="838200"/>
          </a:xfrm>
          <a:prstGeom prst="rect">
            <a:avLst/>
          </a:prstGeom>
        </p:spPr>
        <p:txBody>
          <a:bodyPr>
            <a:noAutofit/>
          </a:bodyPr>
          <a:lstStyle>
            <a:lvl1pPr>
              <a:buNone/>
              <a:defRPr sz="1800"/>
            </a:lvl1pPr>
            <a:lvl2pPr>
              <a:defRPr sz="1050"/>
            </a:lvl2pPr>
            <a:lvl3pPr>
              <a:defRPr sz="1050"/>
            </a:lvl3pPr>
            <a:lvl4pPr>
              <a:defRPr sz="1000"/>
            </a:lvl4pPr>
            <a:lvl5pPr>
              <a:defRPr sz="900"/>
            </a:lvl5pPr>
          </a:lstStyle>
          <a:p>
            <a:pPr lvl="0"/>
            <a:r>
              <a:rPr lang="en-US" dirty="0"/>
              <a:t>Click to edit</a:t>
            </a:r>
          </a:p>
        </p:txBody>
      </p:sp>
      <p:sp>
        <p:nvSpPr>
          <p:cNvPr id="10" name="Text Placeholder 12"/>
          <p:cNvSpPr>
            <a:spLocks noGrp="1"/>
          </p:cNvSpPr>
          <p:nvPr>
            <p:ph type="body" sz="quarter" idx="12"/>
          </p:nvPr>
        </p:nvSpPr>
        <p:spPr>
          <a:xfrm>
            <a:off x="6096000" y="2286000"/>
            <a:ext cx="2514600" cy="381000"/>
          </a:xfrm>
          <a:prstGeom prst="rect">
            <a:avLst/>
          </a:prstGeom>
        </p:spPr>
        <p:txBody>
          <a:bodyPr>
            <a:noAutofit/>
          </a:bodyPr>
          <a:lstStyle>
            <a:lvl1pPr>
              <a:buNone/>
              <a:defRPr sz="1800"/>
            </a:lvl1pPr>
            <a:lvl2pPr>
              <a:defRPr sz="1050"/>
            </a:lvl2pPr>
            <a:lvl3pPr>
              <a:defRPr sz="1050"/>
            </a:lvl3pPr>
            <a:lvl4pPr>
              <a:defRPr sz="1000"/>
            </a:lvl4pPr>
            <a:lvl5pPr>
              <a:defRPr sz="900"/>
            </a:lvl5pPr>
          </a:lstStyle>
          <a:p>
            <a:pPr lvl="0"/>
            <a:r>
              <a:rPr lang="en-US" dirty="0"/>
              <a:t>Click to edit</a:t>
            </a:r>
          </a:p>
        </p:txBody>
      </p:sp>
      <p:sp>
        <p:nvSpPr>
          <p:cNvPr id="13" name="Text Placeholder 12"/>
          <p:cNvSpPr>
            <a:spLocks noGrp="1"/>
          </p:cNvSpPr>
          <p:nvPr>
            <p:ph type="body" sz="quarter" idx="13"/>
          </p:nvPr>
        </p:nvSpPr>
        <p:spPr>
          <a:xfrm>
            <a:off x="685800" y="2286000"/>
            <a:ext cx="2514600" cy="381000"/>
          </a:xfrm>
          <a:prstGeom prst="rect">
            <a:avLst/>
          </a:prstGeom>
        </p:spPr>
        <p:txBody>
          <a:bodyPr>
            <a:noAutofit/>
          </a:bodyPr>
          <a:lstStyle>
            <a:lvl1pPr>
              <a:buNone/>
              <a:defRPr sz="1800"/>
            </a:lvl1pPr>
            <a:lvl2pPr>
              <a:defRPr sz="1050"/>
            </a:lvl2pPr>
            <a:lvl3pPr>
              <a:defRPr sz="1050"/>
            </a:lvl3pPr>
            <a:lvl4pPr>
              <a:defRPr sz="1000"/>
            </a:lvl4pPr>
            <a:lvl5pPr>
              <a:defRPr sz="900"/>
            </a:lvl5pPr>
          </a:lstStyle>
          <a:p>
            <a:pPr lvl="0"/>
            <a:r>
              <a:rPr lang="en-US" dirty="0"/>
              <a:t>Click to edit</a:t>
            </a:r>
          </a:p>
        </p:txBody>
      </p:sp>
      <p:sp>
        <p:nvSpPr>
          <p:cNvPr id="14" name="Text Placeholder 12"/>
          <p:cNvSpPr>
            <a:spLocks noGrp="1"/>
          </p:cNvSpPr>
          <p:nvPr>
            <p:ph type="body" sz="quarter" idx="14"/>
          </p:nvPr>
        </p:nvSpPr>
        <p:spPr>
          <a:xfrm>
            <a:off x="685800" y="2743200"/>
            <a:ext cx="2514600" cy="1219200"/>
          </a:xfrm>
          <a:prstGeom prst="rect">
            <a:avLst/>
          </a:prstGeom>
        </p:spPr>
        <p:txBody>
          <a:bodyPr>
            <a:noAutofit/>
          </a:bodyPr>
          <a:lstStyle>
            <a:lvl1pPr>
              <a:buNone/>
              <a:defRPr sz="1800"/>
            </a:lvl1pPr>
            <a:lvl2pPr>
              <a:defRPr sz="1050"/>
            </a:lvl2pPr>
            <a:lvl3pPr>
              <a:defRPr sz="1050"/>
            </a:lvl3pPr>
            <a:lvl4pPr>
              <a:defRPr sz="1000"/>
            </a:lvl4pPr>
            <a:lvl5pPr>
              <a:defRPr sz="900"/>
            </a:lvl5pPr>
          </a:lstStyle>
          <a:p>
            <a:pPr lvl="0"/>
            <a:r>
              <a:rPr lang="en-US" dirty="0"/>
              <a:t>Click to edit</a:t>
            </a:r>
          </a:p>
        </p:txBody>
      </p:sp>
      <p:sp>
        <p:nvSpPr>
          <p:cNvPr id="15" name="Text Placeholder 12"/>
          <p:cNvSpPr>
            <a:spLocks noGrp="1"/>
          </p:cNvSpPr>
          <p:nvPr>
            <p:ph type="body" sz="quarter" idx="15"/>
          </p:nvPr>
        </p:nvSpPr>
        <p:spPr>
          <a:xfrm>
            <a:off x="6096000" y="2743200"/>
            <a:ext cx="2514600" cy="1219200"/>
          </a:xfrm>
          <a:prstGeom prst="rect">
            <a:avLst/>
          </a:prstGeom>
        </p:spPr>
        <p:txBody>
          <a:bodyPr>
            <a:noAutofit/>
          </a:bodyPr>
          <a:lstStyle>
            <a:lvl1pPr>
              <a:buNone/>
              <a:defRPr sz="1800"/>
            </a:lvl1pPr>
            <a:lvl2pPr>
              <a:defRPr sz="1050"/>
            </a:lvl2pPr>
            <a:lvl3pPr>
              <a:defRPr sz="1050"/>
            </a:lvl3pPr>
            <a:lvl4pPr>
              <a:defRPr sz="1000"/>
            </a:lvl4pPr>
            <a:lvl5pPr>
              <a:defRPr sz="900"/>
            </a:lvl5pPr>
          </a:lstStyle>
          <a:p>
            <a:pPr lvl="0"/>
            <a:r>
              <a:rPr lang="en-US" dirty="0"/>
              <a:t>Click to edit</a:t>
            </a:r>
          </a:p>
        </p:txBody>
      </p:sp>
      <p:sp>
        <p:nvSpPr>
          <p:cNvPr id="16" name="Oval 15"/>
          <p:cNvSpPr/>
          <p:nvPr userDrawn="1"/>
        </p:nvSpPr>
        <p:spPr>
          <a:xfrm>
            <a:off x="7010400" y="304800"/>
            <a:ext cx="1905000" cy="10668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TextBox 16"/>
          <p:cNvSpPr txBox="1"/>
          <p:nvPr userDrawn="1"/>
        </p:nvSpPr>
        <p:spPr>
          <a:xfrm>
            <a:off x="7010400" y="457200"/>
            <a:ext cx="1905000" cy="769441"/>
          </a:xfrm>
          <a:prstGeom prst="rect">
            <a:avLst/>
          </a:prstGeom>
          <a:noFill/>
        </p:spPr>
        <p:txBody>
          <a:bodyPr wrap="square" rtlCol="0">
            <a:spAutoFit/>
          </a:bodyPr>
          <a:lstStyle/>
          <a:p>
            <a:pPr algn="ctr"/>
            <a:r>
              <a:rPr lang="en-US" sz="2200" b="1" dirty="0">
                <a:solidFill>
                  <a:schemeClr val="tx2"/>
                </a:solidFill>
                <a:effectLst>
                  <a:outerShdw blurRad="38100" dist="38100" dir="2700000" algn="tl">
                    <a:srgbClr val="000000">
                      <a:alpha val="43137"/>
                    </a:srgbClr>
                  </a:outerShdw>
                </a:effectLst>
              </a:rPr>
              <a:t>Discussion</a:t>
            </a:r>
            <a:br>
              <a:rPr lang="en-US" sz="2200" b="1" dirty="0">
                <a:solidFill>
                  <a:schemeClr val="tx2"/>
                </a:solidFill>
                <a:effectLst>
                  <a:outerShdw blurRad="38100" dist="38100" dir="2700000" algn="tl">
                    <a:srgbClr val="000000">
                      <a:alpha val="43137"/>
                    </a:srgbClr>
                  </a:outerShdw>
                </a:effectLst>
              </a:rPr>
            </a:br>
            <a:r>
              <a:rPr lang="en-US" sz="2200" b="1" dirty="0">
                <a:solidFill>
                  <a:schemeClr val="tx2"/>
                </a:solidFill>
                <a:effectLst>
                  <a:outerShdw blurRad="38100" dist="38100" dir="2700000" algn="tl">
                    <a:srgbClr val="000000">
                      <a:alpha val="43137"/>
                    </a:srgbClr>
                  </a:outerShdw>
                </a:effectLst>
              </a:rPr>
              <a:t>Web</a:t>
            </a:r>
          </a:p>
        </p:txBody>
      </p:sp>
      <p:sp>
        <p:nvSpPr>
          <p:cNvPr id="18" name="TextBox 17"/>
          <p:cNvSpPr txBox="1"/>
          <p:nvPr userDrawn="1"/>
        </p:nvSpPr>
        <p:spPr>
          <a:xfrm>
            <a:off x="228600" y="6324600"/>
            <a:ext cx="5562600" cy="369332"/>
          </a:xfrm>
          <a:prstGeom prst="rect">
            <a:avLst/>
          </a:prstGeom>
          <a:noFill/>
        </p:spPr>
        <p:txBody>
          <a:bodyPr wrap="square" rtlCol="0">
            <a:spAutoFit/>
          </a:bodyPr>
          <a:lstStyle/>
          <a:p>
            <a:r>
              <a:rPr lang="en-US" dirty="0">
                <a:solidFill>
                  <a:srgbClr val="0030D1"/>
                </a:solidFill>
              </a:rPr>
              <a:t>Activity 1:</a:t>
            </a:r>
            <a:r>
              <a:rPr lang="en-US" baseline="0" dirty="0">
                <a:solidFill>
                  <a:srgbClr val="0030D1"/>
                </a:solidFill>
              </a:rPr>
              <a:t> Ecosystems and Change</a:t>
            </a:r>
            <a:endParaRPr lang="en-US" dirty="0">
              <a:solidFill>
                <a:srgbClr val="0030D1"/>
              </a:solidFill>
            </a:endParaRPr>
          </a:p>
        </p:txBody>
      </p:sp>
    </p:spTree>
    <p:extLst>
      <p:ext uri="{BB962C8B-B14F-4D97-AF65-F5344CB8AC3E}">
        <p14:creationId xmlns:p14="http://schemas.microsoft.com/office/powerpoint/2010/main" val="32801595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6" name="Picture 5" descr="7.2.jpg"/>
          <p:cNvPicPr>
            <a:picLocks noChangeAspect="1"/>
          </p:cNvPicPr>
          <p:nvPr userDrawn="1"/>
        </p:nvPicPr>
        <p:blipFill>
          <a:blip r:embed="rId2"/>
          <a:stretch>
            <a:fillRect/>
          </a:stretch>
        </p:blipFill>
        <p:spPr>
          <a:xfrm>
            <a:off x="0" y="0"/>
            <a:ext cx="9144000" cy="6858000"/>
          </a:xfrm>
          <a:prstGeom prst="rect">
            <a:avLst/>
          </a:prstGeom>
        </p:spPr>
      </p:pic>
      <p:sp>
        <p:nvSpPr>
          <p:cNvPr id="3" name="Content Placeholder 2"/>
          <p:cNvSpPr>
            <a:spLocks noGrp="1"/>
          </p:cNvSpPr>
          <p:nvPr>
            <p:ph idx="1"/>
          </p:nvPr>
        </p:nvSpPr>
        <p:spPr>
          <a:xfrm>
            <a:off x="762000" y="2819401"/>
            <a:ext cx="5334000" cy="3276600"/>
          </a:xfrm>
          <a:prstGeom prst="rect">
            <a:avLst/>
          </a:prstGeo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7" name="Title 6"/>
          <p:cNvSpPr>
            <a:spLocks noGrp="1"/>
          </p:cNvSpPr>
          <p:nvPr>
            <p:ph type="title"/>
          </p:nvPr>
        </p:nvSpPr>
        <p:spPr>
          <a:xfrm>
            <a:off x="762000" y="2133600"/>
            <a:ext cx="5334000" cy="685800"/>
          </a:xfrm>
          <a:prstGeom prst="rect">
            <a:avLst/>
          </a:prstGeom>
        </p:spPr>
        <p:txBody>
          <a:bodyPr rtlCol="0" anchor="t">
            <a:normAutofit/>
          </a:bodyPr>
          <a:lstStyle>
            <a:lvl1pPr>
              <a:defRPr sz="2800"/>
            </a:lvl1pPr>
          </a:lstStyle>
          <a:p>
            <a:r>
              <a:rPr kumimoji="0" lang="en-US" dirty="0"/>
              <a:t>Click to edit Master title style</a:t>
            </a:r>
          </a:p>
        </p:txBody>
      </p:sp>
      <p:sp>
        <p:nvSpPr>
          <p:cNvPr id="8" name="TextBox 7"/>
          <p:cNvSpPr txBox="1"/>
          <p:nvPr userDrawn="1"/>
        </p:nvSpPr>
        <p:spPr>
          <a:xfrm>
            <a:off x="228600" y="6324600"/>
            <a:ext cx="5562600" cy="369332"/>
          </a:xfrm>
          <a:prstGeom prst="rect">
            <a:avLst/>
          </a:prstGeom>
          <a:noFill/>
        </p:spPr>
        <p:txBody>
          <a:bodyPr wrap="square" rtlCol="0">
            <a:spAutoFit/>
          </a:bodyPr>
          <a:lstStyle/>
          <a:p>
            <a:r>
              <a:rPr lang="en-US" dirty="0">
                <a:solidFill>
                  <a:srgbClr val="0030D1"/>
                </a:solidFill>
              </a:rPr>
              <a:t>Activity 1:</a:t>
            </a:r>
            <a:r>
              <a:rPr lang="en-US" baseline="0" dirty="0">
                <a:solidFill>
                  <a:srgbClr val="0030D1"/>
                </a:solidFill>
              </a:rPr>
              <a:t> Ecosystems and Change</a:t>
            </a:r>
            <a:endParaRPr lang="en-US" dirty="0">
              <a:solidFill>
                <a:srgbClr val="0030D1"/>
              </a:solidFill>
            </a:endParaRPr>
          </a:p>
        </p:txBody>
      </p:sp>
    </p:spTree>
    <p:extLst>
      <p:ext uri="{BB962C8B-B14F-4D97-AF65-F5344CB8AC3E}">
        <p14:creationId xmlns:p14="http://schemas.microsoft.com/office/powerpoint/2010/main" val="12405103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11" name="Picture 10" descr="clear.jpg"/>
          <p:cNvPicPr>
            <a:picLocks noChangeAspect="1"/>
          </p:cNvPicPr>
          <p:nvPr userDrawn="1"/>
        </p:nvPicPr>
        <p:blipFill>
          <a:blip r:embed="rId2"/>
          <a:stretch>
            <a:fillRect/>
          </a:stretch>
        </p:blipFill>
        <p:spPr>
          <a:xfrm>
            <a:off x="0" y="0"/>
            <a:ext cx="9144000" cy="6858000"/>
          </a:xfrm>
          <a:prstGeom prst="rect">
            <a:avLst/>
          </a:prstGeom>
        </p:spPr>
      </p:pic>
      <p:sp>
        <p:nvSpPr>
          <p:cNvPr id="3" name="Content Placeholder 2"/>
          <p:cNvSpPr>
            <a:spLocks noGrp="1"/>
          </p:cNvSpPr>
          <p:nvPr>
            <p:ph idx="1"/>
          </p:nvPr>
        </p:nvSpPr>
        <p:spPr>
          <a:xfrm>
            <a:off x="457200" y="1524000"/>
            <a:ext cx="8229600" cy="4343400"/>
          </a:xfrm>
          <a:prstGeom prst="rect">
            <a:avLst/>
          </a:prstGeo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7" name="Title 6"/>
          <p:cNvSpPr>
            <a:spLocks noGrp="1"/>
          </p:cNvSpPr>
          <p:nvPr>
            <p:ph type="title"/>
          </p:nvPr>
        </p:nvSpPr>
        <p:spPr>
          <a:xfrm>
            <a:off x="3429000" y="990600"/>
            <a:ext cx="5257800" cy="533400"/>
          </a:xfrm>
          <a:prstGeom prst="rect">
            <a:avLst/>
          </a:prstGeom>
        </p:spPr>
        <p:txBody>
          <a:bodyPr rtlCol="0">
            <a:noAutofit/>
          </a:bodyPr>
          <a:lstStyle>
            <a:lvl1pPr algn="r">
              <a:defRPr sz="2400"/>
            </a:lvl1pPr>
          </a:lstStyle>
          <a:p>
            <a:r>
              <a:rPr kumimoji="0" lang="en-US" dirty="0"/>
              <a:t>Click to edit Master title style</a:t>
            </a:r>
          </a:p>
        </p:txBody>
      </p:sp>
      <p:sp>
        <p:nvSpPr>
          <p:cNvPr id="6" name="TextBox 5"/>
          <p:cNvSpPr txBox="1"/>
          <p:nvPr userDrawn="1"/>
        </p:nvSpPr>
        <p:spPr>
          <a:xfrm>
            <a:off x="228600" y="6324600"/>
            <a:ext cx="5562600" cy="369332"/>
          </a:xfrm>
          <a:prstGeom prst="rect">
            <a:avLst/>
          </a:prstGeom>
          <a:noFill/>
        </p:spPr>
        <p:txBody>
          <a:bodyPr wrap="square" rtlCol="0">
            <a:spAutoFit/>
          </a:bodyPr>
          <a:lstStyle/>
          <a:p>
            <a:r>
              <a:rPr lang="en-US" dirty="0">
                <a:solidFill>
                  <a:srgbClr val="0030D1"/>
                </a:solidFill>
              </a:rPr>
              <a:t>Activity 1:</a:t>
            </a:r>
            <a:r>
              <a:rPr lang="en-US" baseline="0" dirty="0">
                <a:solidFill>
                  <a:srgbClr val="0030D1"/>
                </a:solidFill>
              </a:rPr>
              <a:t> Ecosystems and Change</a:t>
            </a:r>
            <a:endParaRPr lang="en-US" dirty="0">
              <a:solidFill>
                <a:srgbClr val="0030D1"/>
              </a:solidFill>
            </a:endParaRPr>
          </a:p>
        </p:txBody>
      </p:sp>
    </p:spTree>
    <p:extLst>
      <p:ext uri="{BB962C8B-B14F-4D97-AF65-F5344CB8AC3E}">
        <p14:creationId xmlns:p14="http://schemas.microsoft.com/office/powerpoint/2010/main" val="28509591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856594-DFD1-4195-B094-21D6ACDCCB2C}"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D3C37A-5EF3-4C5F-8482-8F8BE02017CC}" type="slidenum">
              <a:rPr lang="en-US" smtClean="0"/>
              <a:t>‹#›</a:t>
            </a:fld>
            <a:endParaRPr lang="en-US"/>
          </a:p>
        </p:txBody>
      </p:sp>
    </p:spTree>
    <p:extLst>
      <p:ext uri="{BB962C8B-B14F-4D97-AF65-F5344CB8AC3E}">
        <p14:creationId xmlns:p14="http://schemas.microsoft.com/office/powerpoint/2010/main" val="378976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2819401"/>
            <a:ext cx="6934200" cy="3124200"/>
          </a:xfrm>
          <a:prstGeom prst="rect">
            <a:avLst/>
          </a:prstGeo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0" name="Oval 9"/>
          <p:cNvSpPr/>
          <p:nvPr userDrawn="1"/>
        </p:nvSpPr>
        <p:spPr>
          <a:xfrm>
            <a:off x="7010400" y="304800"/>
            <a:ext cx="1905000" cy="10668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TextBox 11"/>
          <p:cNvSpPr txBox="1"/>
          <p:nvPr userDrawn="1"/>
        </p:nvSpPr>
        <p:spPr>
          <a:xfrm>
            <a:off x="6934200" y="533400"/>
            <a:ext cx="1981200" cy="461665"/>
          </a:xfrm>
          <a:prstGeom prst="rect">
            <a:avLst/>
          </a:prstGeom>
          <a:no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rPr>
              <a:t>Introduction</a:t>
            </a:r>
          </a:p>
        </p:txBody>
      </p:sp>
      <p:sp>
        <p:nvSpPr>
          <p:cNvPr id="9" name="Title 6"/>
          <p:cNvSpPr>
            <a:spLocks noGrp="1"/>
          </p:cNvSpPr>
          <p:nvPr>
            <p:ph type="title"/>
          </p:nvPr>
        </p:nvSpPr>
        <p:spPr>
          <a:xfrm>
            <a:off x="1143000" y="1828800"/>
            <a:ext cx="6934200" cy="926910"/>
          </a:xfrm>
          <a:prstGeom prst="rect">
            <a:avLst/>
          </a:prstGeom>
        </p:spPr>
        <p:txBody>
          <a:bodyPr rtlCol="0">
            <a:normAutofit/>
          </a:bodyPr>
          <a:lstStyle>
            <a:lvl1pPr>
              <a:defRPr sz="3200"/>
            </a:lvl1pPr>
          </a:lstStyle>
          <a:p>
            <a:r>
              <a:rPr kumimoji="0" lang="en-US" dirty="0"/>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2819401"/>
            <a:ext cx="6934200" cy="3124200"/>
          </a:xfrm>
          <a:prstGeom prst="rect">
            <a:avLst/>
          </a:prstGeo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0" name="Oval 9"/>
          <p:cNvSpPr/>
          <p:nvPr userDrawn="1"/>
        </p:nvSpPr>
        <p:spPr>
          <a:xfrm>
            <a:off x="7010400" y="304800"/>
            <a:ext cx="1905000" cy="10668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TextBox 11"/>
          <p:cNvSpPr txBox="1"/>
          <p:nvPr userDrawn="1"/>
        </p:nvSpPr>
        <p:spPr>
          <a:xfrm>
            <a:off x="7124700" y="533400"/>
            <a:ext cx="1676400" cy="461665"/>
          </a:xfrm>
          <a:prstGeom prst="rect">
            <a:avLst/>
          </a:prstGeom>
          <a:no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rPr>
              <a:t>Challenge</a:t>
            </a:r>
          </a:p>
        </p:txBody>
      </p:sp>
      <p:sp>
        <p:nvSpPr>
          <p:cNvPr id="8" name="Title 6"/>
          <p:cNvSpPr>
            <a:spLocks noGrp="1"/>
          </p:cNvSpPr>
          <p:nvPr>
            <p:ph type="title"/>
          </p:nvPr>
        </p:nvSpPr>
        <p:spPr>
          <a:xfrm>
            <a:off x="1143000" y="1828800"/>
            <a:ext cx="6934200" cy="926910"/>
          </a:xfrm>
          <a:prstGeom prst="rect">
            <a:avLst/>
          </a:prstGeom>
        </p:spPr>
        <p:txBody>
          <a:bodyPr rtlCol="0">
            <a:normAutofit/>
          </a:bodyPr>
          <a:lstStyle>
            <a:lvl1pPr>
              <a:defRPr sz="3200"/>
            </a:lvl1pPr>
          </a:lstStyle>
          <a:p>
            <a:r>
              <a:rPr kumimoji="0" lang="en-US" dirty="0"/>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2819401"/>
            <a:ext cx="6934200" cy="3124200"/>
          </a:xfrm>
          <a:prstGeom prst="rect">
            <a:avLst/>
          </a:prstGeo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8" name="Oval 7"/>
          <p:cNvSpPr/>
          <p:nvPr userDrawn="1"/>
        </p:nvSpPr>
        <p:spPr>
          <a:xfrm>
            <a:off x="7010400" y="304800"/>
            <a:ext cx="1905000" cy="1066800"/>
          </a:xfrm>
          <a:prstGeom prst="ellipse">
            <a:avLst/>
          </a:prstGeom>
          <a:solidFill>
            <a:srgbClr val="FFC000"/>
          </a:solidFill>
        </p:spPr>
        <p:style>
          <a:lnRef idx="0">
            <a:schemeClr val="accent5"/>
          </a:lnRef>
          <a:fillRef idx="3">
            <a:schemeClr val="accent5"/>
          </a:fillRef>
          <a:effectRef idx="3">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extBox 8"/>
          <p:cNvSpPr txBox="1"/>
          <p:nvPr userDrawn="1"/>
        </p:nvSpPr>
        <p:spPr>
          <a:xfrm>
            <a:off x="7086600" y="533400"/>
            <a:ext cx="1752600" cy="461665"/>
          </a:xfrm>
          <a:prstGeom prst="rect">
            <a:avLst/>
          </a:prstGeom>
          <a:noFill/>
        </p:spPr>
        <p:txBody>
          <a:bodyPr wrap="square" rtlCol="0">
            <a:spAutoFit/>
          </a:bodyPr>
          <a:lstStyle/>
          <a:p>
            <a:pPr algn="ctr"/>
            <a:r>
              <a:rPr lang="en-US" sz="2400" b="1" dirty="0">
                <a:solidFill>
                  <a:schemeClr val="tx2"/>
                </a:solidFill>
                <a:effectLst>
                  <a:outerShdw blurRad="38100" dist="38100" dir="2700000" algn="tl">
                    <a:srgbClr val="000000">
                      <a:alpha val="43137"/>
                    </a:srgbClr>
                  </a:outerShdw>
                </a:effectLst>
              </a:rPr>
              <a:t>Procedure</a:t>
            </a:r>
          </a:p>
        </p:txBody>
      </p:sp>
      <p:sp>
        <p:nvSpPr>
          <p:cNvPr id="10" name="Title 6"/>
          <p:cNvSpPr>
            <a:spLocks noGrp="1"/>
          </p:cNvSpPr>
          <p:nvPr>
            <p:ph type="title"/>
          </p:nvPr>
        </p:nvSpPr>
        <p:spPr>
          <a:xfrm>
            <a:off x="1143000" y="1828800"/>
            <a:ext cx="6934200" cy="926910"/>
          </a:xfrm>
          <a:prstGeom prst="rect">
            <a:avLst/>
          </a:prstGeom>
        </p:spPr>
        <p:txBody>
          <a:bodyPr rtlCol="0">
            <a:normAutofit/>
          </a:bodyPr>
          <a:lstStyle>
            <a:lvl1pPr>
              <a:defRPr sz="3200"/>
            </a:lvl1pPr>
          </a:lstStyle>
          <a:p>
            <a:r>
              <a:rPr kumimoji="0" lang="en-US" dirty="0"/>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2819401"/>
            <a:ext cx="6934200" cy="3124200"/>
          </a:xfrm>
          <a:prstGeom prst="rect">
            <a:avLst/>
          </a:prstGeo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0" name="Oval 9"/>
          <p:cNvSpPr/>
          <p:nvPr userDrawn="1"/>
        </p:nvSpPr>
        <p:spPr>
          <a:xfrm>
            <a:off x="7010400" y="304800"/>
            <a:ext cx="1905000" cy="10668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TextBox 11"/>
          <p:cNvSpPr txBox="1"/>
          <p:nvPr userDrawn="1"/>
        </p:nvSpPr>
        <p:spPr>
          <a:xfrm>
            <a:off x="7010400" y="559713"/>
            <a:ext cx="1905000" cy="430887"/>
          </a:xfrm>
          <a:prstGeom prst="rect">
            <a:avLst/>
          </a:prstGeom>
          <a:noFill/>
        </p:spPr>
        <p:txBody>
          <a:bodyPr wrap="square" rtlCol="0">
            <a:spAutoFit/>
          </a:bodyPr>
          <a:lstStyle/>
          <a:p>
            <a:pPr algn="ctr"/>
            <a:r>
              <a:rPr lang="en-US" sz="2200" b="1" dirty="0">
                <a:solidFill>
                  <a:schemeClr val="tx2"/>
                </a:solidFill>
                <a:effectLst>
                  <a:outerShdw blurRad="38100" dist="38100" dir="2700000" algn="tl">
                    <a:srgbClr val="000000">
                      <a:alpha val="43137"/>
                    </a:srgbClr>
                  </a:outerShdw>
                </a:effectLst>
              </a:rPr>
              <a:t>Follow Up</a:t>
            </a:r>
          </a:p>
        </p:txBody>
      </p:sp>
      <p:sp>
        <p:nvSpPr>
          <p:cNvPr id="8" name="Title 6"/>
          <p:cNvSpPr>
            <a:spLocks noGrp="1"/>
          </p:cNvSpPr>
          <p:nvPr>
            <p:ph type="title"/>
          </p:nvPr>
        </p:nvSpPr>
        <p:spPr>
          <a:xfrm>
            <a:off x="1143000" y="1828800"/>
            <a:ext cx="6934200" cy="926910"/>
          </a:xfrm>
          <a:prstGeom prst="rect">
            <a:avLst/>
          </a:prstGeom>
        </p:spPr>
        <p:txBody>
          <a:bodyPr rtlCol="0">
            <a:normAutofit/>
          </a:bodyPr>
          <a:lstStyle>
            <a:lvl1pPr>
              <a:defRPr sz="3200"/>
            </a:lvl1pPr>
          </a:lstStyle>
          <a:p>
            <a:r>
              <a:rPr kumimoji="0" lang="en-US" dirty="0"/>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2819401"/>
            <a:ext cx="6934200" cy="3124200"/>
          </a:xfrm>
          <a:prstGeom prst="rect">
            <a:avLst/>
          </a:prstGeo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8" name="Oval 7"/>
          <p:cNvSpPr/>
          <p:nvPr userDrawn="1"/>
        </p:nvSpPr>
        <p:spPr>
          <a:xfrm>
            <a:off x="7010400" y="304800"/>
            <a:ext cx="1905000" cy="10668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extBox 8"/>
          <p:cNvSpPr txBox="1"/>
          <p:nvPr userDrawn="1"/>
        </p:nvSpPr>
        <p:spPr>
          <a:xfrm>
            <a:off x="7010400" y="449759"/>
            <a:ext cx="1905000" cy="769441"/>
          </a:xfrm>
          <a:prstGeom prst="rect">
            <a:avLst/>
          </a:prstGeom>
          <a:noFill/>
        </p:spPr>
        <p:txBody>
          <a:bodyPr wrap="square" rtlCol="0">
            <a:spAutoFit/>
          </a:bodyPr>
          <a:lstStyle/>
          <a:p>
            <a:pPr algn="ctr"/>
            <a:r>
              <a:rPr lang="en-US" sz="2200" b="1" dirty="0">
                <a:solidFill>
                  <a:schemeClr val="bg1"/>
                </a:solidFill>
                <a:effectLst>
                  <a:outerShdw blurRad="38100" dist="38100" dir="2700000" algn="tl">
                    <a:srgbClr val="000000">
                      <a:alpha val="43137"/>
                    </a:srgbClr>
                  </a:outerShdw>
                </a:effectLst>
              </a:rPr>
              <a:t>Revisit the</a:t>
            </a:r>
            <a:r>
              <a:rPr lang="en-US" sz="2200" b="1" baseline="0" dirty="0">
                <a:solidFill>
                  <a:schemeClr val="bg1"/>
                </a:solidFill>
                <a:effectLst>
                  <a:outerShdw blurRad="38100" dist="38100" dir="2700000" algn="tl">
                    <a:srgbClr val="000000">
                      <a:alpha val="43137"/>
                    </a:srgbClr>
                  </a:outerShdw>
                </a:effectLst>
              </a:rPr>
              <a:t> Challenge</a:t>
            </a:r>
            <a:endParaRPr lang="en-US" sz="2200" b="1" dirty="0">
              <a:solidFill>
                <a:schemeClr val="bg1"/>
              </a:solidFill>
              <a:effectLst>
                <a:outerShdw blurRad="38100" dist="38100" dir="2700000" algn="tl">
                  <a:srgbClr val="000000">
                    <a:alpha val="43137"/>
                  </a:srgbClr>
                </a:outerShdw>
              </a:effectLst>
            </a:endParaRPr>
          </a:p>
        </p:txBody>
      </p:sp>
      <p:sp>
        <p:nvSpPr>
          <p:cNvPr id="10" name="Title 6"/>
          <p:cNvSpPr>
            <a:spLocks noGrp="1"/>
          </p:cNvSpPr>
          <p:nvPr>
            <p:ph type="title"/>
          </p:nvPr>
        </p:nvSpPr>
        <p:spPr>
          <a:xfrm>
            <a:off x="1143000" y="1828800"/>
            <a:ext cx="6934200" cy="926910"/>
          </a:xfrm>
          <a:prstGeom prst="rect">
            <a:avLst/>
          </a:prstGeom>
        </p:spPr>
        <p:txBody>
          <a:bodyPr rtlCol="0">
            <a:normAutofit/>
          </a:bodyPr>
          <a:lstStyle>
            <a:lvl1pPr>
              <a:defRPr sz="3200"/>
            </a:lvl1pPr>
          </a:lstStyle>
          <a:p>
            <a:r>
              <a:rPr kumimoji="0" lang="en-US" dirty="0"/>
              <a:t>Click to edit Master 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2819401"/>
            <a:ext cx="6934200" cy="3124200"/>
          </a:xfrm>
          <a:prstGeom prst="rect">
            <a:avLst/>
          </a:prstGeo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8" name="Oval 7"/>
          <p:cNvSpPr/>
          <p:nvPr userDrawn="1"/>
        </p:nvSpPr>
        <p:spPr>
          <a:xfrm>
            <a:off x="7010400" y="304800"/>
            <a:ext cx="1905000" cy="1066800"/>
          </a:xfrm>
          <a:prstGeom prst="ellipse">
            <a:avLst/>
          </a:prstGeom>
          <a:solidFill>
            <a:schemeClr val="tx1"/>
          </a:solidFill>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extBox 8"/>
          <p:cNvSpPr txBox="1"/>
          <p:nvPr userDrawn="1"/>
        </p:nvSpPr>
        <p:spPr>
          <a:xfrm>
            <a:off x="7010400" y="381000"/>
            <a:ext cx="1905000" cy="769441"/>
          </a:xfrm>
          <a:prstGeom prst="rect">
            <a:avLst/>
          </a:prstGeom>
          <a:noFill/>
        </p:spPr>
        <p:txBody>
          <a:bodyPr wrap="square" rtlCol="0">
            <a:spAutoFit/>
          </a:bodyPr>
          <a:lstStyle/>
          <a:p>
            <a:pPr algn="ctr"/>
            <a:r>
              <a:rPr lang="en-US" sz="2200" b="1" dirty="0">
                <a:solidFill>
                  <a:schemeClr val="bg1"/>
                </a:solidFill>
                <a:effectLst>
                  <a:outerShdw blurRad="38100" dist="38100" dir="2700000" algn="tl">
                    <a:srgbClr val="000000">
                      <a:alpha val="43137"/>
                    </a:srgbClr>
                  </a:outerShdw>
                </a:effectLst>
              </a:rPr>
              <a:t>Key Vocabulary</a:t>
            </a:r>
          </a:p>
        </p:txBody>
      </p:sp>
      <p:sp>
        <p:nvSpPr>
          <p:cNvPr id="10" name="Title 6"/>
          <p:cNvSpPr>
            <a:spLocks noGrp="1"/>
          </p:cNvSpPr>
          <p:nvPr>
            <p:ph type="title"/>
          </p:nvPr>
        </p:nvSpPr>
        <p:spPr>
          <a:xfrm>
            <a:off x="1143000" y="1828800"/>
            <a:ext cx="6934200" cy="926910"/>
          </a:xfrm>
          <a:prstGeom prst="rect">
            <a:avLst/>
          </a:prstGeom>
        </p:spPr>
        <p:txBody>
          <a:bodyPr rtlCol="0">
            <a:normAutofit/>
          </a:bodyPr>
          <a:lstStyle>
            <a:lvl1pPr>
              <a:defRPr sz="3200"/>
            </a:lvl1pPr>
          </a:lstStyle>
          <a:p>
            <a:r>
              <a:rPr kumimoji="0" lang="en-US" dirty="0"/>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12" name="Picture 11" descr="eco5.jpg"/>
          <p:cNvPicPr>
            <a:picLocks noChangeAspect="1"/>
          </p:cNvPicPr>
          <p:nvPr userDrawn="1"/>
        </p:nvPicPr>
        <p:blipFill>
          <a:blip r:embed="rId2"/>
          <a:stretch>
            <a:fillRect/>
          </a:stretch>
        </p:blipFill>
        <p:spPr>
          <a:xfrm>
            <a:off x="0" y="0"/>
            <a:ext cx="9144000" cy="6858000"/>
          </a:xfrm>
          <a:prstGeom prst="rect">
            <a:avLst/>
          </a:prstGeom>
        </p:spPr>
      </p:pic>
      <p:sp>
        <p:nvSpPr>
          <p:cNvPr id="3" name="Content Placeholder 2"/>
          <p:cNvSpPr>
            <a:spLocks noGrp="1"/>
          </p:cNvSpPr>
          <p:nvPr>
            <p:ph idx="1"/>
          </p:nvPr>
        </p:nvSpPr>
        <p:spPr>
          <a:xfrm>
            <a:off x="1143000" y="2819401"/>
            <a:ext cx="6934200" cy="3124200"/>
          </a:xfrm>
          <a:prstGeom prst="rect">
            <a:avLst/>
          </a:prstGeo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6" name="Title 6"/>
          <p:cNvSpPr>
            <a:spLocks noGrp="1"/>
          </p:cNvSpPr>
          <p:nvPr>
            <p:ph type="title"/>
          </p:nvPr>
        </p:nvSpPr>
        <p:spPr>
          <a:xfrm>
            <a:off x="1143000" y="1828800"/>
            <a:ext cx="6934200" cy="926910"/>
          </a:xfrm>
          <a:prstGeom prst="rect">
            <a:avLst/>
          </a:prstGeom>
        </p:spPr>
        <p:txBody>
          <a:bodyPr rtlCol="0">
            <a:normAutofit/>
          </a:bodyPr>
          <a:lstStyle>
            <a:lvl1pPr>
              <a:defRPr sz="3200"/>
            </a:lvl1pPr>
          </a:lstStyle>
          <a:p>
            <a:r>
              <a:rPr kumimoji="0" lang="en-US" dirty="0"/>
              <a:t>Click to edit Master title style</a:t>
            </a:r>
          </a:p>
        </p:txBody>
      </p:sp>
      <p:sp>
        <p:nvSpPr>
          <p:cNvPr id="7" name="TextBox 6"/>
          <p:cNvSpPr txBox="1"/>
          <p:nvPr userDrawn="1"/>
        </p:nvSpPr>
        <p:spPr>
          <a:xfrm>
            <a:off x="228600" y="6324600"/>
            <a:ext cx="5562600" cy="369332"/>
          </a:xfrm>
          <a:prstGeom prst="rect">
            <a:avLst/>
          </a:prstGeom>
          <a:noFill/>
        </p:spPr>
        <p:txBody>
          <a:bodyPr wrap="square" rtlCol="0">
            <a:spAutoFit/>
          </a:bodyPr>
          <a:lstStyle/>
          <a:p>
            <a:r>
              <a:rPr lang="en-US" dirty="0">
                <a:solidFill>
                  <a:srgbClr val="0030D1"/>
                </a:solidFill>
              </a:rPr>
              <a:t>Activity 4: Invasive Species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2.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gen.jpg"/>
          <p:cNvPicPr>
            <a:picLocks noChangeAspect="1"/>
          </p:cNvPicPr>
          <p:nvPr userDrawn="1"/>
        </p:nvPicPr>
        <p:blipFill>
          <a:blip r:embed="rId15"/>
          <a:stretch>
            <a:fillRect/>
          </a:stretch>
        </p:blipFill>
        <p:spPr>
          <a:xfrm>
            <a:off x="0" y="0"/>
            <a:ext cx="9144000" cy="6858000"/>
          </a:xfrm>
          <a:prstGeom prst="rect">
            <a:avLst/>
          </a:prstGeom>
        </p:spPr>
      </p:pic>
      <p:sp>
        <p:nvSpPr>
          <p:cNvPr id="3" name="TextBox 2"/>
          <p:cNvSpPr txBox="1"/>
          <p:nvPr userDrawn="1"/>
        </p:nvSpPr>
        <p:spPr>
          <a:xfrm>
            <a:off x="228600" y="6324600"/>
            <a:ext cx="5562600" cy="369332"/>
          </a:xfrm>
          <a:prstGeom prst="rect">
            <a:avLst/>
          </a:prstGeom>
          <a:noFill/>
        </p:spPr>
        <p:txBody>
          <a:bodyPr wrap="square" rtlCol="0">
            <a:spAutoFit/>
          </a:bodyPr>
          <a:lstStyle/>
          <a:p>
            <a:r>
              <a:rPr lang="en-US" dirty="0">
                <a:solidFill>
                  <a:srgbClr val="0030D1"/>
                </a:solidFill>
              </a:rPr>
              <a:t>Activity 4: Invasive Species</a:t>
            </a:r>
          </a:p>
        </p:txBody>
      </p:sp>
    </p:spTree>
  </p:cSld>
  <p:clrMap bg1="lt1" tx1="dk1" bg2="lt2" tx2="dk2" accent1="accent1" accent2="accent2" accent3="accent3" accent4="accent4" accent5="accent5" accent6="accent6" hlink="hlink" folHlink="folHlink"/>
  <p:sldLayoutIdLst>
    <p:sldLayoutId id="2147483661" r:id="rId1"/>
    <p:sldLayoutId id="2147483673" r:id="rId2"/>
    <p:sldLayoutId id="2147483676" r:id="rId3"/>
    <p:sldLayoutId id="2147483678" r:id="rId4"/>
    <p:sldLayoutId id="2147483677" r:id="rId5"/>
    <p:sldLayoutId id="2147483679" r:id="rId6"/>
    <p:sldLayoutId id="2147483681" r:id="rId7"/>
    <p:sldLayoutId id="2147483682" r:id="rId8"/>
    <p:sldLayoutId id="2147483674" r:id="rId9"/>
    <p:sldLayoutId id="2147483683" r:id="rId10"/>
    <p:sldLayoutId id="2147483672" r:id="rId11"/>
    <p:sldLayoutId id="2147483684" r:id="rId12"/>
    <p:sldLayoutId id="2147483699" r:id="rId13"/>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gen.jpg"/>
          <p:cNvPicPr>
            <a:picLocks noChangeAspect="1"/>
          </p:cNvPicPr>
          <p:nvPr userDrawn="1"/>
        </p:nvPicPr>
        <p:blipFill>
          <a:blip r:embed="rId15"/>
          <a:stretch>
            <a:fillRect/>
          </a:stretch>
        </p:blipFill>
        <p:spPr>
          <a:xfrm>
            <a:off x="0" y="0"/>
            <a:ext cx="9144000" cy="6858000"/>
          </a:xfrm>
          <a:prstGeom prst="rect">
            <a:avLst/>
          </a:prstGeom>
        </p:spPr>
      </p:pic>
      <p:sp>
        <p:nvSpPr>
          <p:cNvPr id="3" name="TextBox 2"/>
          <p:cNvSpPr txBox="1"/>
          <p:nvPr userDrawn="1"/>
        </p:nvSpPr>
        <p:spPr>
          <a:xfrm>
            <a:off x="228600" y="6324600"/>
            <a:ext cx="5562600" cy="369332"/>
          </a:xfrm>
          <a:prstGeom prst="rect">
            <a:avLst/>
          </a:prstGeom>
          <a:noFill/>
        </p:spPr>
        <p:txBody>
          <a:bodyPr wrap="square" rtlCol="0">
            <a:spAutoFit/>
          </a:bodyPr>
          <a:lstStyle/>
          <a:p>
            <a:r>
              <a:rPr lang="en-US" dirty="0">
                <a:solidFill>
                  <a:srgbClr val="0030D1"/>
                </a:solidFill>
              </a:rPr>
              <a:t>Activity 1:</a:t>
            </a:r>
            <a:r>
              <a:rPr lang="en-US" baseline="0" dirty="0">
                <a:solidFill>
                  <a:srgbClr val="0030D1"/>
                </a:solidFill>
              </a:rPr>
              <a:t> Ecosystems and Change</a:t>
            </a:r>
            <a:endParaRPr lang="en-US" dirty="0">
              <a:solidFill>
                <a:srgbClr val="0030D1"/>
              </a:solidFill>
            </a:endParaRPr>
          </a:p>
        </p:txBody>
      </p:sp>
    </p:spTree>
    <p:extLst>
      <p:ext uri="{BB962C8B-B14F-4D97-AF65-F5344CB8AC3E}">
        <p14:creationId xmlns:p14="http://schemas.microsoft.com/office/powerpoint/2010/main" val="367033613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VeqgjvGC6q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JLarD5vhdKk"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youtube.com/watch?v=abImqGDzXBo"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youtube.com/watch?v=7oyaXvKQf7w"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iucngisd.org/gisd/"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0bZ_9B_RlGY"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Activity 4</a:t>
            </a:r>
          </a:p>
        </p:txBody>
      </p:sp>
      <p:sp>
        <p:nvSpPr>
          <p:cNvPr id="3" name="Subtitle 2"/>
          <p:cNvSpPr>
            <a:spLocks noGrp="1"/>
          </p:cNvSpPr>
          <p:nvPr>
            <p:ph type="subTitle" idx="1"/>
          </p:nvPr>
        </p:nvSpPr>
        <p:spPr/>
        <p:txBody>
          <a:bodyPr/>
          <a:lstStyle/>
          <a:p>
            <a:r>
              <a:rPr lang="en-US" dirty="0"/>
              <a:t>Invasive Species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43000" y="2209800"/>
            <a:ext cx="6934200" cy="3733801"/>
          </a:xfrm>
        </p:spPr>
        <p:txBody>
          <a:bodyPr/>
          <a:lstStyle/>
          <a:p>
            <a:r>
              <a:rPr lang="en-US" dirty="0"/>
              <a:t>How do certain characteristics increase the likelihood that a nonnative species becomes an invasive species?</a:t>
            </a:r>
          </a:p>
          <a:p>
            <a:r>
              <a:rPr lang="en-US" dirty="0"/>
              <a:t>Another way to think of this question is: What features of a species make it more likely to become an invasive species?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hlinkClick r:id="rId2"/>
              </a:rPr>
              <a:t>https://www.youtube.com/watch?v=VeqgjvGC6qs</a:t>
            </a:r>
            <a:endParaRPr lang="en-US" dirty="0"/>
          </a:p>
        </p:txBody>
      </p:sp>
      <p:sp>
        <p:nvSpPr>
          <p:cNvPr id="3" name="Title 2"/>
          <p:cNvSpPr>
            <a:spLocks noGrp="1"/>
          </p:cNvSpPr>
          <p:nvPr>
            <p:ph type="title"/>
          </p:nvPr>
        </p:nvSpPr>
        <p:spPr/>
        <p:txBody>
          <a:bodyPr/>
          <a:lstStyle/>
          <a:p>
            <a:r>
              <a:rPr lang="en-US" dirty="0"/>
              <a:t>The Round Goby Video</a:t>
            </a:r>
          </a:p>
        </p:txBody>
      </p:sp>
    </p:spTree>
    <p:extLst>
      <p:ext uri="{BB962C8B-B14F-4D97-AF65-F5344CB8AC3E}">
        <p14:creationId xmlns:p14="http://schemas.microsoft.com/office/powerpoint/2010/main" val="784862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hlinkClick r:id="rId2"/>
              </a:rPr>
              <a:t>https://www.youtube.com/watch?v=JLarD5vhdKk</a:t>
            </a:r>
            <a:endParaRPr lang="en-US" dirty="0"/>
          </a:p>
        </p:txBody>
      </p:sp>
      <p:sp>
        <p:nvSpPr>
          <p:cNvPr id="3" name="Title 2"/>
          <p:cNvSpPr>
            <a:spLocks noGrp="1"/>
          </p:cNvSpPr>
          <p:nvPr>
            <p:ph type="title"/>
          </p:nvPr>
        </p:nvSpPr>
        <p:spPr/>
        <p:txBody>
          <a:bodyPr/>
          <a:lstStyle/>
          <a:p>
            <a:r>
              <a:rPr lang="en-US" dirty="0"/>
              <a:t>The Indian Mongoose Video</a:t>
            </a:r>
          </a:p>
        </p:txBody>
      </p:sp>
    </p:spTree>
    <p:extLst>
      <p:ext uri="{BB962C8B-B14F-4D97-AF65-F5344CB8AC3E}">
        <p14:creationId xmlns:p14="http://schemas.microsoft.com/office/powerpoint/2010/main" val="1440650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hlinkClick r:id="rId2"/>
              </a:rPr>
              <a:t>https://www.youtube.com/watch?v=abImqGDzXBo</a:t>
            </a:r>
            <a:endParaRPr lang="en-US" dirty="0"/>
          </a:p>
        </p:txBody>
      </p:sp>
      <p:sp>
        <p:nvSpPr>
          <p:cNvPr id="3" name="Title 2"/>
          <p:cNvSpPr>
            <a:spLocks noGrp="1"/>
          </p:cNvSpPr>
          <p:nvPr>
            <p:ph type="title"/>
          </p:nvPr>
        </p:nvSpPr>
        <p:spPr/>
        <p:txBody>
          <a:bodyPr/>
          <a:lstStyle/>
          <a:p>
            <a:r>
              <a:rPr lang="en-US" dirty="0"/>
              <a:t>Zebra Mussel Video</a:t>
            </a:r>
          </a:p>
        </p:txBody>
      </p:sp>
    </p:spTree>
    <p:extLst>
      <p:ext uri="{BB962C8B-B14F-4D97-AF65-F5344CB8AC3E}">
        <p14:creationId xmlns:p14="http://schemas.microsoft.com/office/powerpoint/2010/main" val="3115561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hlinkClick r:id="rId2"/>
              </a:rPr>
              <a:t>https://www.youtube.com/watch?v=7oyaXvKQf7w</a:t>
            </a:r>
            <a:endParaRPr lang="en-US" dirty="0"/>
          </a:p>
        </p:txBody>
      </p:sp>
      <p:sp>
        <p:nvSpPr>
          <p:cNvPr id="3" name="Title 2"/>
          <p:cNvSpPr>
            <a:spLocks noGrp="1"/>
          </p:cNvSpPr>
          <p:nvPr>
            <p:ph type="title"/>
          </p:nvPr>
        </p:nvSpPr>
        <p:spPr/>
        <p:txBody>
          <a:bodyPr/>
          <a:lstStyle/>
          <a:p>
            <a:r>
              <a:rPr lang="en-US" dirty="0"/>
              <a:t>Giant </a:t>
            </a:r>
            <a:r>
              <a:rPr lang="en-US" dirty="0" err="1"/>
              <a:t>Salvinia</a:t>
            </a:r>
            <a:r>
              <a:rPr lang="en-US" dirty="0"/>
              <a:t> Video</a:t>
            </a:r>
          </a:p>
        </p:txBody>
      </p:sp>
    </p:spTree>
    <p:extLst>
      <p:ext uri="{BB962C8B-B14F-4D97-AF65-F5344CB8AC3E}">
        <p14:creationId xmlns:p14="http://schemas.microsoft.com/office/powerpoint/2010/main" val="2284006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hlinkClick r:id="rId2"/>
              </a:rPr>
              <a:t>http://www.iucngisd.org/gisd/</a:t>
            </a:r>
            <a:endParaRPr lang="en-US" dirty="0"/>
          </a:p>
        </p:txBody>
      </p:sp>
      <p:sp>
        <p:nvSpPr>
          <p:cNvPr id="3" name="Title 2"/>
          <p:cNvSpPr>
            <a:spLocks noGrp="1"/>
          </p:cNvSpPr>
          <p:nvPr>
            <p:ph type="title"/>
          </p:nvPr>
        </p:nvSpPr>
        <p:spPr/>
        <p:txBody>
          <a:bodyPr/>
          <a:lstStyle/>
          <a:p>
            <a:r>
              <a:rPr lang="en-US" dirty="0"/>
              <a:t>Invasive Species List</a:t>
            </a:r>
          </a:p>
        </p:txBody>
      </p:sp>
    </p:spTree>
    <p:extLst>
      <p:ext uri="{BB962C8B-B14F-4D97-AF65-F5344CB8AC3E}">
        <p14:creationId xmlns:p14="http://schemas.microsoft.com/office/powerpoint/2010/main" val="3683717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1371600"/>
            <a:ext cx="6447501" cy="507442"/>
          </a:xfrm>
        </p:spPr>
        <p:txBody>
          <a:bodyPr/>
          <a:lstStyle/>
          <a:p>
            <a:r>
              <a:rPr lang="en-US" b="1" dirty="0"/>
              <a:t>Warm Up Biology H 10/12/17 </a:t>
            </a:r>
            <a:endParaRPr lang="en-US" dirty="0"/>
          </a:p>
        </p:txBody>
      </p:sp>
      <p:sp>
        <p:nvSpPr>
          <p:cNvPr id="3" name="Content Placeholder 2"/>
          <p:cNvSpPr>
            <a:spLocks noGrp="1"/>
          </p:cNvSpPr>
          <p:nvPr>
            <p:ph idx="1"/>
          </p:nvPr>
        </p:nvSpPr>
        <p:spPr>
          <a:xfrm>
            <a:off x="220763" y="1981200"/>
            <a:ext cx="8960618" cy="4355960"/>
          </a:xfrm>
        </p:spPr>
        <p:txBody>
          <a:bodyPr>
            <a:normAutofit/>
          </a:bodyPr>
          <a:lstStyle/>
          <a:p>
            <a:pPr marL="0" indent="0">
              <a:buNone/>
            </a:pPr>
            <a:r>
              <a:rPr lang="en-US" sz="2400" b="1" dirty="0"/>
              <a:t>Using what we’ve discussed so far about invasive species…What conditions in an ecosystem are likely to allow a species to become invasive there?</a:t>
            </a:r>
          </a:p>
          <a:p>
            <a:pPr marL="0" indent="0">
              <a:buNone/>
            </a:pPr>
            <a:endParaRPr lang="en-US" sz="2400" b="1" dirty="0"/>
          </a:p>
          <a:p>
            <a:pPr marL="0" indent="0">
              <a:buNone/>
            </a:pPr>
            <a:r>
              <a:rPr lang="en-US" sz="2400" b="1" dirty="0">
                <a:solidFill>
                  <a:srgbClr val="00B050"/>
                </a:solidFill>
              </a:rPr>
              <a:t>Agenda</a:t>
            </a:r>
          </a:p>
          <a:p>
            <a:r>
              <a:rPr lang="en-US" sz="2400" b="1" dirty="0">
                <a:solidFill>
                  <a:srgbClr val="00B050"/>
                </a:solidFill>
              </a:rPr>
              <a:t>Warm Up (5 minutes)</a:t>
            </a:r>
          </a:p>
          <a:p>
            <a:r>
              <a:rPr lang="en-US" sz="2400" b="1" dirty="0">
                <a:solidFill>
                  <a:srgbClr val="00B050"/>
                </a:solidFill>
              </a:rPr>
              <a:t>Nonnative vs. Invasive (5-7 minutes) </a:t>
            </a:r>
          </a:p>
          <a:p>
            <a:r>
              <a:rPr lang="en-US" sz="2400" b="1" dirty="0">
                <a:solidFill>
                  <a:srgbClr val="00B050"/>
                </a:solidFill>
              </a:rPr>
              <a:t>Activity 4 Case Study Jigsaw (15 minutes)</a:t>
            </a:r>
          </a:p>
          <a:p>
            <a:r>
              <a:rPr lang="en-US" sz="2400" b="1" dirty="0">
                <a:solidFill>
                  <a:srgbClr val="00B050"/>
                </a:solidFill>
              </a:rPr>
              <a:t>Post It Gallery Walk/Discussion (15 minutes)</a:t>
            </a:r>
          </a:p>
          <a:p>
            <a:r>
              <a:rPr lang="en-US" sz="2400" b="1" dirty="0">
                <a:solidFill>
                  <a:srgbClr val="00B050"/>
                </a:solidFill>
              </a:rPr>
              <a:t>Analysis Questions: Exit Ticket (10 minutes)</a:t>
            </a:r>
          </a:p>
        </p:txBody>
      </p:sp>
    </p:spTree>
    <p:extLst>
      <p:ext uri="{BB962C8B-B14F-4D97-AF65-F5344CB8AC3E}">
        <p14:creationId xmlns:p14="http://schemas.microsoft.com/office/powerpoint/2010/main" val="14654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762000" y="2438400"/>
            <a:ext cx="4010025" cy="2647950"/>
          </a:xfrm>
          <a:prstGeom prst="rect">
            <a:avLst/>
          </a:prstGeom>
        </p:spPr>
      </p:pic>
      <p:sp>
        <p:nvSpPr>
          <p:cNvPr id="3" name="Title 2"/>
          <p:cNvSpPr>
            <a:spLocks noGrp="1"/>
          </p:cNvSpPr>
          <p:nvPr>
            <p:ph type="title"/>
          </p:nvPr>
        </p:nvSpPr>
        <p:spPr/>
        <p:txBody>
          <a:bodyPr/>
          <a:lstStyle/>
          <a:p>
            <a:r>
              <a:rPr lang="en-US" dirty="0"/>
              <a:t>Nonnative or Invasive?</a:t>
            </a:r>
          </a:p>
        </p:txBody>
      </p:sp>
      <p:sp>
        <p:nvSpPr>
          <p:cNvPr id="5" name="TextBox 4"/>
          <p:cNvSpPr txBox="1"/>
          <p:nvPr/>
        </p:nvSpPr>
        <p:spPr>
          <a:xfrm>
            <a:off x="5105400" y="2590800"/>
            <a:ext cx="3733800" cy="1815882"/>
          </a:xfrm>
          <a:prstGeom prst="rect">
            <a:avLst/>
          </a:prstGeom>
          <a:noFill/>
        </p:spPr>
        <p:txBody>
          <a:bodyPr wrap="square" rtlCol="0">
            <a:spAutoFit/>
          </a:bodyPr>
          <a:lstStyle/>
          <a:p>
            <a:r>
              <a:rPr lang="en-US" sz="2800" b="1" dirty="0"/>
              <a:t>Rooting, Wallowing, and Feeding Behavior damages many types of land.</a:t>
            </a:r>
          </a:p>
        </p:txBody>
      </p:sp>
    </p:spTree>
    <p:extLst>
      <p:ext uri="{BB962C8B-B14F-4D97-AF65-F5344CB8AC3E}">
        <p14:creationId xmlns:p14="http://schemas.microsoft.com/office/powerpoint/2010/main" val="28568721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A plant, fungus, or animal species that is not native to a specific location (an introduced species), and which has a tendency to spread to a degree believed to cause damage to the environment, human economy or human health.</a:t>
            </a: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6196948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b="1" dirty="0"/>
              <a:t>Does not interrupt natural species processes.</a:t>
            </a: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772646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sz="1400" b="1" dirty="0"/>
              <a:t>LIMITED LICENSE TO MODIFY.</a:t>
            </a:r>
            <a:r>
              <a:rPr lang="en-US" sz="1400" dirty="0"/>
              <a:t> These PowerPoint® slides may be modified only by teachers currently teaching the </a:t>
            </a:r>
            <a:r>
              <a:rPr lang="en-US" sz="1400" i="1" dirty="0"/>
              <a:t>Science and Global Issues</a:t>
            </a:r>
            <a:r>
              <a:rPr lang="en-US" sz="1400" dirty="0"/>
              <a:t> SEPUP course to customize the unit to match their students’ learning levels or to insert additional teaching aides. Modified slides may be used only by the modifying teacher in his or her classroom, or shared with other teachers of </a:t>
            </a:r>
            <a:r>
              <a:rPr lang="en-US" sz="1400" i="1" dirty="0"/>
              <a:t>Science and Global Issues</a:t>
            </a:r>
            <a:r>
              <a:rPr lang="en-US" sz="1400" dirty="0"/>
              <a:t> within the teacher’s school district, with these same restrictions. Modified slides may not be taken out of the classroom or distributed to any non-student person or organization. Except for use with students in the classroom, modified slides may not be published in printed or electronic form, including posting on the Internet. Only text may be modified: photographs and illustrations on the slides may not be modified in any way except to change their size.</a:t>
            </a:r>
          </a:p>
          <a:p>
            <a:pPr>
              <a:buNone/>
            </a:pPr>
            <a:endParaRPr lang="en-US" sz="1400" b="1" dirty="0"/>
          </a:p>
          <a:p>
            <a:pPr>
              <a:buNone/>
            </a:pPr>
            <a:r>
              <a:rPr lang="en-US" sz="1400" b="1" dirty="0"/>
              <a:t>DISCLAIMER OF WARRANTY</a:t>
            </a:r>
            <a:r>
              <a:rPr lang="en-US" sz="1400" dirty="0"/>
              <a:t>. THE REGENTS OF THE UNIVERSITY OF CALIFORNIA (“University”) MAKE NO REPRESENTATIONS OR WARRANTIES, EXPRESS OR IMPLIED, INCLUDING BUT NOT LIMITED TO THE IMPLIED WARRANTIES OF MERCHANTABILITY AND FITNESS FOR A PARTICULAR PURPOSE. University will not be liable for any costs, damages, fees or other liability, nor for any direct, indirect, special, incidental or consequential damages (including lost profits) with respect to any claims by the purchaser or user of </a:t>
            </a:r>
            <a:r>
              <a:rPr lang="en-US" sz="1400" i="1" dirty="0"/>
              <a:t>Science and Global Issues</a:t>
            </a:r>
            <a:r>
              <a:rPr lang="en-US" sz="1400" dirty="0"/>
              <a:t> or any third party on account of or arising from the use or modifications to the slides. Client acknowledges and accepts that University services are provided on an as-is basis.</a:t>
            </a:r>
            <a:endParaRPr lang="en-US" sz="1400" b="1" dirty="0"/>
          </a:p>
          <a:p>
            <a:pPr>
              <a:buNone/>
            </a:pPr>
            <a:endParaRPr lang="en-US" sz="1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600" b="1" dirty="0"/>
              <a:t>A species introduced to an area where it is not normally found.  Usually accidentally or deliberately by humans</a:t>
            </a:r>
          </a:p>
        </p:txBody>
      </p:sp>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20872249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600" b="1" dirty="0"/>
              <a:t>Displaces Native Species</a:t>
            </a: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5021735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600" b="1" dirty="0"/>
              <a:t>50,000 believed to exist in the United States of America alone.</a:t>
            </a: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8729548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799" y="1902988"/>
            <a:ext cx="6934200" cy="984345"/>
          </a:xfrm>
        </p:spPr>
        <p:txBody>
          <a:bodyPr/>
          <a:lstStyle/>
          <a:p>
            <a:r>
              <a:rPr lang="en-US" dirty="0"/>
              <a:t>Work with your group of four to complete steps 1 – 4. </a:t>
            </a:r>
          </a:p>
          <a:p>
            <a:pPr marL="109728" indent="0">
              <a:buNone/>
            </a:pPr>
            <a:endParaRPr lang="en-US" dirty="0"/>
          </a:p>
        </p:txBody>
      </p:sp>
      <p:sp>
        <p:nvSpPr>
          <p:cNvPr id="3" name="Title 2"/>
          <p:cNvSpPr>
            <a:spLocks noGrp="1"/>
          </p:cNvSpPr>
          <p:nvPr>
            <p:ph type="title"/>
          </p:nvPr>
        </p:nvSpPr>
        <p:spPr>
          <a:xfrm>
            <a:off x="2667000" y="1365345"/>
            <a:ext cx="1600200" cy="926910"/>
          </a:xfrm>
        </p:spPr>
        <p:txBody>
          <a:bodyPr/>
          <a:lstStyle/>
          <a:p>
            <a:r>
              <a:rPr lang="en-US" dirty="0"/>
              <a:t>Part A</a:t>
            </a:r>
          </a:p>
        </p:txBody>
      </p:sp>
      <p:pic>
        <p:nvPicPr>
          <p:cNvPr id="4" name="Picture 3"/>
          <p:cNvPicPr>
            <a:picLocks noChangeAspect="1"/>
          </p:cNvPicPr>
          <p:nvPr/>
        </p:nvPicPr>
        <p:blipFill>
          <a:blip r:embed="rId2"/>
          <a:stretch>
            <a:fillRect/>
          </a:stretch>
        </p:blipFill>
        <p:spPr>
          <a:xfrm>
            <a:off x="100012" y="4932980"/>
            <a:ext cx="2466975" cy="1847850"/>
          </a:xfrm>
          <a:prstGeom prst="rect">
            <a:avLst/>
          </a:prstGeom>
        </p:spPr>
      </p:pic>
      <p:pic>
        <p:nvPicPr>
          <p:cNvPr id="5" name="Picture 4"/>
          <p:cNvPicPr>
            <a:picLocks noChangeAspect="1"/>
          </p:cNvPicPr>
          <p:nvPr/>
        </p:nvPicPr>
        <p:blipFill>
          <a:blip r:embed="rId3"/>
          <a:stretch>
            <a:fillRect/>
          </a:stretch>
        </p:blipFill>
        <p:spPr>
          <a:xfrm>
            <a:off x="2757487" y="4691630"/>
            <a:ext cx="3171825" cy="2093405"/>
          </a:xfrm>
          <a:prstGeom prst="rect">
            <a:avLst/>
          </a:prstGeom>
        </p:spPr>
      </p:pic>
      <p:pic>
        <p:nvPicPr>
          <p:cNvPr id="6" name="Picture 5"/>
          <p:cNvPicPr>
            <a:picLocks noChangeAspect="1"/>
          </p:cNvPicPr>
          <p:nvPr/>
        </p:nvPicPr>
        <p:blipFill>
          <a:blip r:embed="rId4"/>
          <a:stretch>
            <a:fillRect/>
          </a:stretch>
        </p:blipFill>
        <p:spPr>
          <a:xfrm>
            <a:off x="6196012" y="4908931"/>
            <a:ext cx="2847975" cy="1876104"/>
          </a:xfrm>
          <a:prstGeom prst="rect">
            <a:avLst/>
          </a:prstGeom>
        </p:spPr>
      </p:pic>
      <p:pic>
        <p:nvPicPr>
          <p:cNvPr id="7" name="Picture 6"/>
          <p:cNvPicPr>
            <a:picLocks noChangeAspect="1"/>
          </p:cNvPicPr>
          <p:nvPr/>
        </p:nvPicPr>
        <p:blipFill>
          <a:blip r:embed="rId5"/>
          <a:stretch>
            <a:fillRect/>
          </a:stretch>
        </p:blipFill>
        <p:spPr>
          <a:xfrm>
            <a:off x="190095" y="3124200"/>
            <a:ext cx="2274498" cy="1705874"/>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66800" y="2438400"/>
            <a:ext cx="6934200" cy="3809999"/>
          </a:xfrm>
        </p:spPr>
        <p:txBody>
          <a:bodyPr/>
          <a:lstStyle/>
          <a:p>
            <a:pPr lvl="1"/>
            <a:r>
              <a:rPr lang="en-US" dirty="0"/>
              <a:t>Complete Student Resource Sheet 4.1</a:t>
            </a:r>
          </a:p>
          <a:p>
            <a:pPr lvl="1"/>
            <a:r>
              <a:rPr lang="en-US" dirty="0"/>
              <a:t>Share/Discuss your results with your group members</a:t>
            </a:r>
          </a:p>
          <a:p>
            <a:pPr lvl="1"/>
            <a:r>
              <a:rPr lang="en-US" dirty="0"/>
              <a:t>Write down the similarities your group identifies between case studies in the “Written Activities section of your science binder.  Use these similarities to develop a list of characteristics that increase the likelihood of a nonnative species to become invasive.</a:t>
            </a:r>
          </a:p>
          <a:p>
            <a:pPr lvl="1"/>
            <a:endParaRPr lang="en-US" dirty="0"/>
          </a:p>
          <a:p>
            <a:pPr lvl="1"/>
            <a:endParaRPr lang="en-US" dirty="0"/>
          </a:p>
          <a:p>
            <a:endParaRPr lang="en-US" dirty="0"/>
          </a:p>
        </p:txBody>
      </p:sp>
      <p:sp>
        <p:nvSpPr>
          <p:cNvPr id="3" name="Title 2"/>
          <p:cNvSpPr>
            <a:spLocks noGrp="1"/>
          </p:cNvSpPr>
          <p:nvPr>
            <p:ph type="title"/>
          </p:nvPr>
        </p:nvSpPr>
        <p:spPr/>
        <p:txBody>
          <a:bodyPr/>
          <a:lstStyle/>
          <a:p>
            <a:r>
              <a:rPr lang="en-US" dirty="0"/>
              <a:t>List Activity</a:t>
            </a:r>
          </a:p>
        </p:txBody>
      </p:sp>
    </p:spTree>
    <p:extLst>
      <p:ext uri="{BB962C8B-B14F-4D97-AF65-F5344CB8AC3E}">
        <p14:creationId xmlns:p14="http://schemas.microsoft.com/office/powerpoint/2010/main" val="29396741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752600"/>
            <a:ext cx="8686800" cy="4953000"/>
          </a:xfrm>
        </p:spPr>
        <p:txBody>
          <a:bodyPr/>
          <a:lstStyle/>
          <a:p>
            <a:r>
              <a:rPr lang="en-US" sz="2800" b="1" dirty="0">
                <a:solidFill>
                  <a:srgbClr val="FF66FF"/>
                </a:solidFill>
              </a:rPr>
              <a:t>Group #1</a:t>
            </a:r>
            <a:r>
              <a:rPr lang="en-US" sz="2800" b="1" dirty="0"/>
              <a:t>:</a:t>
            </a:r>
            <a:r>
              <a:rPr lang="en-US" sz="3200" b="1" dirty="0"/>
              <a:t>  </a:t>
            </a:r>
            <a:r>
              <a:rPr lang="en-US" sz="2400" b="1" dirty="0"/>
              <a:t>Effect on Economy</a:t>
            </a:r>
          </a:p>
          <a:p>
            <a:r>
              <a:rPr lang="en-US" sz="2800" b="1" dirty="0">
                <a:solidFill>
                  <a:srgbClr val="00B0F0"/>
                </a:solidFill>
              </a:rPr>
              <a:t>Group #2</a:t>
            </a:r>
            <a:r>
              <a:rPr lang="en-US" sz="2800" b="1" dirty="0"/>
              <a:t>:  </a:t>
            </a:r>
            <a:r>
              <a:rPr lang="en-US" sz="2400" b="1" dirty="0"/>
              <a:t>Effect on Environment and/or Human 				Health</a:t>
            </a:r>
            <a:endParaRPr lang="en-US" sz="2800" b="1" dirty="0"/>
          </a:p>
          <a:p>
            <a:r>
              <a:rPr lang="en-US" sz="2800" b="1" dirty="0">
                <a:solidFill>
                  <a:srgbClr val="FFC000"/>
                </a:solidFill>
              </a:rPr>
              <a:t>Group #3</a:t>
            </a:r>
            <a:r>
              <a:rPr lang="en-US" sz="2800" b="1" dirty="0"/>
              <a:t>:</a:t>
            </a:r>
            <a:r>
              <a:rPr lang="en-US" dirty="0"/>
              <a:t>  </a:t>
            </a:r>
            <a:r>
              <a:rPr lang="en-US" sz="2400" b="1" dirty="0"/>
              <a:t>Breeding, Reproduction, and Lifestyle</a:t>
            </a:r>
          </a:p>
          <a:p>
            <a:r>
              <a:rPr lang="en-US" sz="2800" b="1" dirty="0">
                <a:solidFill>
                  <a:srgbClr val="00B050"/>
                </a:solidFill>
              </a:rPr>
              <a:t>Group #4</a:t>
            </a:r>
            <a:r>
              <a:rPr lang="en-US" b="1" dirty="0"/>
              <a:t>:</a:t>
            </a:r>
            <a:r>
              <a:rPr lang="en-US" dirty="0"/>
              <a:t>  </a:t>
            </a:r>
            <a:r>
              <a:rPr lang="en-US" sz="2400" b="1" dirty="0"/>
              <a:t>Food Sources and Eating Habits</a:t>
            </a:r>
          </a:p>
          <a:p>
            <a:r>
              <a:rPr lang="en-US" sz="2800" b="1" dirty="0">
                <a:ln>
                  <a:solidFill>
                    <a:schemeClr val="accent1"/>
                  </a:solidFill>
                </a:ln>
                <a:solidFill>
                  <a:srgbClr val="FFFF00"/>
                </a:solidFill>
              </a:rPr>
              <a:t>Group #5</a:t>
            </a:r>
            <a:r>
              <a:rPr lang="en-US" b="1" dirty="0"/>
              <a:t>:</a:t>
            </a:r>
            <a:r>
              <a:rPr lang="en-US" dirty="0"/>
              <a:t>  </a:t>
            </a:r>
            <a:r>
              <a:rPr lang="en-US" sz="2400" b="1" dirty="0"/>
              <a:t>Habitat and Methods of Spreading</a:t>
            </a:r>
            <a:r>
              <a:rPr lang="en-US" dirty="0"/>
              <a:t> </a:t>
            </a:r>
          </a:p>
          <a:p>
            <a:pPr marL="109728" indent="0">
              <a:buNone/>
            </a:pPr>
            <a:endParaRPr lang="en-US" dirty="0"/>
          </a:p>
          <a:p>
            <a:r>
              <a:rPr lang="en-US" sz="2800" b="1" dirty="0">
                <a:solidFill>
                  <a:schemeClr val="accent5"/>
                </a:solidFill>
              </a:rPr>
              <a:t>*1 person from each group will post a commonality from list*</a:t>
            </a:r>
          </a:p>
        </p:txBody>
      </p:sp>
      <p:sp>
        <p:nvSpPr>
          <p:cNvPr id="3" name="Title 2"/>
          <p:cNvSpPr>
            <a:spLocks noGrp="1"/>
          </p:cNvSpPr>
          <p:nvPr>
            <p:ph type="title"/>
          </p:nvPr>
        </p:nvSpPr>
        <p:spPr>
          <a:xfrm>
            <a:off x="2667000" y="1219200"/>
            <a:ext cx="4191000" cy="533400"/>
          </a:xfrm>
        </p:spPr>
        <p:txBody>
          <a:bodyPr>
            <a:normAutofit fontScale="90000"/>
          </a:bodyPr>
          <a:lstStyle/>
          <a:p>
            <a:r>
              <a:rPr lang="en-US" dirty="0"/>
              <a:t>Post-It Gallery Walk</a:t>
            </a:r>
          </a:p>
        </p:txBody>
      </p:sp>
    </p:spTree>
    <p:extLst>
      <p:ext uri="{BB962C8B-B14F-4D97-AF65-F5344CB8AC3E}">
        <p14:creationId xmlns:p14="http://schemas.microsoft.com/office/powerpoint/2010/main" val="10729119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981200"/>
            <a:ext cx="8763000" cy="4724400"/>
          </a:xfrm>
        </p:spPr>
        <p:txBody>
          <a:bodyPr/>
          <a:lstStyle/>
          <a:p>
            <a:pPr marL="624078" indent="-514350">
              <a:buFont typeface="+mj-lt"/>
              <a:buAutoNum type="arabicPeriod"/>
            </a:pPr>
            <a:r>
              <a:rPr lang="en-US" sz="3200" b="1" dirty="0"/>
              <a:t>What characteristics increase the likelihood that a nonnative species will become invasive?</a:t>
            </a:r>
          </a:p>
          <a:p>
            <a:pPr marL="624078" indent="-514350">
              <a:buFont typeface="+mj-lt"/>
              <a:buAutoNum type="arabicPeriod"/>
            </a:pPr>
            <a:endParaRPr lang="en-US" sz="3200" b="1" dirty="0"/>
          </a:p>
          <a:p>
            <a:pPr marL="624078" indent="-514350">
              <a:buFont typeface="+mj-lt"/>
              <a:buAutoNum type="arabicPeriod"/>
            </a:pPr>
            <a:r>
              <a:rPr lang="en-US" sz="3200" b="1" dirty="0"/>
              <a:t>What are the trade-offs in introducing a nonnative species to control an established invasive species?</a:t>
            </a:r>
          </a:p>
          <a:p>
            <a:endParaRPr lang="en-US" dirty="0"/>
          </a:p>
        </p:txBody>
      </p:sp>
      <p:sp>
        <p:nvSpPr>
          <p:cNvPr id="3" name="Title 2"/>
          <p:cNvSpPr>
            <a:spLocks noGrp="1"/>
          </p:cNvSpPr>
          <p:nvPr>
            <p:ph type="title"/>
          </p:nvPr>
        </p:nvSpPr>
        <p:spPr>
          <a:xfrm>
            <a:off x="1447800" y="1295400"/>
            <a:ext cx="6934200" cy="926910"/>
          </a:xfrm>
        </p:spPr>
        <p:txBody>
          <a:bodyPr/>
          <a:lstStyle/>
          <a:p>
            <a:r>
              <a:rPr lang="en-US" dirty="0"/>
              <a:t>Analysis Questions/Exit Ticket</a:t>
            </a:r>
          </a:p>
        </p:txBody>
      </p:sp>
    </p:spTree>
    <p:extLst>
      <p:ext uri="{BB962C8B-B14F-4D97-AF65-F5344CB8AC3E}">
        <p14:creationId xmlns:p14="http://schemas.microsoft.com/office/powerpoint/2010/main" val="19355291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the introduction to Part B. Be able to explain what a trade-off is.</a:t>
            </a:r>
          </a:p>
          <a:p>
            <a:r>
              <a:rPr lang="en-US" dirty="0"/>
              <a:t>Everyday trade-off discussion/list:</a:t>
            </a:r>
          </a:p>
          <a:p>
            <a:pPr lvl="1"/>
            <a:r>
              <a:rPr lang="en-US" dirty="0"/>
              <a:t>Identify common trade-offs (ex. homework instead of spending time with friends)</a:t>
            </a:r>
          </a:p>
        </p:txBody>
      </p:sp>
      <p:sp>
        <p:nvSpPr>
          <p:cNvPr id="3" name="Title 2"/>
          <p:cNvSpPr>
            <a:spLocks noGrp="1"/>
          </p:cNvSpPr>
          <p:nvPr>
            <p:ph type="title"/>
          </p:nvPr>
        </p:nvSpPr>
        <p:spPr/>
        <p:txBody>
          <a:bodyPr/>
          <a:lstStyle/>
          <a:p>
            <a:r>
              <a:rPr lang="en-US" dirty="0"/>
              <a:t>Part B</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Complete steps 6 – 8. Be prepared to discuss your results with the class.</a:t>
            </a:r>
          </a:p>
          <a:p>
            <a:endParaRPr lang="en-US" dirty="0"/>
          </a:p>
        </p:txBody>
      </p:sp>
      <p:sp>
        <p:nvSpPr>
          <p:cNvPr id="3" name="Title 2"/>
          <p:cNvSpPr>
            <a:spLocks noGrp="1"/>
          </p:cNvSpPr>
          <p:nvPr>
            <p:ph type="title"/>
          </p:nvPr>
        </p:nvSpPr>
        <p:spPr/>
        <p:txBody>
          <a:bodyPr/>
          <a:lstStyle/>
          <a:p>
            <a:r>
              <a:rPr lang="en-US" dirty="0"/>
              <a:t>Part B Continued…</a:t>
            </a:r>
          </a:p>
        </p:txBody>
      </p:sp>
    </p:spTree>
    <p:extLst>
      <p:ext uri="{BB962C8B-B14F-4D97-AF65-F5344CB8AC3E}">
        <p14:creationId xmlns:p14="http://schemas.microsoft.com/office/powerpoint/2010/main" val="29471150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3299EcoSB01_05.png"/>
          <p:cNvPicPr>
            <a:picLocks noGrp="1" noChangeAspect="1"/>
          </p:cNvPicPr>
          <p:nvPr>
            <p:ph idx="1"/>
          </p:nvPr>
        </p:nvPicPr>
        <p:blipFill>
          <a:blip r:embed="rId2"/>
          <a:srcRect l="-16279" r="-7558" b="15486"/>
          <a:stretch>
            <a:fillRect/>
          </a:stretch>
        </p:blipFill>
        <p:spPr>
          <a:xfrm>
            <a:off x="1981200" y="1524000"/>
            <a:ext cx="5219926" cy="4680828"/>
          </a:xfrm>
        </p:spPr>
      </p:pic>
      <p:sp>
        <p:nvSpPr>
          <p:cNvPr id="3" name="Title 2"/>
          <p:cNvSpPr>
            <a:spLocks noGrp="1"/>
          </p:cNvSpPr>
          <p:nvPr>
            <p:ph type="title"/>
          </p:nvPr>
        </p:nvSpPr>
        <p:spPr/>
        <p:txBody>
          <a:bodyPr/>
          <a:lstStyle/>
          <a:p>
            <a:r>
              <a:rPr lang="en-US" dirty="0"/>
              <a:t>Chesapeake Bay</a:t>
            </a:r>
          </a:p>
        </p:txBody>
      </p:sp>
      <p:sp>
        <p:nvSpPr>
          <p:cNvPr id="5" name="TextBox 4"/>
          <p:cNvSpPr txBox="1"/>
          <p:nvPr/>
        </p:nvSpPr>
        <p:spPr>
          <a:xfrm>
            <a:off x="228600" y="3352800"/>
            <a:ext cx="2895600" cy="1077218"/>
          </a:xfrm>
          <a:prstGeom prst="rect">
            <a:avLst/>
          </a:prstGeom>
          <a:noFill/>
        </p:spPr>
        <p:txBody>
          <a:bodyPr wrap="square" rtlCol="0">
            <a:spAutoFit/>
          </a:bodyPr>
          <a:lstStyle/>
          <a:p>
            <a:r>
              <a:rPr lang="en-US" sz="3200" b="1" dirty="0">
                <a:solidFill>
                  <a:schemeClr val="tx2"/>
                </a:solidFill>
              </a:rPr>
              <a:t>Part B Continued…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What was the safety warning in Activity 2, “A Population of Duckweed”?</a:t>
            </a:r>
          </a:p>
          <a:p>
            <a:r>
              <a:rPr lang="en-US" dirty="0"/>
              <a:t>Why is this warning important?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500" dirty="0"/>
              <a:t>In the center box, write the question being considered: Should nonnative oysters be introduced?</a:t>
            </a:r>
          </a:p>
          <a:p>
            <a:r>
              <a:rPr lang="en-US" sz="2500" dirty="0"/>
              <a:t>In the box at the top of each column write one of the viewpoints being presented. Record the evidence supporting each viewpoint in the appropriate column.</a:t>
            </a:r>
          </a:p>
          <a:p>
            <a:endParaRPr lang="en-US" dirty="0"/>
          </a:p>
        </p:txBody>
      </p:sp>
      <p:sp>
        <p:nvSpPr>
          <p:cNvPr id="3" name="Title 2"/>
          <p:cNvSpPr>
            <a:spLocks noGrp="1"/>
          </p:cNvSpPr>
          <p:nvPr>
            <p:ph type="title"/>
          </p:nvPr>
        </p:nvSpPr>
        <p:spPr/>
        <p:txBody>
          <a:bodyPr/>
          <a:lstStyle/>
          <a:p>
            <a:r>
              <a:rPr lang="en-US" dirty="0"/>
              <a:t>Discussion Web</a:t>
            </a:r>
          </a:p>
        </p:txBody>
      </p:sp>
      <p:pic>
        <p:nvPicPr>
          <p:cNvPr id="5" name="Picture 4" descr="conclusion.gif"/>
          <p:cNvPicPr>
            <a:picLocks noChangeAspect="1"/>
          </p:cNvPicPr>
          <p:nvPr/>
        </p:nvPicPr>
        <p:blipFill>
          <a:blip r:embed="rId3"/>
          <a:stretch>
            <a:fillRect/>
          </a:stretch>
        </p:blipFill>
        <p:spPr>
          <a:xfrm>
            <a:off x="914400" y="4267200"/>
            <a:ext cx="6781800" cy="1823603"/>
          </a:xfrm>
          <a:prstGeom prst="rect">
            <a:avLst/>
          </a:prstGeom>
        </p:spPr>
      </p:pic>
      <p:sp>
        <p:nvSpPr>
          <p:cNvPr id="4" name="TextBox 3"/>
          <p:cNvSpPr txBox="1"/>
          <p:nvPr/>
        </p:nvSpPr>
        <p:spPr>
          <a:xfrm>
            <a:off x="2133600" y="914400"/>
            <a:ext cx="4114800" cy="523220"/>
          </a:xfrm>
          <a:prstGeom prst="rect">
            <a:avLst/>
          </a:prstGeom>
          <a:noFill/>
        </p:spPr>
        <p:txBody>
          <a:bodyPr wrap="square" rtlCol="0">
            <a:spAutoFit/>
          </a:bodyPr>
          <a:lstStyle/>
          <a:p>
            <a:r>
              <a:rPr lang="en-US" sz="2800" b="1" dirty="0">
                <a:solidFill>
                  <a:schemeClr val="tx2"/>
                </a:solidFill>
              </a:rPr>
              <a:t>Part B Continued…</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Students will take sides as a class and we will debate the pros/cons of the possible introduction of the nonnative oyster (</a:t>
            </a:r>
            <a:r>
              <a:rPr lang="en-US" b="1" dirty="0" err="1"/>
              <a:t>Crassostrea</a:t>
            </a:r>
            <a:r>
              <a:rPr lang="en-US" b="1" dirty="0"/>
              <a:t> </a:t>
            </a:r>
            <a:r>
              <a:rPr lang="en-US" b="1" dirty="0" err="1"/>
              <a:t>ariakensis</a:t>
            </a:r>
            <a:r>
              <a:rPr lang="en-US" b="1" dirty="0"/>
              <a:t>) into the Chesapeake Bay.</a:t>
            </a:r>
          </a:p>
        </p:txBody>
      </p:sp>
      <p:sp>
        <p:nvSpPr>
          <p:cNvPr id="3" name="Title 2"/>
          <p:cNvSpPr>
            <a:spLocks noGrp="1"/>
          </p:cNvSpPr>
          <p:nvPr>
            <p:ph type="title"/>
          </p:nvPr>
        </p:nvSpPr>
        <p:spPr/>
        <p:txBody>
          <a:bodyPr/>
          <a:lstStyle/>
          <a:p>
            <a:r>
              <a:rPr lang="en-US" dirty="0"/>
              <a:t>Classroom Debate</a:t>
            </a:r>
          </a:p>
        </p:txBody>
      </p:sp>
    </p:spTree>
    <p:extLst>
      <p:ext uri="{BB962C8B-B14F-4D97-AF65-F5344CB8AC3E}">
        <p14:creationId xmlns:p14="http://schemas.microsoft.com/office/powerpoint/2010/main" val="12175426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proposal to introduce nonnative oyster to Chesapeake Bay was in fact rejected in the middle of 2009 after eight years of study</a:t>
            </a:r>
          </a:p>
        </p:txBody>
      </p:sp>
      <p:sp>
        <p:nvSpPr>
          <p:cNvPr id="3" name="Title 2"/>
          <p:cNvSpPr>
            <a:spLocks noGrp="1"/>
          </p:cNvSpPr>
          <p:nvPr>
            <p:ph type="title"/>
          </p:nvPr>
        </p:nvSpPr>
        <p:spPr/>
        <p:txBody>
          <a:bodyPr/>
          <a:lstStyle/>
          <a:p>
            <a:r>
              <a:rPr lang="en-US" dirty="0"/>
              <a:t>Final Decision	</a:t>
            </a:r>
          </a:p>
        </p:txBody>
      </p:sp>
    </p:spTree>
    <p:extLst>
      <p:ext uri="{BB962C8B-B14F-4D97-AF65-F5344CB8AC3E}">
        <p14:creationId xmlns:p14="http://schemas.microsoft.com/office/powerpoint/2010/main" val="24974436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a:t>Oyster Video</a:t>
            </a:r>
          </a:p>
        </p:txBody>
      </p:sp>
    </p:spTree>
    <p:extLst>
      <p:ext uri="{BB962C8B-B14F-4D97-AF65-F5344CB8AC3E}">
        <p14:creationId xmlns:p14="http://schemas.microsoft.com/office/powerpoint/2010/main" val="19951042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Turn to page 77 and complete Analysis Questions 1-4.</a:t>
            </a:r>
          </a:p>
        </p:txBody>
      </p:sp>
      <p:sp>
        <p:nvSpPr>
          <p:cNvPr id="3" name="Title 2"/>
          <p:cNvSpPr>
            <a:spLocks noGrp="1"/>
          </p:cNvSpPr>
          <p:nvPr>
            <p:ph type="title"/>
          </p:nvPr>
        </p:nvSpPr>
        <p:spPr/>
        <p:txBody>
          <a:bodyPr/>
          <a:lstStyle/>
          <a:p>
            <a:r>
              <a:rPr lang="en-US" dirty="0"/>
              <a:t>Analysis Questions	</a:t>
            </a:r>
          </a:p>
        </p:txBody>
      </p:sp>
    </p:spTree>
    <p:extLst>
      <p:ext uri="{BB962C8B-B14F-4D97-AF65-F5344CB8AC3E}">
        <p14:creationId xmlns:p14="http://schemas.microsoft.com/office/powerpoint/2010/main" val="4491843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What is the difference between native, nonnative, and invasive species?</a:t>
            </a:r>
          </a:p>
          <a:p>
            <a:r>
              <a:rPr lang="en-US" dirty="0"/>
              <a:t>Why do some nonnative species become invasive while others do not?</a:t>
            </a:r>
          </a:p>
        </p:txBody>
      </p:sp>
      <p:sp>
        <p:nvSpPr>
          <p:cNvPr id="3" name="TextBox 2"/>
          <p:cNvSpPr txBox="1"/>
          <p:nvPr/>
        </p:nvSpPr>
        <p:spPr>
          <a:xfrm>
            <a:off x="2667000" y="1524000"/>
            <a:ext cx="3810000" cy="707886"/>
          </a:xfrm>
          <a:prstGeom prst="rect">
            <a:avLst/>
          </a:prstGeom>
          <a:noFill/>
        </p:spPr>
        <p:txBody>
          <a:bodyPr wrap="square" rtlCol="0">
            <a:spAutoFit/>
          </a:bodyPr>
          <a:lstStyle/>
          <a:p>
            <a:r>
              <a:rPr lang="en-US" sz="4000" b="1" dirty="0">
                <a:solidFill>
                  <a:schemeClr val="tx2"/>
                </a:solidFill>
              </a:rPr>
              <a:t>Exit Ticket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Summarize the position taken by either the fishermen or the conservationists about the oysters in Chesapeake Bay. Include the evidence that supports that position. Weigh the evidence to make a recommendation for or against the introduction of the nonnative oysters into Chesapeake Bay. Include at least two trade-offs associated with your recommendation.</a:t>
            </a:r>
          </a:p>
        </p:txBody>
      </p:sp>
      <p:sp>
        <p:nvSpPr>
          <p:cNvPr id="3" name="Title 2"/>
          <p:cNvSpPr>
            <a:spLocks noGrp="1"/>
          </p:cNvSpPr>
          <p:nvPr>
            <p:ph type="title"/>
          </p:nvPr>
        </p:nvSpPr>
        <p:spPr>
          <a:xfrm>
            <a:off x="3886200" y="914400"/>
            <a:ext cx="5257800" cy="533400"/>
          </a:xfrm>
        </p:spPr>
        <p:txBody>
          <a:bodyPr/>
          <a:lstStyle/>
          <a:p>
            <a:r>
              <a:rPr lang="en-US" dirty="0"/>
              <a:t>Analysis 4	</a:t>
            </a:r>
          </a:p>
        </p:txBody>
      </p:sp>
      <p:sp>
        <p:nvSpPr>
          <p:cNvPr id="4" name="TextBox 3"/>
          <p:cNvSpPr txBox="1"/>
          <p:nvPr/>
        </p:nvSpPr>
        <p:spPr>
          <a:xfrm>
            <a:off x="1905000" y="990600"/>
            <a:ext cx="5562600" cy="523220"/>
          </a:xfrm>
          <a:prstGeom prst="rect">
            <a:avLst/>
          </a:prstGeom>
          <a:noFill/>
        </p:spPr>
        <p:txBody>
          <a:bodyPr wrap="square" rtlCol="0">
            <a:spAutoFit/>
          </a:bodyPr>
          <a:lstStyle/>
          <a:p>
            <a:r>
              <a:rPr lang="en-US" sz="2800" b="1" dirty="0">
                <a:solidFill>
                  <a:schemeClr val="tx2"/>
                </a:solidFill>
              </a:rPr>
              <a:t>Debate/Writing Assignment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43000" y="3581399"/>
            <a:ext cx="6477000" cy="2362201"/>
          </a:xfrm>
        </p:spPr>
        <p:txBody>
          <a:bodyPr/>
          <a:lstStyle/>
          <a:p>
            <a:r>
              <a:rPr lang="en-US" dirty="0"/>
              <a:t>Be sure to think about the following:</a:t>
            </a:r>
          </a:p>
          <a:p>
            <a:pPr lvl="1"/>
            <a:r>
              <a:rPr lang="en-US" dirty="0"/>
              <a:t>Characteristics of the organism</a:t>
            </a:r>
          </a:p>
          <a:p>
            <a:pPr lvl="1"/>
            <a:r>
              <a:rPr lang="en-US" dirty="0"/>
              <a:t>Environmental conditions</a:t>
            </a:r>
          </a:p>
          <a:p>
            <a:pPr lvl="1"/>
            <a:r>
              <a:rPr lang="en-US" dirty="0"/>
              <a:t>Other native organisms being affected</a:t>
            </a:r>
          </a:p>
          <a:p>
            <a:pPr lvl="1"/>
            <a:r>
              <a:rPr lang="en-US"/>
              <a:t>Effects </a:t>
            </a:r>
            <a:r>
              <a:rPr lang="en-US" dirty="0"/>
              <a:t>on the economy or health of the local human community</a:t>
            </a:r>
          </a:p>
        </p:txBody>
      </p:sp>
      <p:sp>
        <p:nvSpPr>
          <p:cNvPr id="3" name="Title 2"/>
          <p:cNvSpPr>
            <a:spLocks noGrp="1"/>
          </p:cNvSpPr>
          <p:nvPr>
            <p:ph type="title"/>
          </p:nvPr>
        </p:nvSpPr>
        <p:spPr>
          <a:xfrm>
            <a:off x="1143000" y="1828800"/>
            <a:ext cx="6934200" cy="533400"/>
          </a:xfrm>
        </p:spPr>
        <p:txBody>
          <a:bodyPr>
            <a:normAutofit fontScale="90000"/>
          </a:bodyPr>
          <a:lstStyle/>
          <a:p>
            <a:r>
              <a:rPr lang="en-US" dirty="0"/>
              <a:t>What conditions and characteristics would increase the likelihood that a nonnative species would become an invasive species?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Answer the analysis questions 1-4 on page 77 in the Student textbook.</a:t>
            </a:r>
          </a:p>
        </p:txBody>
      </p:sp>
      <p:sp>
        <p:nvSpPr>
          <p:cNvPr id="3" name="Title 2"/>
          <p:cNvSpPr>
            <a:spLocks noGrp="1"/>
          </p:cNvSpPr>
          <p:nvPr>
            <p:ph type="title"/>
          </p:nvPr>
        </p:nvSpPr>
        <p:spPr/>
        <p:txBody>
          <a:bodyPr/>
          <a:lstStyle/>
          <a:p>
            <a:r>
              <a:rPr lang="en-US" dirty="0"/>
              <a:t>Analysis Questions</a:t>
            </a:r>
          </a:p>
        </p:txBody>
      </p:sp>
    </p:spTree>
    <p:extLst>
      <p:ext uri="{BB962C8B-B14F-4D97-AF65-F5344CB8AC3E}">
        <p14:creationId xmlns:p14="http://schemas.microsoft.com/office/powerpoint/2010/main" val="26994554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43000" y="2590800"/>
            <a:ext cx="6934200" cy="3352801"/>
          </a:xfrm>
        </p:spPr>
        <p:txBody>
          <a:bodyPr/>
          <a:lstStyle/>
          <a:p>
            <a:r>
              <a:rPr lang="en-US" dirty="0"/>
              <a:t>ecosystem</a:t>
            </a:r>
          </a:p>
          <a:p>
            <a:r>
              <a:rPr lang="en-US" dirty="0"/>
              <a:t>evidence</a:t>
            </a:r>
          </a:p>
          <a:p>
            <a:r>
              <a:rPr lang="en-US" b="1" dirty="0"/>
              <a:t>habitat</a:t>
            </a:r>
          </a:p>
          <a:p>
            <a:r>
              <a:rPr lang="en-US" b="1" dirty="0"/>
              <a:t>invasive species</a:t>
            </a:r>
          </a:p>
          <a:p>
            <a:r>
              <a:rPr lang="en-US" b="1" dirty="0"/>
              <a:t>nonnative species</a:t>
            </a:r>
          </a:p>
          <a:p>
            <a:r>
              <a:rPr lang="en-US" b="1" dirty="0"/>
              <a:t>trade-off</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43000" y="2819401"/>
            <a:ext cx="6934200" cy="1447799"/>
          </a:xfrm>
        </p:spPr>
        <p:txBody>
          <a:bodyPr/>
          <a:lstStyle/>
          <a:p>
            <a:pPr marL="109728" indent="0">
              <a:buNone/>
            </a:pPr>
            <a:r>
              <a:rPr lang="en-US" b="1" dirty="0">
                <a:solidFill>
                  <a:schemeClr val="accent1"/>
                </a:solidFill>
              </a:rPr>
              <a:t>Asian Carp</a:t>
            </a:r>
          </a:p>
          <a:p>
            <a:r>
              <a:rPr lang="en-US" b="1" dirty="0">
                <a:solidFill>
                  <a:schemeClr val="accent1"/>
                </a:solidFill>
                <a:hlinkClick r:id="rId2"/>
              </a:rPr>
              <a:t>https://www.youtube.com/watch?v=0bZ_9B_RlGY</a:t>
            </a:r>
            <a:endParaRPr lang="en-US" b="1" dirty="0">
              <a:solidFill>
                <a:schemeClr val="accent1"/>
              </a:solidFill>
            </a:endParaRPr>
          </a:p>
          <a:p>
            <a:endParaRPr lang="en-US" b="1" dirty="0">
              <a:solidFill>
                <a:schemeClr val="accent1"/>
              </a:solidFill>
            </a:endParaRPr>
          </a:p>
          <a:p>
            <a:r>
              <a:rPr lang="en-US" b="1" dirty="0">
                <a:solidFill>
                  <a:schemeClr val="accent1"/>
                </a:solidFill>
              </a:rPr>
              <a:t>Post Video Discussion</a:t>
            </a:r>
          </a:p>
          <a:p>
            <a:endParaRPr lang="en-US" b="1" dirty="0"/>
          </a:p>
        </p:txBody>
      </p:sp>
      <p:sp>
        <p:nvSpPr>
          <p:cNvPr id="3" name="Title 2"/>
          <p:cNvSpPr>
            <a:spLocks noGrp="1"/>
          </p:cNvSpPr>
          <p:nvPr>
            <p:ph type="title"/>
          </p:nvPr>
        </p:nvSpPr>
        <p:spPr>
          <a:xfrm>
            <a:off x="1905000" y="1295400"/>
            <a:ext cx="6934200" cy="926910"/>
          </a:xfrm>
        </p:spPr>
        <p:txBody>
          <a:bodyPr/>
          <a:lstStyle/>
          <a:p>
            <a:r>
              <a:rPr lang="en-US" dirty="0"/>
              <a:t>Invasive Species Video</a:t>
            </a:r>
          </a:p>
        </p:txBody>
      </p:sp>
    </p:spTree>
    <p:extLst>
      <p:ext uri="{BB962C8B-B14F-4D97-AF65-F5344CB8AC3E}">
        <p14:creationId xmlns:p14="http://schemas.microsoft.com/office/powerpoint/2010/main" val="2417304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What determines if a species is considered an invasive species?</a:t>
            </a:r>
          </a:p>
          <a:p>
            <a:r>
              <a:rPr lang="en-US" dirty="0"/>
              <a:t>What are some examples of the effect an invasive species might have on a community?</a:t>
            </a:r>
          </a:p>
        </p:txBody>
      </p:sp>
      <p:sp>
        <p:nvSpPr>
          <p:cNvPr id="3" name="Title 2"/>
          <p:cNvSpPr>
            <a:spLocks noGrp="1"/>
          </p:cNvSpPr>
          <p:nvPr>
            <p:ph type="title"/>
          </p:nvPr>
        </p:nvSpPr>
        <p:spPr/>
        <p:txBody>
          <a:bodyPr>
            <a:normAutofit fontScale="90000"/>
          </a:bodyPr>
          <a:lstStyle/>
          <a:p>
            <a:r>
              <a:rPr lang="en-US" dirty="0"/>
              <a:t>Read </a:t>
            </a:r>
            <a:r>
              <a:rPr lang="en-US"/>
              <a:t>the introduction </a:t>
            </a:r>
            <a:r>
              <a:rPr lang="en-US" dirty="0"/>
              <a:t>and discuss the following as a class: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2247685"/>
            <a:ext cx="6934200" cy="3962400"/>
          </a:xfrm>
        </p:spPr>
        <p:txBody>
          <a:bodyPr/>
          <a:lstStyle/>
          <a:p>
            <a:r>
              <a:rPr lang="en-US" dirty="0"/>
              <a:t>A </a:t>
            </a:r>
            <a:r>
              <a:rPr lang="en-US" b="1" dirty="0"/>
              <a:t>nonnative</a:t>
            </a:r>
            <a:r>
              <a:rPr lang="en-US" dirty="0"/>
              <a:t> species is a species introduced to an area where it is not normally found. </a:t>
            </a:r>
          </a:p>
        </p:txBody>
      </p:sp>
      <p:sp>
        <p:nvSpPr>
          <p:cNvPr id="3" name="Title 2"/>
          <p:cNvSpPr>
            <a:spLocks noGrp="1"/>
          </p:cNvSpPr>
          <p:nvPr>
            <p:ph type="title"/>
          </p:nvPr>
        </p:nvSpPr>
        <p:spPr/>
        <p:txBody>
          <a:bodyPr/>
          <a:lstStyle/>
          <a:p>
            <a:r>
              <a:rPr lang="en-US" dirty="0"/>
              <a:t>Nonnative</a:t>
            </a:r>
          </a:p>
        </p:txBody>
      </p:sp>
      <p:pic>
        <p:nvPicPr>
          <p:cNvPr id="4" name="Picture 3"/>
          <p:cNvPicPr>
            <a:picLocks noChangeAspect="1"/>
          </p:cNvPicPr>
          <p:nvPr/>
        </p:nvPicPr>
        <p:blipFill>
          <a:blip r:embed="rId2"/>
          <a:stretch>
            <a:fillRect/>
          </a:stretch>
        </p:blipFill>
        <p:spPr>
          <a:xfrm>
            <a:off x="6234022" y="2311197"/>
            <a:ext cx="2895600" cy="2171700"/>
          </a:xfrm>
          <a:prstGeom prst="rect">
            <a:avLst/>
          </a:prstGeom>
        </p:spPr>
      </p:pic>
      <p:pic>
        <p:nvPicPr>
          <p:cNvPr id="5" name="Picture 4"/>
          <p:cNvPicPr>
            <a:picLocks noChangeAspect="1"/>
          </p:cNvPicPr>
          <p:nvPr/>
        </p:nvPicPr>
        <p:blipFill>
          <a:blip r:embed="rId3"/>
          <a:stretch>
            <a:fillRect/>
          </a:stretch>
        </p:blipFill>
        <p:spPr>
          <a:xfrm>
            <a:off x="76200" y="4577290"/>
            <a:ext cx="3522133" cy="1981200"/>
          </a:xfrm>
          <a:prstGeom prst="rect">
            <a:avLst/>
          </a:prstGeom>
        </p:spPr>
      </p:pic>
      <p:pic>
        <p:nvPicPr>
          <p:cNvPr id="6" name="Picture 5"/>
          <p:cNvPicPr>
            <a:picLocks noChangeAspect="1"/>
          </p:cNvPicPr>
          <p:nvPr/>
        </p:nvPicPr>
        <p:blipFill>
          <a:blip r:embed="rId4"/>
          <a:stretch>
            <a:fillRect/>
          </a:stretch>
        </p:blipFill>
        <p:spPr>
          <a:xfrm>
            <a:off x="5257800" y="4578728"/>
            <a:ext cx="3643223" cy="224855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990600" y="3810000"/>
            <a:ext cx="7391400" cy="2971800"/>
          </a:xfrm>
          <a:prstGeom prst="rect">
            <a:avLst/>
          </a:prstGeom>
        </p:spPr>
      </p:pic>
      <p:sp>
        <p:nvSpPr>
          <p:cNvPr id="3" name="Title 2"/>
          <p:cNvSpPr>
            <a:spLocks noGrp="1"/>
          </p:cNvSpPr>
          <p:nvPr>
            <p:ph type="title"/>
          </p:nvPr>
        </p:nvSpPr>
        <p:spPr/>
        <p:txBody>
          <a:bodyPr>
            <a:normAutofit fontScale="90000"/>
          </a:bodyPr>
          <a:lstStyle/>
          <a:p>
            <a:r>
              <a:rPr lang="en-US" u="sng" dirty="0">
                <a:effectLst/>
              </a:rPr>
              <a:t>Habitat</a:t>
            </a:r>
            <a:br>
              <a:rPr lang="en-US" dirty="0">
                <a:effectLst/>
              </a:rPr>
            </a:br>
            <a:r>
              <a:rPr lang="en-US" dirty="0"/>
              <a:t>A habitat is the specific location where an organism lives within an ecosystem.</a:t>
            </a:r>
            <a:br>
              <a:rPr lang="en-US" dirty="0"/>
            </a:br>
            <a:br>
              <a:rPr lang="en-US" b="0" dirty="0">
                <a:effectLst/>
              </a:rPr>
            </a:br>
            <a:endParaRPr lang="en-US" dirty="0"/>
          </a:p>
        </p:txBody>
      </p:sp>
    </p:spTree>
    <p:extLst>
      <p:ext uri="{BB962C8B-B14F-4D97-AF65-F5344CB8AC3E}">
        <p14:creationId xmlns:p14="http://schemas.microsoft.com/office/powerpoint/2010/main" val="4092473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37508" y="4572000"/>
            <a:ext cx="3517697" cy="2209058"/>
          </a:xfrm>
          <a:prstGeom prst="rect">
            <a:avLst/>
          </a:prstGeom>
        </p:spPr>
      </p:pic>
      <p:sp>
        <p:nvSpPr>
          <p:cNvPr id="3" name="Title 2"/>
          <p:cNvSpPr>
            <a:spLocks noGrp="1"/>
          </p:cNvSpPr>
          <p:nvPr>
            <p:ph type="title"/>
          </p:nvPr>
        </p:nvSpPr>
        <p:spPr>
          <a:xfrm>
            <a:off x="2362200" y="1524000"/>
            <a:ext cx="6934200" cy="1828800"/>
          </a:xfrm>
        </p:spPr>
        <p:txBody>
          <a:bodyPr>
            <a:normAutofit fontScale="90000"/>
          </a:bodyPr>
          <a:lstStyle/>
          <a:p>
            <a:r>
              <a:rPr lang="en-US" dirty="0"/>
              <a:t>Invasive Species </a:t>
            </a:r>
            <a:br>
              <a:rPr lang="en-US" dirty="0"/>
            </a:br>
            <a:r>
              <a:rPr lang="en-US" sz="2700" dirty="0">
                <a:solidFill>
                  <a:schemeClr val="tx1"/>
                </a:solidFill>
              </a:rPr>
              <a:t>A nonnative species that causes harm to the economy, the environment, or human health.</a:t>
            </a:r>
            <a:br>
              <a:rPr lang="en-US" dirty="0"/>
            </a:br>
            <a:endParaRPr lang="en-US" dirty="0"/>
          </a:p>
        </p:txBody>
      </p:sp>
      <p:pic>
        <p:nvPicPr>
          <p:cNvPr id="5" name="Picture 4"/>
          <p:cNvPicPr>
            <a:picLocks noChangeAspect="1"/>
          </p:cNvPicPr>
          <p:nvPr/>
        </p:nvPicPr>
        <p:blipFill>
          <a:blip r:embed="rId3"/>
          <a:stretch>
            <a:fillRect/>
          </a:stretch>
        </p:blipFill>
        <p:spPr>
          <a:xfrm>
            <a:off x="5943600" y="4657444"/>
            <a:ext cx="3164457" cy="2170364"/>
          </a:xfrm>
          <a:prstGeom prst="rect">
            <a:avLst/>
          </a:prstGeom>
        </p:spPr>
      </p:pic>
      <p:pic>
        <p:nvPicPr>
          <p:cNvPr id="6" name="Picture 5"/>
          <p:cNvPicPr>
            <a:picLocks noChangeAspect="1"/>
          </p:cNvPicPr>
          <p:nvPr/>
        </p:nvPicPr>
        <p:blipFill>
          <a:blip r:embed="rId4"/>
          <a:stretch>
            <a:fillRect/>
          </a:stretch>
        </p:blipFill>
        <p:spPr>
          <a:xfrm>
            <a:off x="3132840" y="3008267"/>
            <a:ext cx="3639627" cy="224961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200400" y="4191000"/>
            <a:ext cx="5883306" cy="2590800"/>
          </a:xfrm>
          <a:prstGeom prst="rect">
            <a:avLst/>
          </a:prstGeom>
        </p:spPr>
      </p:pic>
      <p:sp>
        <p:nvSpPr>
          <p:cNvPr id="3" name="Title 2"/>
          <p:cNvSpPr>
            <a:spLocks noGrp="1"/>
          </p:cNvSpPr>
          <p:nvPr>
            <p:ph type="title"/>
          </p:nvPr>
        </p:nvSpPr>
        <p:spPr/>
        <p:txBody>
          <a:bodyPr>
            <a:normAutofit fontScale="90000"/>
          </a:bodyPr>
          <a:lstStyle/>
          <a:p>
            <a:r>
              <a:rPr lang="en-US" dirty="0"/>
              <a:t>Trade-Off</a:t>
            </a:r>
            <a:br>
              <a:rPr lang="en-US" dirty="0"/>
            </a:br>
            <a:r>
              <a:rPr lang="en-US" dirty="0">
                <a:solidFill>
                  <a:schemeClr val="tx1"/>
                </a:solidFill>
              </a:rPr>
              <a:t>An exchange of one thing for another, giving up something that is a benefit or an advantage, in exchange for something that may be more desirable</a:t>
            </a:r>
          </a:p>
        </p:txBody>
      </p:sp>
    </p:spTree>
    <p:extLst>
      <p:ext uri="{BB962C8B-B14F-4D97-AF65-F5344CB8AC3E}">
        <p14:creationId xmlns:p14="http://schemas.microsoft.com/office/powerpoint/2010/main" val="15690656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GI ECOLOGY">
  <a:themeElements>
    <a:clrScheme name="Custom 9">
      <a:dk1>
        <a:sysClr val="windowText" lastClr="000000"/>
      </a:dk1>
      <a:lt1>
        <a:sysClr val="window" lastClr="FFFFFF"/>
      </a:lt1>
      <a:dk2>
        <a:srgbClr val="0030D1"/>
      </a:dk2>
      <a:lt2>
        <a:srgbClr val="DBF5F9"/>
      </a:lt2>
      <a:accent1>
        <a:srgbClr val="0030D1"/>
      </a:accent1>
      <a:accent2>
        <a:srgbClr val="8FE44C"/>
      </a:accent2>
      <a:accent3>
        <a:srgbClr val="7DE2D7"/>
      </a:accent3>
      <a:accent4>
        <a:srgbClr val="10CF9B"/>
      </a:accent4>
      <a:accent5>
        <a:srgbClr val="D90000"/>
      </a:accent5>
      <a:accent6>
        <a:srgbClr val="A5C249"/>
      </a:accent6>
      <a:hlink>
        <a:srgbClr val="FFE131"/>
      </a:hlink>
      <a:folHlink>
        <a:srgbClr val="85DFD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1_SGI ECOLOGY">
  <a:themeElements>
    <a:clrScheme name="Custom 9">
      <a:dk1>
        <a:sysClr val="windowText" lastClr="000000"/>
      </a:dk1>
      <a:lt1>
        <a:sysClr val="window" lastClr="FFFFFF"/>
      </a:lt1>
      <a:dk2>
        <a:srgbClr val="0030D1"/>
      </a:dk2>
      <a:lt2>
        <a:srgbClr val="DBF5F9"/>
      </a:lt2>
      <a:accent1>
        <a:srgbClr val="0030D1"/>
      </a:accent1>
      <a:accent2>
        <a:srgbClr val="8FE44C"/>
      </a:accent2>
      <a:accent3>
        <a:srgbClr val="7DE2D7"/>
      </a:accent3>
      <a:accent4>
        <a:srgbClr val="10CF9B"/>
      </a:accent4>
      <a:accent5>
        <a:srgbClr val="D90000"/>
      </a:accent5>
      <a:accent6>
        <a:srgbClr val="A5C249"/>
      </a:accent6>
      <a:hlink>
        <a:srgbClr val="FFE131"/>
      </a:hlink>
      <a:folHlink>
        <a:srgbClr val="85DFD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894</TotalTime>
  <Words>1340</Words>
  <Application>Microsoft Office PowerPoint</Application>
  <PresentationFormat>On-screen Show (4:3)</PresentationFormat>
  <Paragraphs>121</Paragraphs>
  <Slides>39</Slides>
  <Notes>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39</vt:i4>
      </vt:variant>
    </vt:vector>
  </HeadingPairs>
  <TitlesOfParts>
    <vt:vector size="46" baseType="lpstr">
      <vt:lpstr>Arial</vt:lpstr>
      <vt:lpstr>Calibri</vt:lpstr>
      <vt:lpstr>Verdana</vt:lpstr>
      <vt:lpstr>Wingdings 2</vt:lpstr>
      <vt:lpstr>Wingdings 3</vt:lpstr>
      <vt:lpstr>SGI ECOLOGY</vt:lpstr>
      <vt:lpstr>1_SGI ECOLOGY</vt:lpstr>
      <vt:lpstr>Activity 4</vt:lpstr>
      <vt:lpstr>PowerPoint Presentation</vt:lpstr>
      <vt:lpstr>PowerPoint Presentation</vt:lpstr>
      <vt:lpstr>Invasive Species Video</vt:lpstr>
      <vt:lpstr>Read the introduction and discuss the following as a class:</vt:lpstr>
      <vt:lpstr>Nonnative</vt:lpstr>
      <vt:lpstr>Habitat A habitat is the specific location where an organism lives within an ecosystem.  </vt:lpstr>
      <vt:lpstr>Invasive Species  A nonnative species that causes harm to the economy, the environment, or human health. </vt:lpstr>
      <vt:lpstr>Trade-Off An exchange of one thing for another, giving up something that is a benefit or an advantage, in exchange for something that may be more desirable</vt:lpstr>
      <vt:lpstr>PowerPoint Presentation</vt:lpstr>
      <vt:lpstr>The Round Goby Video</vt:lpstr>
      <vt:lpstr>The Indian Mongoose Video</vt:lpstr>
      <vt:lpstr>Zebra Mussel Video</vt:lpstr>
      <vt:lpstr>Giant Salvinia Video</vt:lpstr>
      <vt:lpstr>Invasive Species List</vt:lpstr>
      <vt:lpstr>Warm Up Biology H 10/12/17 </vt:lpstr>
      <vt:lpstr>Nonnative or Invasive?</vt:lpstr>
      <vt:lpstr>PowerPoint Presentation</vt:lpstr>
      <vt:lpstr>PowerPoint Presentation</vt:lpstr>
      <vt:lpstr>PowerPoint Presentation</vt:lpstr>
      <vt:lpstr>PowerPoint Presentation</vt:lpstr>
      <vt:lpstr>PowerPoint Presentation</vt:lpstr>
      <vt:lpstr>Part A</vt:lpstr>
      <vt:lpstr>List Activity</vt:lpstr>
      <vt:lpstr>Post-It Gallery Walk</vt:lpstr>
      <vt:lpstr>Analysis Questions/Exit Ticket</vt:lpstr>
      <vt:lpstr>Part B</vt:lpstr>
      <vt:lpstr>Part B Continued…</vt:lpstr>
      <vt:lpstr>Chesapeake Bay</vt:lpstr>
      <vt:lpstr>Discussion Web</vt:lpstr>
      <vt:lpstr>Classroom Debate</vt:lpstr>
      <vt:lpstr>Final Decision </vt:lpstr>
      <vt:lpstr>Oyster Video</vt:lpstr>
      <vt:lpstr>Analysis Questions </vt:lpstr>
      <vt:lpstr>PowerPoint Presentation</vt:lpstr>
      <vt:lpstr>Analysis 4 </vt:lpstr>
      <vt:lpstr>What conditions and characteristics would increase the likelihood that a nonnative species would become an invasive species?</vt:lpstr>
      <vt:lpstr>Analysis 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TEST</dc:creator>
  <cp:lastModifiedBy>Roache, Alan</cp:lastModifiedBy>
  <cp:revision>56</cp:revision>
  <dcterms:created xsi:type="dcterms:W3CDTF">2011-09-15T04:21:28Z</dcterms:created>
  <dcterms:modified xsi:type="dcterms:W3CDTF">2018-11-06T20:54:28Z</dcterms:modified>
</cp:coreProperties>
</file>