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69" r:id="rId3"/>
    <p:sldId id="283" r:id="rId4"/>
    <p:sldId id="285" r:id="rId5"/>
    <p:sldId id="286" r:id="rId6"/>
    <p:sldId id="288" r:id="rId7"/>
    <p:sldId id="284" r:id="rId8"/>
    <p:sldId id="287" r:id="rId9"/>
    <p:sldId id="257" r:id="rId10"/>
    <p:sldId id="279" r:id="rId11"/>
    <p:sldId id="276" r:id="rId12"/>
    <p:sldId id="259" r:id="rId13"/>
    <p:sldId id="260" r:id="rId14"/>
    <p:sldId id="290" r:id="rId15"/>
    <p:sldId id="289" r:id="rId16"/>
    <p:sldId id="274" r:id="rId17"/>
    <p:sldId id="280" r:id="rId18"/>
    <p:sldId id="281" r:id="rId19"/>
    <p:sldId id="282" r:id="rId20"/>
    <p:sldId id="262" r:id="rId21"/>
    <p:sldId id="263"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FFFF99"/>
    <a:srgbClr val="00CCFF"/>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56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F6E057-E5D1-D544-879A-57465C917CF6}" type="datetimeFigureOut">
              <a:rPr lang="en-US" smtClean="0"/>
              <a:pPr/>
              <a:t>10/24/2017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3071B8-BF96-7546-8B36-A8FD75A16D4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 This image can be found on Ecology Transparency 9.1, “Kelp Forest Food Web.”</a:t>
            </a:r>
            <a:endParaRPr lang="en-US" dirty="0"/>
          </a:p>
        </p:txBody>
      </p:sp>
      <p:sp>
        <p:nvSpPr>
          <p:cNvPr id="4" name="Slide Number Placeholder 3"/>
          <p:cNvSpPr>
            <a:spLocks noGrp="1"/>
          </p:cNvSpPr>
          <p:nvPr>
            <p:ph type="sldNum" sz="quarter" idx="10"/>
          </p:nvPr>
        </p:nvSpPr>
        <p:spPr/>
        <p:txBody>
          <a:bodyPr/>
          <a:lstStyle/>
          <a:p>
            <a:fld id="{DE3071B8-BF96-7546-8B36-A8FD75A16D41}" type="slidenum">
              <a:rPr lang="en-US" smtClean="0"/>
              <a:pPr/>
              <a:t>9</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See Teacher Resources III: Literacy for more information</a:t>
            </a:r>
            <a:r>
              <a:rPr lang="en-US" baseline="0" dirty="0"/>
              <a:t> on key vocabulary and the most effective strategies to enhance student vocabulary learning.</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Note that bold words are formally</a:t>
            </a:r>
            <a:r>
              <a:rPr lang="en-US" baseline="0" dirty="0"/>
              <a:t> defined in this activity. Words in regular font are used in the activity, but not formally defined. The definition of a key vocabulary word should not be discussed as a class prior to the formal definition being introduced.</a:t>
            </a:r>
            <a:endParaRPr lang="en-US" dirty="0"/>
          </a:p>
          <a:p>
            <a:endParaRPr lang="en-US" dirty="0"/>
          </a:p>
        </p:txBody>
      </p:sp>
      <p:sp>
        <p:nvSpPr>
          <p:cNvPr id="4" name="Slide Number Placeholder 3"/>
          <p:cNvSpPr>
            <a:spLocks noGrp="1"/>
          </p:cNvSpPr>
          <p:nvPr>
            <p:ph type="sldNum" sz="quarter" idx="10"/>
          </p:nvPr>
        </p:nvSpPr>
        <p:spPr/>
        <p:txBody>
          <a:bodyPr/>
          <a:lstStyle/>
          <a:p>
            <a:fld id="{DE3071B8-BF96-7546-8B36-A8FD75A16D41}"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Have</a:t>
            </a:r>
            <a:r>
              <a:rPr lang="en-US" baseline="0" dirty="0"/>
              <a:t> students identify where in the carbon cycle producers and consumers play a role. </a:t>
            </a:r>
          </a:p>
          <a:p>
            <a:r>
              <a:rPr lang="en-US" baseline="0" dirty="0"/>
              <a:t>This image can be found on Ecology Transparency 9.2, “Carbon Cycle.”</a:t>
            </a:r>
            <a:endParaRPr lang="en-US" dirty="0"/>
          </a:p>
        </p:txBody>
      </p:sp>
      <p:sp>
        <p:nvSpPr>
          <p:cNvPr id="4" name="Slide Number Placeholder 3"/>
          <p:cNvSpPr>
            <a:spLocks noGrp="1"/>
          </p:cNvSpPr>
          <p:nvPr>
            <p:ph type="sldNum" sz="quarter" idx="10"/>
          </p:nvPr>
        </p:nvSpPr>
        <p:spPr/>
        <p:txBody>
          <a:bodyPr/>
          <a:lstStyle/>
          <a:p>
            <a:fld id="{DE3071B8-BF96-7546-8B36-A8FD75A16D41}" type="slidenum">
              <a:rPr lang="en-US" smtClean="0"/>
              <a:pPr/>
              <a:t>10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Show students</a:t>
            </a:r>
            <a:r>
              <a:rPr lang="en-US" baseline="0" dirty="0"/>
              <a:t> the video clip “Energy Flow in the Coral Reef Ecosystem,” the link to which is on the </a:t>
            </a:r>
            <a:r>
              <a:rPr lang="en-US" i="1" baseline="0" dirty="0"/>
              <a:t>Science and Global Issues</a:t>
            </a:r>
            <a:r>
              <a:rPr lang="en-US" i="0" baseline="0" dirty="0"/>
              <a:t> page of the SEPUP website (</a:t>
            </a:r>
            <a:r>
              <a:rPr lang="en-US" i="0" baseline="0" dirty="0" err="1"/>
              <a:t>sepuplhs.org/sgi</a:t>
            </a:r>
            <a:r>
              <a:rPr lang="en-US" i="0" baseline="0" dirty="0"/>
              <a:t>). Discuss how the energy flow in this ecosystem parallels that in the kelp forest ecosystem.</a:t>
            </a:r>
            <a:endParaRPr lang="en-US" dirty="0"/>
          </a:p>
        </p:txBody>
      </p:sp>
      <p:sp>
        <p:nvSpPr>
          <p:cNvPr id="4" name="Slide Number Placeholder 3"/>
          <p:cNvSpPr>
            <a:spLocks noGrp="1"/>
          </p:cNvSpPr>
          <p:nvPr>
            <p:ph type="sldNum" sz="quarter" idx="10"/>
          </p:nvPr>
        </p:nvSpPr>
        <p:spPr/>
        <p:txBody>
          <a:bodyPr/>
          <a:lstStyle/>
          <a:p>
            <a:fld id="{DE3071B8-BF96-7546-8B36-A8FD75A16D41}" type="slidenum">
              <a:rPr lang="en-US" smtClean="0"/>
              <a:pPr/>
              <a:t>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The simulation can be</a:t>
            </a:r>
            <a:r>
              <a:rPr lang="en-US" baseline="0" dirty="0"/>
              <a:t> found on the student page of the </a:t>
            </a:r>
            <a:r>
              <a:rPr lang="en-US" i="1" baseline="0" dirty="0"/>
              <a:t>Science and Global Issues</a:t>
            </a:r>
            <a:r>
              <a:rPr lang="en-US" i="0" baseline="0" dirty="0"/>
              <a:t> page of the SEPUP website, </a:t>
            </a:r>
            <a:r>
              <a:rPr lang="en-US" i="0" baseline="0" dirty="0" err="1"/>
              <a:t>sepuplhs.org/sgi</a:t>
            </a:r>
            <a:r>
              <a:rPr lang="en-US" i="0" baseline="0" dirty="0"/>
              <a:t>.</a:t>
            </a:r>
            <a:endParaRPr lang="en-US" dirty="0"/>
          </a:p>
          <a:p>
            <a:endParaRPr lang="en-US" dirty="0"/>
          </a:p>
        </p:txBody>
      </p:sp>
      <p:sp>
        <p:nvSpPr>
          <p:cNvPr id="4" name="Slide Number Placeholder 3"/>
          <p:cNvSpPr>
            <a:spLocks noGrp="1"/>
          </p:cNvSpPr>
          <p:nvPr>
            <p:ph type="sldNum" sz="quarter" idx="10"/>
          </p:nvPr>
        </p:nvSpPr>
        <p:spPr/>
        <p:txBody>
          <a:bodyPr/>
          <a:lstStyle/>
          <a:p>
            <a:fld id="{DE3071B8-BF96-7546-8B36-A8FD75A16D41}" type="slidenum">
              <a:rPr lang="en-US" smtClean="0"/>
              <a:pPr/>
              <a:t>13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3071B8-BF96-7546-8B36-A8FD75A16D41}" type="slidenum">
              <a:rPr lang="en-US" smtClean="0"/>
              <a:pPr/>
              <a:t>16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 that students</a:t>
            </a:r>
            <a:r>
              <a:rPr lang="en-US" baseline="0" dirty="0"/>
              <a:t> revise their diagrams in Analysis Question 4.</a:t>
            </a:r>
            <a:endParaRPr lang="en-US" dirty="0"/>
          </a:p>
        </p:txBody>
      </p:sp>
      <p:sp>
        <p:nvSpPr>
          <p:cNvPr id="4" name="Slide Number Placeholder 3"/>
          <p:cNvSpPr>
            <a:spLocks noGrp="1"/>
          </p:cNvSpPr>
          <p:nvPr>
            <p:ph type="sldNum" sz="quarter" idx="10"/>
          </p:nvPr>
        </p:nvSpPr>
        <p:spPr/>
        <p:txBody>
          <a:bodyPr/>
          <a:lstStyle/>
          <a:p>
            <a:fld id="{DE3071B8-BF96-7546-8B36-A8FD75A16D41}" type="slidenum">
              <a:rPr lang="en-US" smtClean="0"/>
              <a:pPr/>
              <a:t>17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Analysis Question</a:t>
            </a:r>
            <a:r>
              <a:rPr lang="en-US" baseline="0" dirty="0"/>
              <a:t> 3 may be scored using the Understanding Concepts (UC) scoring variable. More information and a sample student response can be found in your Teacher’s Edition for this activity, and in Teacher Resources IV: Assessment.</a:t>
            </a:r>
            <a:endParaRPr lang="en-US" dirty="0"/>
          </a:p>
          <a:p>
            <a:endParaRPr lang="en-US" dirty="0"/>
          </a:p>
        </p:txBody>
      </p:sp>
      <p:sp>
        <p:nvSpPr>
          <p:cNvPr id="4" name="Slide Number Placeholder 3"/>
          <p:cNvSpPr>
            <a:spLocks noGrp="1"/>
          </p:cNvSpPr>
          <p:nvPr>
            <p:ph type="sldNum" sz="quarter" idx="10"/>
          </p:nvPr>
        </p:nvSpPr>
        <p:spPr/>
        <p:txBody>
          <a:bodyPr/>
          <a:lstStyle/>
          <a:p>
            <a:fld id="{DE3071B8-BF96-7546-8B36-A8FD75A16D41}" type="slidenum">
              <a:rPr lang="en-US" smtClean="0"/>
              <a:pPr/>
              <a:t>18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Analysis </a:t>
            </a:r>
            <a:r>
              <a:rPr lang="en-US"/>
              <a:t>Question</a:t>
            </a:r>
            <a:r>
              <a:rPr lang="en-US" baseline="0"/>
              <a:t> 6 </a:t>
            </a:r>
            <a:r>
              <a:rPr lang="en-US" baseline="0" dirty="0"/>
              <a:t>may be scored using the Understanding Concepts (UC) scoring variable. More information and a sample student response can be found in your Teacher’s Edition for this activity, and in Teacher Resources IV: Assessment.</a:t>
            </a:r>
            <a:endParaRPr lang="en-US" dirty="0"/>
          </a:p>
          <a:p>
            <a:endParaRPr lang="en-US" dirty="0"/>
          </a:p>
        </p:txBody>
      </p:sp>
      <p:sp>
        <p:nvSpPr>
          <p:cNvPr id="4" name="Slide Number Placeholder 3"/>
          <p:cNvSpPr>
            <a:spLocks noGrp="1"/>
          </p:cNvSpPr>
          <p:nvPr>
            <p:ph type="sldNum" sz="quarter" idx="10"/>
          </p:nvPr>
        </p:nvSpPr>
        <p:spPr/>
        <p:txBody>
          <a:bodyPr/>
          <a:lstStyle/>
          <a:p>
            <a:fld id="{DE3071B8-BF96-7546-8B36-A8FD75A16D41}" type="slidenum">
              <a:rPr lang="en-US" smtClean="0"/>
              <a:pPr/>
              <a:t>19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Students</a:t>
            </a:r>
            <a:r>
              <a:rPr lang="en-US" baseline="0" dirty="0"/>
              <a:t> should understand that cellular respiration and photosynthesis cycle carbon through ecosystems. They should also know that the inputs and outputs of the two processes complement each other. The next several activities examine aspects of these processes, and the details of both are addressed in more depth in the “Cell Biology: World Health” unit of this course.</a:t>
            </a:r>
            <a:endParaRPr lang="en-US" dirty="0"/>
          </a:p>
        </p:txBody>
      </p:sp>
      <p:sp>
        <p:nvSpPr>
          <p:cNvPr id="4" name="Slide Number Placeholder 3"/>
          <p:cNvSpPr>
            <a:spLocks noGrp="1"/>
          </p:cNvSpPr>
          <p:nvPr>
            <p:ph type="sldNum" sz="quarter" idx="10"/>
          </p:nvPr>
        </p:nvSpPr>
        <p:spPr/>
        <p:txBody>
          <a:bodyPr/>
          <a:lstStyle/>
          <a:p>
            <a:fld id="{DE3071B8-BF96-7546-8B36-A8FD75A16D41}"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GI ECOLOGY">
    <p:spTree>
      <p:nvGrpSpPr>
        <p:cNvPr id="1" name=""/>
        <p:cNvGrpSpPr/>
        <p:nvPr/>
      </p:nvGrpSpPr>
      <p:grpSpPr>
        <a:xfrm>
          <a:off x="0" y="0"/>
          <a:ext cx="0" cy="0"/>
          <a:chOff x="0" y="0"/>
          <a:chExt cx="0" cy="0"/>
        </a:xfrm>
      </p:grpSpPr>
      <p:pic>
        <p:nvPicPr>
          <p:cNvPr id="16" name="Picture 15" descr="eco.jpg"/>
          <p:cNvPicPr>
            <a:picLocks noChangeAspect="1"/>
          </p:cNvPicPr>
          <p:nvPr userDrawn="1"/>
        </p:nvPicPr>
        <p:blipFill>
          <a:blip r:embed="rId2"/>
          <a:stretch>
            <a:fillRect/>
          </a:stretch>
        </p:blipFill>
        <p:spPr>
          <a:xfrm>
            <a:off x="0" y="0"/>
            <a:ext cx="9144000" cy="6858000"/>
          </a:xfrm>
          <a:prstGeom prst="rect">
            <a:avLst/>
          </a:prstGeom>
        </p:spPr>
      </p:pic>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hasCustomPrompt="1"/>
          </p:nvPr>
        </p:nvSpPr>
        <p:spPr>
          <a:xfrm>
            <a:off x="152400" y="4343401"/>
            <a:ext cx="7772400" cy="1371600"/>
          </a:xfrm>
          <a:prstGeom prst="rect">
            <a:avLst/>
          </a:prstGeom>
        </p:spPr>
        <p:txBody>
          <a:bodyPr vert="horz" anchor="b">
            <a:normAutofit/>
            <a:scene3d>
              <a:camera prst="orthographicFront"/>
              <a:lightRig rig="soft" dir="t"/>
            </a:scene3d>
            <a:sp3d prstMaterial="softEdge">
              <a:bevelT w="25400" h="25400"/>
            </a:sp3d>
          </a:bodyPr>
          <a:lstStyle>
            <a:lvl1pPr algn="l">
              <a:defRPr sz="3200" b="1">
                <a:solidFill>
                  <a:schemeClr val="tx2"/>
                </a:solidFill>
                <a:effectLst>
                  <a:outerShdw blurRad="31750" dist="25400" dir="5400000" algn="tl" rotWithShape="0">
                    <a:srgbClr val="000000">
                      <a:alpha val="25000"/>
                    </a:srgbClr>
                  </a:outerShdw>
                </a:effectLst>
              </a:defRPr>
            </a:lvl1pPr>
          </a:lstStyle>
          <a:p>
            <a:r>
              <a:rPr kumimoji="0" lang="en-US" dirty="0"/>
              <a:t>Activity 9</a:t>
            </a:r>
          </a:p>
        </p:txBody>
      </p:sp>
      <p:sp>
        <p:nvSpPr>
          <p:cNvPr id="17" name="Subtitle 16"/>
          <p:cNvSpPr>
            <a:spLocks noGrp="1"/>
          </p:cNvSpPr>
          <p:nvPr>
            <p:ph type="subTitle" idx="1" hasCustomPrompt="1"/>
          </p:nvPr>
        </p:nvSpPr>
        <p:spPr>
          <a:xfrm>
            <a:off x="152400" y="5715000"/>
            <a:ext cx="7772400" cy="1687110"/>
          </a:xfrm>
          <a:prstGeom prst="rect">
            <a:avLst/>
          </a:prstGeom>
        </p:spPr>
        <p:txBody>
          <a:bodyPr lIns="45720" rIns="45720"/>
          <a:lstStyle>
            <a:lvl1pPr marL="0" marR="64008" indent="0" algn="l">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The Photosynthesis and </a:t>
            </a:r>
          </a:p>
          <a:p>
            <a:r>
              <a:rPr kumimoji="0" lang="en-US" dirty="0"/>
              <a:t>Cellular Respiration Shuffle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pic>
        <p:nvPicPr>
          <p:cNvPr id="12" name="Picture 11" descr="eco5.jpg"/>
          <p:cNvPicPr>
            <a:picLocks noChangeAspect="1"/>
          </p:cNvPicPr>
          <p:nvPr userDrawn="1"/>
        </p:nvPicPr>
        <p:blipFill>
          <a:blip r:embed="rId2"/>
          <a:stretch>
            <a:fillRect/>
          </a:stretch>
        </p:blipFill>
        <p:spPr>
          <a:xfrm>
            <a:off x="0" y="0"/>
            <a:ext cx="9144000" cy="6858000"/>
          </a:xfrm>
          <a:prstGeom prst="rect">
            <a:avLst/>
          </a:prstGeom>
        </p:spPr>
      </p:pic>
      <p:sp>
        <p:nvSpPr>
          <p:cNvPr id="6" name="Rectangle 5"/>
          <p:cNvSpPr/>
          <p:nvPr userDrawn="1"/>
        </p:nvSpPr>
        <p:spPr>
          <a:xfrm>
            <a:off x="533400" y="4926449"/>
            <a:ext cx="4572000" cy="1169551"/>
          </a:xfrm>
          <a:prstGeom prst="rect">
            <a:avLst/>
          </a:prstGeom>
        </p:spPr>
        <p:txBody>
          <a:bodyPr>
            <a:spAutoFit/>
          </a:bodyPr>
          <a:lstStyle/>
          <a:p>
            <a:r>
              <a:rPr lang="en-US" sz="1400" b="1" i="1" dirty="0"/>
              <a:t>In the center box, write the question being considered.  In the box at the top of each column write one of the viewpoints being presented. Record the evidence supporting each viewpoint in the appropriate column.</a:t>
            </a:r>
          </a:p>
        </p:txBody>
      </p:sp>
      <p:pic>
        <p:nvPicPr>
          <p:cNvPr id="8" name="Picture 7" descr="conclusion.gif"/>
          <p:cNvPicPr>
            <a:picLocks noChangeAspect="1"/>
          </p:cNvPicPr>
          <p:nvPr userDrawn="1"/>
        </p:nvPicPr>
        <p:blipFill>
          <a:blip r:embed="rId3"/>
          <a:stretch>
            <a:fillRect/>
          </a:stretch>
        </p:blipFill>
        <p:spPr>
          <a:xfrm>
            <a:off x="533400" y="2209800"/>
            <a:ext cx="8229600" cy="2212911"/>
          </a:xfrm>
          <a:prstGeom prst="rect">
            <a:avLst/>
          </a:prstGeom>
        </p:spPr>
      </p:pic>
      <p:sp>
        <p:nvSpPr>
          <p:cNvPr id="9" name="Text Placeholder 12"/>
          <p:cNvSpPr>
            <a:spLocks noGrp="1"/>
          </p:cNvSpPr>
          <p:nvPr>
            <p:ph type="body" sz="quarter" idx="11"/>
          </p:nvPr>
        </p:nvSpPr>
        <p:spPr>
          <a:xfrm>
            <a:off x="3810000" y="2286000"/>
            <a:ext cx="1676400" cy="838200"/>
          </a:xfrm>
          <a:prstGeom prst="rect">
            <a:avLst/>
          </a:prstGeom>
        </p:spPr>
        <p:txBody>
          <a:bodyPr>
            <a:noAutofit/>
          </a:bodyPr>
          <a:lstStyle>
            <a:lvl1pPr>
              <a:buNone/>
              <a:defRPr sz="1800"/>
            </a:lvl1pPr>
            <a:lvl2pPr>
              <a:defRPr sz="1050"/>
            </a:lvl2pPr>
            <a:lvl3pPr>
              <a:defRPr sz="1050"/>
            </a:lvl3pPr>
            <a:lvl4pPr>
              <a:defRPr sz="1000"/>
            </a:lvl4pPr>
            <a:lvl5pPr>
              <a:defRPr sz="900"/>
            </a:lvl5pPr>
          </a:lstStyle>
          <a:p>
            <a:pPr lvl="0"/>
            <a:r>
              <a:rPr lang="en-US" dirty="0"/>
              <a:t>Click to edit</a:t>
            </a:r>
          </a:p>
        </p:txBody>
      </p:sp>
      <p:sp>
        <p:nvSpPr>
          <p:cNvPr id="10" name="Text Placeholder 12"/>
          <p:cNvSpPr>
            <a:spLocks noGrp="1"/>
          </p:cNvSpPr>
          <p:nvPr>
            <p:ph type="body" sz="quarter" idx="12"/>
          </p:nvPr>
        </p:nvSpPr>
        <p:spPr>
          <a:xfrm>
            <a:off x="6096000" y="2286000"/>
            <a:ext cx="2514600" cy="381000"/>
          </a:xfrm>
          <a:prstGeom prst="rect">
            <a:avLst/>
          </a:prstGeom>
        </p:spPr>
        <p:txBody>
          <a:bodyPr>
            <a:noAutofit/>
          </a:bodyPr>
          <a:lstStyle>
            <a:lvl1pPr>
              <a:buNone/>
              <a:defRPr sz="1800"/>
            </a:lvl1pPr>
            <a:lvl2pPr>
              <a:defRPr sz="1050"/>
            </a:lvl2pPr>
            <a:lvl3pPr>
              <a:defRPr sz="1050"/>
            </a:lvl3pPr>
            <a:lvl4pPr>
              <a:defRPr sz="1000"/>
            </a:lvl4pPr>
            <a:lvl5pPr>
              <a:defRPr sz="900"/>
            </a:lvl5pPr>
          </a:lstStyle>
          <a:p>
            <a:pPr lvl="0"/>
            <a:r>
              <a:rPr lang="en-US" dirty="0"/>
              <a:t>Click to edit</a:t>
            </a:r>
          </a:p>
        </p:txBody>
      </p:sp>
      <p:sp>
        <p:nvSpPr>
          <p:cNvPr id="13" name="Text Placeholder 12"/>
          <p:cNvSpPr>
            <a:spLocks noGrp="1"/>
          </p:cNvSpPr>
          <p:nvPr>
            <p:ph type="body" sz="quarter" idx="13"/>
          </p:nvPr>
        </p:nvSpPr>
        <p:spPr>
          <a:xfrm>
            <a:off x="685800" y="2286000"/>
            <a:ext cx="2514600" cy="381000"/>
          </a:xfrm>
          <a:prstGeom prst="rect">
            <a:avLst/>
          </a:prstGeom>
        </p:spPr>
        <p:txBody>
          <a:bodyPr>
            <a:noAutofit/>
          </a:bodyPr>
          <a:lstStyle>
            <a:lvl1pPr>
              <a:buNone/>
              <a:defRPr sz="1800"/>
            </a:lvl1pPr>
            <a:lvl2pPr>
              <a:defRPr sz="1050"/>
            </a:lvl2pPr>
            <a:lvl3pPr>
              <a:defRPr sz="1050"/>
            </a:lvl3pPr>
            <a:lvl4pPr>
              <a:defRPr sz="1000"/>
            </a:lvl4pPr>
            <a:lvl5pPr>
              <a:defRPr sz="900"/>
            </a:lvl5pPr>
          </a:lstStyle>
          <a:p>
            <a:pPr lvl="0"/>
            <a:r>
              <a:rPr lang="en-US" dirty="0"/>
              <a:t>Click to edit</a:t>
            </a:r>
          </a:p>
        </p:txBody>
      </p:sp>
      <p:sp>
        <p:nvSpPr>
          <p:cNvPr id="14" name="Text Placeholder 12"/>
          <p:cNvSpPr>
            <a:spLocks noGrp="1"/>
          </p:cNvSpPr>
          <p:nvPr>
            <p:ph type="body" sz="quarter" idx="14"/>
          </p:nvPr>
        </p:nvSpPr>
        <p:spPr>
          <a:xfrm>
            <a:off x="685800" y="2743200"/>
            <a:ext cx="2514600" cy="1219200"/>
          </a:xfrm>
          <a:prstGeom prst="rect">
            <a:avLst/>
          </a:prstGeom>
        </p:spPr>
        <p:txBody>
          <a:bodyPr>
            <a:noAutofit/>
          </a:bodyPr>
          <a:lstStyle>
            <a:lvl1pPr>
              <a:buNone/>
              <a:defRPr sz="1800"/>
            </a:lvl1pPr>
            <a:lvl2pPr>
              <a:defRPr sz="1050"/>
            </a:lvl2pPr>
            <a:lvl3pPr>
              <a:defRPr sz="1050"/>
            </a:lvl3pPr>
            <a:lvl4pPr>
              <a:defRPr sz="1000"/>
            </a:lvl4pPr>
            <a:lvl5pPr>
              <a:defRPr sz="900"/>
            </a:lvl5pPr>
          </a:lstStyle>
          <a:p>
            <a:pPr lvl="0"/>
            <a:r>
              <a:rPr lang="en-US" dirty="0"/>
              <a:t>Click to edit</a:t>
            </a:r>
          </a:p>
        </p:txBody>
      </p:sp>
      <p:sp>
        <p:nvSpPr>
          <p:cNvPr id="15" name="Text Placeholder 12"/>
          <p:cNvSpPr>
            <a:spLocks noGrp="1"/>
          </p:cNvSpPr>
          <p:nvPr>
            <p:ph type="body" sz="quarter" idx="15"/>
          </p:nvPr>
        </p:nvSpPr>
        <p:spPr>
          <a:xfrm>
            <a:off x="6096000" y="2743200"/>
            <a:ext cx="2514600" cy="1219200"/>
          </a:xfrm>
          <a:prstGeom prst="rect">
            <a:avLst/>
          </a:prstGeom>
        </p:spPr>
        <p:txBody>
          <a:bodyPr>
            <a:noAutofit/>
          </a:bodyPr>
          <a:lstStyle>
            <a:lvl1pPr>
              <a:buNone/>
              <a:defRPr sz="1800"/>
            </a:lvl1pPr>
            <a:lvl2pPr>
              <a:defRPr sz="1050"/>
            </a:lvl2pPr>
            <a:lvl3pPr>
              <a:defRPr sz="1050"/>
            </a:lvl3pPr>
            <a:lvl4pPr>
              <a:defRPr sz="1000"/>
            </a:lvl4pPr>
            <a:lvl5pPr>
              <a:defRPr sz="900"/>
            </a:lvl5pPr>
          </a:lstStyle>
          <a:p>
            <a:pPr lvl="0"/>
            <a:r>
              <a:rPr lang="en-US" dirty="0"/>
              <a:t>Click to edit</a:t>
            </a:r>
          </a:p>
        </p:txBody>
      </p:sp>
      <p:sp>
        <p:nvSpPr>
          <p:cNvPr id="16" name="Oval 15"/>
          <p:cNvSpPr/>
          <p:nvPr userDrawn="1"/>
        </p:nvSpPr>
        <p:spPr>
          <a:xfrm>
            <a:off x="7010400" y="304800"/>
            <a:ext cx="1905000" cy="10668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TextBox 16"/>
          <p:cNvSpPr txBox="1"/>
          <p:nvPr userDrawn="1"/>
        </p:nvSpPr>
        <p:spPr>
          <a:xfrm>
            <a:off x="7010400" y="457200"/>
            <a:ext cx="1905000" cy="769441"/>
          </a:xfrm>
          <a:prstGeom prst="rect">
            <a:avLst/>
          </a:prstGeom>
          <a:noFill/>
        </p:spPr>
        <p:txBody>
          <a:bodyPr wrap="square" rtlCol="0">
            <a:spAutoFit/>
          </a:bodyPr>
          <a:lstStyle/>
          <a:p>
            <a:pPr algn="ctr"/>
            <a:r>
              <a:rPr lang="en-US" sz="2200" b="1" dirty="0">
                <a:solidFill>
                  <a:schemeClr val="tx2"/>
                </a:solidFill>
                <a:effectLst>
                  <a:outerShdw blurRad="38100" dist="38100" dir="2700000" algn="tl">
                    <a:srgbClr val="000000">
                      <a:alpha val="43137"/>
                    </a:srgbClr>
                  </a:outerShdw>
                </a:effectLst>
              </a:rPr>
              <a:t>Discussion</a:t>
            </a:r>
            <a:br>
              <a:rPr lang="en-US" sz="2200" b="1" dirty="0">
                <a:solidFill>
                  <a:schemeClr val="tx2"/>
                </a:solidFill>
                <a:effectLst>
                  <a:outerShdw blurRad="38100" dist="38100" dir="2700000" algn="tl">
                    <a:srgbClr val="000000">
                      <a:alpha val="43137"/>
                    </a:srgbClr>
                  </a:outerShdw>
                </a:effectLst>
              </a:rPr>
            </a:br>
            <a:r>
              <a:rPr lang="en-US" sz="2200" b="1" dirty="0">
                <a:solidFill>
                  <a:schemeClr val="tx2"/>
                </a:solidFill>
                <a:effectLst>
                  <a:outerShdw blurRad="38100" dist="38100" dir="2700000" algn="tl">
                    <a:srgbClr val="000000">
                      <a:alpha val="43137"/>
                    </a:srgbClr>
                  </a:outerShdw>
                </a:effectLst>
              </a:rPr>
              <a:t>Web</a:t>
            </a:r>
          </a:p>
        </p:txBody>
      </p:sp>
      <p:sp>
        <p:nvSpPr>
          <p:cNvPr id="19" name="TextBox 18"/>
          <p:cNvSpPr txBox="1"/>
          <p:nvPr userDrawn="1"/>
        </p:nvSpPr>
        <p:spPr>
          <a:xfrm>
            <a:off x="228600" y="6172200"/>
            <a:ext cx="5562600" cy="646331"/>
          </a:xfrm>
          <a:prstGeom prst="rect">
            <a:avLst/>
          </a:prstGeom>
          <a:noFill/>
        </p:spPr>
        <p:txBody>
          <a:bodyPr wrap="square" rtlCol="0">
            <a:spAutoFit/>
          </a:bodyPr>
          <a:lstStyle/>
          <a:p>
            <a:r>
              <a:rPr lang="en-US" dirty="0">
                <a:solidFill>
                  <a:srgbClr val="0030D1"/>
                </a:solidFill>
              </a:rPr>
              <a:t>Activity 9: The Photosynthesis and </a:t>
            </a:r>
          </a:p>
          <a:p>
            <a:r>
              <a:rPr lang="en-US" dirty="0">
                <a:solidFill>
                  <a:srgbClr val="0030D1"/>
                </a:solidFill>
              </a:rPr>
              <a:t>Cellular</a:t>
            </a:r>
            <a:r>
              <a:rPr lang="en-US" baseline="0" dirty="0">
                <a:solidFill>
                  <a:srgbClr val="0030D1"/>
                </a:solidFill>
              </a:rPr>
              <a:t> Respiration Shuffle</a:t>
            </a:r>
            <a:endParaRPr lang="en-US" dirty="0">
              <a:solidFill>
                <a:srgbClr val="0030D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6" name="Picture 5" descr="7.2.jpg"/>
          <p:cNvPicPr>
            <a:picLocks noChangeAspect="1"/>
          </p:cNvPicPr>
          <p:nvPr userDrawn="1"/>
        </p:nvPicPr>
        <p:blipFill>
          <a:blip r:embed="rId2"/>
          <a:stretch>
            <a:fillRect/>
          </a:stretch>
        </p:blipFill>
        <p:spPr>
          <a:xfrm>
            <a:off x="0" y="0"/>
            <a:ext cx="9144000" cy="6858000"/>
          </a:xfrm>
          <a:prstGeom prst="rect">
            <a:avLst/>
          </a:prstGeom>
        </p:spPr>
      </p:pic>
      <p:sp>
        <p:nvSpPr>
          <p:cNvPr id="3" name="Content Placeholder 2"/>
          <p:cNvSpPr>
            <a:spLocks noGrp="1"/>
          </p:cNvSpPr>
          <p:nvPr>
            <p:ph idx="1"/>
          </p:nvPr>
        </p:nvSpPr>
        <p:spPr>
          <a:xfrm>
            <a:off x="762000" y="2819401"/>
            <a:ext cx="5334000" cy="3276600"/>
          </a:xfrm>
          <a:prstGeom prst="rect">
            <a:avLst/>
          </a:prstGeo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7" name="Title 6"/>
          <p:cNvSpPr>
            <a:spLocks noGrp="1"/>
          </p:cNvSpPr>
          <p:nvPr>
            <p:ph type="title"/>
          </p:nvPr>
        </p:nvSpPr>
        <p:spPr>
          <a:xfrm>
            <a:off x="762000" y="2133600"/>
            <a:ext cx="5334000" cy="685800"/>
          </a:xfrm>
          <a:prstGeom prst="rect">
            <a:avLst/>
          </a:prstGeom>
        </p:spPr>
        <p:txBody>
          <a:bodyPr rtlCol="0" anchor="t">
            <a:normAutofit/>
          </a:bodyPr>
          <a:lstStyle>
            <a:lvl1pPr>
              <a:defRPr sz="2800"/>
            </a:lvl1pPr>
          </a:lstStyle>
          <a:p>
            <a:r>
              <a:rPr kumimoji="0" lang="en-US" dirty="0"/>
              <a:t>Click to edit Master title style</a:t>
            </a:r>
          </a:p>
        </p:txBody>
      </p:sp>
      <p:sp>
        <p:nvSpPr>
          <p:cNvPr id="9" name="TextBox 8"/>
          <p:cNvSpPr txBox="1"/>
          <p:nvPr userDrawn="1"/>
        </p:nvSpPr>
        <p:spPr>
          <a:xfrm>
            <a:off x="228600" y="6172200"/>
            <a:ext cx="5562600" cy="646331"/>
          </a:xfrm>
          <a:prstGeom prst="rect">
            <a:avLst/>
          </a:prstGeom>
          <a:noFill/>
        </p:spPr>
        <p:txBody>
          <a:bodyPr wrap="square" rtlCol="0">
            <a:spAutoFit/>
          </a:bodyPr>
          <a:lstStyle/>
          <a:p>
            <a:r>
              <a:rPr lang="en-US" dirty="0">
                <a:solidFill>
                  <a:srgbClr val="0030D1"/>
                </a:solidFill>
              </a:rPr>
              <a:t>Activity 9: The Photosynthesis and </a:t>
            </a:r>
          </a:p>
          <a:p>
            <a:r>
              <a:rPr lang="en-US" dirty="0">
                <a:solidFill>
                  <a:srgbClr val="0030D1"/>
                </a:solidFill>
              </a:rPr>
              <a:t>Cellular</a:t>
            </a:r>
            <a:r>
              <a:rPr lang="en-US" baseline="0" dirty="0">
                <a:solidFill>
                  <a:srgbClr val="0030D1"/>
                </a:solidFill>
              </a:rPr>
              <a:t> Respiration Shuffle</a:t>
            </a:r>
            <a:endParaRPr lang="en-US" dirty="0">
              <a:solidFill>
                <a:srgbClr val="0030D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11" name="Picture 10" descr="clear.jpg"/>
          <p:cNvPicPr>
            <a:picLocks noChangeAspect="1"/>
          </p:cNvPicPr>
          <p:nvPr userDrawn="1"/>
        </p:nvPicPr>
        <p:blipFill>
          <a:blip r:embed="rId2"/>
          <a:stretch>
            <a:fillRect/>
          </a:stretch>
        </p:blipFill>
        <p:spPr>
          <a:xfrm>
            <a:off x="0" y="0"/>
            <a:ext cx="9144000" cy="6858000"/>
          </a:xfrm>
          <a:prstGeom prst="rect">
            <a:avLst/>
          </a:prstGeom>
        </p:spPr>
      </p:pic>
      <p:sp>
        <p:nvSpPr>
          <p:cNvPr id="3" name="Content Placeholder 2"/>
          <p:cNvSpPr>
            <a:spLocks noGrp="1"/>
          </p:cNvSpPr>
          <p:nvPr>
            <p:ph idx="1"/>
          </p:nvPr>
        </p:nvSpPr>
        <p:spPr>
          <a:xfrm>
            <a:off x="457200" y="1524000"/>
            <a:ext cx="8229600" cy="4343400"/>
          </a:xfrm>
          <a:prstGeom prst="rect">
            <a:avLst/>
          </a:prstGeo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7" name="Title 6"/>
          <p:cNvSpPr>
            <a:spLocks noGrp="1"/>
          </p:cNvSpPr>
          <p:nvPr>
            <p:ph type="title"/>
          </p:nvPr>
        </p:nvSpPr>
        <p:spPr>
          <a:xfrm>
            <a:off x="3429000" y="990600"/>
            <a:ext cx="5257800" cy="533400"/>
          </a:xfrm>
          <a:prstGeom prst="rect">
            <a:avLst/>
          </a:prstGeom>
        </p:spPr>
        <p:txBody>
          <a:bodyPr rtlCol="0">
            <a:noAutofit/>
          </a:bodyPr>
          <a:lstStyle>
            <a:lvl1pPr algn="r">
              <a:defRPr sz="2400"/>
            </a:lvl1pPr>
          </a:lstStyle>
          <a:p>
            <a:r>
              <a:rPr kumimoji="0" lang="en-US" dirty="0"/>
              <a:t>Click to edit Master title style</a:t>
            </a:r>
          </a:p>
        </p:txBody>
      </p:sp>
      <p:sp>
        <p:nvSpPr>
          <p:cNvPr id="8" name="TextBox 7"/>
          <p:cNvSpPr txBox="1"/>
          <p:nvPr userDrawn="1"/>
        </p:nvSpPr>
        <p:spPr>
          <a:xfrm>
            <a:off x="228600" y="6172200"/>
            <a:ext cx="5562600" cy="646331"/>
          </a:xfrm>
          <a:prstGeom prst="rect">
            <a:avLst/>
          </a:prstGeom>
          <a:noFill/>
        </p:spPr>
        <p:txBody>
          <a:bodyPr wrap="square" rtlCol="0">
            <a:spAutoFit/>
          </a:bodyPr>
          <a:lstStyle/>
          <a:p>
            <a:r>
              <a:rPr lang="en-US" dirty="0">
                <a:solidFill>
                  <a:srgbClr val="0030D1"/>
                </a:solidFill>
              </a:rPr>
              <a:t>Activity 9: The Photosynthesis and </a:t>
            </a:r>
          </a:p>
          <a:p>
            <a:r>
              <a:rPr lang="en-US" dirty="0">
                <a:solidFill>
                  <a:srgbClr val="0030D1"/>
                </a:solidFill>
              </a:rPr>
              <a:t>Cellular</a:t>
            </a:r>
            <a:r>
              <a:rPr lang="en-US" baseline="0" dirty="0">
                <a:solidFill>
                  <a:srgbClr val="0030D1"/>
                </a:solidFill>
              </a:rPr>
              <a:t> Respiration Shuffle</a:t>
            </a:r>
            <a:endParaRPr lang="en-US" dirty="0">
              <a:solidFill>
                <a:srgbClr val="0030D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2819401"/>
            <a:ext cx="6934200" cy="3124200"/>
          </a:xfrm>
          <a:prstGeom prst="rect">
            <a:avLst/>
          </a:prstGeo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7" name="Title 6"/>
          <p:cNvSpPr>
            <a:spLocks noGrp="1"/>
          </p:cNvSpPr>
          <p:nvPr>
            <p:ph type="title"/>
          </p:nvPr>
        </p:nvSpPr>
        <p:spPr>
          <a:xfrm>
            <a:off x="1143000" y="1828800"/>
            <a:ext cx="6934200" cy="926910"/>
          </a:xfrm>
          <a:prstGeom prst="rect">
            <a:avLst/>
          </a:prstGeom>
        </p:spPr>
        <p:txBody>
          <a:bodyPr rtlCol="0">
            <a:normAutofit/>
          </a:bodyPr>
          <a:lstStyle>
            <a:lvl1pPr>
              <a:defRPr sz="3200"/>
            </a:lvl1pPr>
          </a:lstStyle>
          <a:p>
            <a:r>
              <a:rPr kumimoji="0" lang="en-US" dirty="0"/>
              <a:t>Click to edit Master title style</a:t>
            </a:r>
          </a:p>
        </p:txBody>
      </p:sp>
      <p:sp>
        <p:nvSpPr>
          <p:cNvPr id="8" name="Oval 7"/>
          <p:cNvSpPr/>
          <p:nvPr userDrawn="1"/>
        </p:nvSpPr>
        <p:spPr>
          <a:xfrm>
            <a:off x="7010400" y="304800"/>
            <a:ext cx="1905000" cy="10668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extBox 8"/>
          <p:cNvSpPr txBox="1"/>
          <p:nvPr userDrawn="1"/>
        </p:nvSpPr>
        <p:spPr>
          <a:xfrm>
            <a:off x="7239000" y="381000"/>
            <a:ext cx="1447800" cy="830997"/>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rPr>
              <a:t>Get </a:t>
            </a:r>
            <a:br>
              <a:rPr lang="en-US" sz="2400" b="1" dirty="0">
                <a:solidFill>
                  <a:schemeClr val="bg1"/>
                </a:solidFill>
                <a:effectLst>
                  <a:outerShdw blurRad="38100" dist="38100" dir="2700000" algn="tl">
                    <a:srgbClr val="000000">
                      <a:alpha val="43137"/>
                    </a:srgbClr>
                  </a:outerShdw>
                </a:effectLst>
              </a:rPr>
            </a:br>
            <a:r>
              <a:rPr lang="en-US" sz="2400" b="1" dirty="0">
                <a:solidFill>
                  <a:schemeClr val="bg1"/>
                </a:solidFill>
                <a:effectLst>
                  <a:outerShdw blurRad="38100" dist="38100" dir="2700000" algn="tl">
                    <a:srgbClr val="000000">
                      <a:alpha val="43137"/>
                    </a:srgbClr>
                  </a:outerShdw>
                </a:effectLst>
              </a:rPr>
              <a:t>Started</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2819401"/>
            <a:ext cx="6934200" cy="3124200"/>
          </a:xfrm>
          <a:prstGeom prst="rect">
            <a:avLst/>
          </a:prstGeo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0" name="Oval 9"/>
          <p:cNvSpPr/>
          <p:nvPr userDrawn="1"/>
        </p:nvSpPr>
        <p:spPr>
          <a:xfrm>
            <a:off x="7010400" y="304800"/>
            <a:ext cx="1905000" cy="10668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TextBox 11"/>
          <p:cNvSpPr txBox="1"/>
          <p:nvPr userDrawn="1"/>
        </p:nvSpPr>
        <p:spPr>
          <a:xfrm>
            <a:off x="6934200" y="533400"/>
            <a:ext cx="1981200"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rPr>
              <a:t>Introduction</a:t>
            </a:r>
          </a:p>
        </p:txBody>
      </p:sp>
      <p:sp>
        <p:nvSpPr>
          <p:cNvPr id="9" name="Title 6"/>
          <p:cNvSpPr>
            <a:spLocks noGrp="1"/>
          </p:cNvSpPr>
          <p:nvPr>
            <p:ph type="title"/>
          </p:nvPr>
        </p:nvSpPr>
        <p:spPr>
          <a:xfrm>
            <a:off x="1143000" y="1828800"/>
            <a:ext cx="6934200" cy="926910"/>
          </a:xfrm>
          <a:prstGeom prst="rect">
            <a:avLst/>
          </a:prstGeom>
        </p:spPr>
        <p:txBody>
          <a:bodyPr rtlCol="0">
            <a:normAutofit/>
          </a:bodyPr>
          <a:lstStyle>
            <a:lvl1pPr>
              <a:defRPr sz="3200"/>
            </a:lvl1pPr>
          </a:lstStyle>
          <a:p>
            <a:r>
              <a:rPr kumimoji="0" lang="en-US" dirty="0"/>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2819401"/>
            <a:ext cx="6934200" cy="3124200"/>
          </a:xfrm>
          <a:prstGeom prst="rect">
            <a:avLst/>
          </a:prstGeo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0" name="Oval 9"/>
          <p:cNvSpPr/>
          <p:nvPr userDrawn="1"/>
        </p:nvSpPr>
        <p:spPr>
          <a:xfrm>
            <a:off x="7010400" y="304800"/>
            <a:ext cx="1905000" cy="10668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TextBox 11"/>
          <p:cNvSpPr txBox="1"/>
          <p:nvPr userDrawn="1"/>
        </p:nvSpPr>
        <p:spPr>
          <a:xfrm>
            <a:off x="7124700" y="533400"/>
            <a:ext cx="1676400"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rPr>
              <a:t>Challenge</a:t>
            </a:r>
          </a:p>
        </p:txBody>
      </p:sp>
      <p:sp>
        <p:nvSpPr>
          <p:cNvPr id="8" name="Title 6"/>
          <p:cNvSpPr>
            <a:spLocks noGrp="1"/>
          </p:cNvSpPr>
          <p:nvPr>
            <p:ph type="title"/>
          </p:nvPr>
        </p:nvSpPr>
        <p:spPr>
          <a:xfrm>
            <a:off x="1143000" y="1828800"/>
            <a:ext cx="6934200" cy="926910"/>
          </a:xfrm>
          <a:prstGeom prst="rect">
            <a:avLst/>
          </a:prstGeom>
        </p:spPr>
        <p:txBody>
          <a:bodyPr rtlCol="0">
            <a:normAutofit/>
          </a:bodyPr>
          <a:lstStyle>
            <a:lvl1pPr>
              <a:defRPr sz="3200"/>
            </a:lvl1pPr>
          </a:lstStyle>
          <a:p>
            <a:r>
              <a:rPr kumimoji="0" lang="en-US" dirty="0"/>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2819401"/>
            <a:ext cx="6934200" cy="3124200"/>
          </a:xfrm>
          <a:prstGeom prst="rect">
            <a:avLst/>
          </a:prstGeo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8" name="Oval 7"/>
          <p:cNvSpPr/>
          <p:nvPr userDrawn="1"/>
        </p:nvSpPr>
        <p:spPr>
          <a:xfrm>
            <a:off x="7010400" y="304800"/>
            <a:ext cx="1905000" cy="1066800"/>
          </a:xfrm>
          <a:prstGeom prst="ellipse">
            <a:avLst/>
          </a:prstGeom>
          <a:solidFill>
            <a:srgbClr val="FFC000"/>
          </a:solidFill>
        </p:spPr>
        <p:style>
          <a:lnRef idx="0">
            <a:schemeClr val="accent5"/>
          </a:lnRef>
          <a:fillRef idx="3">
            <a:schemeClr val="accent5"/>
          </a:fillRef>
          <a:effectRef idx="3">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extBox 8"/>
          <p:cNvSpPr txBox="1"/>
          <p:nvPr userDrawn="1"/>
        </p:nvSpPr>
        <p:spPr>
          <a:xfrm>
            <a:off x="7086600" y="533400"/>
            <a:ext cx="1752600" cy="461665"/>
          </a:xfrm>
          <a:prstGeom prst="rect">
            <a:avLst/>
          </a:prstGeom>
          <a:noFill/>
        </p:spPr>
        <p:txBody>
          <a:bodyPr wrap="square" rtlCol="0">
            <a:spAutoFit/>
          </a:bodyPr>
          <a:lstStyle/>
          <a:p>
            <a:pPr algn="ctr"/>
            <a:r>
              <a:rPr lang="en-US" sz="2400" b="1" dirty="0">
                <a:solidFill>
                  <a:schemeClr val="tx2"/>
                </a:solidFill>
                <a:effectLst>
                  <a:outerShdw blurRad="38100" dist="38100" dir="2700000" algn="tl">
                    <a:srgbClr val="000000">
                      <a:alpha val="43137"/>
                    </a:srgbClr>
                  </a:outerShdw>
                </a:effectLst>
              </a:rPr>
              <a:t>Procedure</a:t>
            </a:r>
          </a:p>
        </p:txBody>
      </p:sp>
      <p:sp>
        <p:nvSpPr>
          <p:cNvPr id="10" name="Title 6"/>
          <p:cNvSpPr>
            <a:spLocks noGrp="1"/>
          </p:cNvSpPr>
          <p:nvPr>
            <p:ph type="title"/>
          </p:nvPr>
        </p:nvSpPr>
        <p:spPr>
          <a:xfrm>
            <a:off x="1143000" y="1828800"/>
            <a:ext cx="6934200" cy="926910"/>
          </a:xfrm>
          <a:prstGeom prst="rect">
            <a:avLst/>
          </a:prstGeom>
        </p:spPr>
        <p:txBody>
          <a:bodyPr rtlCol="0">
            <a:normAutofit/>
          </a:bodyPr>
          <a:lstStyle>
            <a:lvl1pPr>
              <a:defRPr sz="3200"/>
            </a:lvl1pPr>
          </a:lstStyle>
          <a:p>
            <a:r>
              <a:rPr kumimoji="0" lang="en-US" dirty="0"/>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2819401"/>
            <a:ext cx="6934200" cy="3124200"/>
          </a:xfrm>
          <a:prstGeom prst="rect">
            <a:avLst/>
          </a:prstGeo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0" name="Oval 9"/>
          <p:cNvSpPr/>
          <p:nvPr userDrawn="1"/>
        </p:nvSpPr>
        <p:spPr>
          <a:xfrm>
            <a:off x="7010400" y="304800"/>
            <a:ext cx="1905000" cy="10668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TextBox 11"/>
          <p:cNvSpPr txBox="1"/>
          <p:nvPr userDrawn="1"/>
        </p:nvSpPr>
        <p:spPr>
          <a:xfrm>
            <a:off x="7010400" y="559713"/>
            <a:ext cx="1905000" cy="430887"/>
          </a:xfrm>
          <a:prstGeom prst="rect">
            <a:avLst/>
          </a:prstGeom>
          <a:noFill/>
        </p:spPr>
        <p:txBody>
          <a:bodyPr wrap="square" rtlCol="0">
            <a:spAutoFit/>
          </a:bodyPr>
          <a:lstStyle/>
          <a:p>
            <a:pPr algn="ctr"/>
            <a:r>
              <a:rPr lang="en-US" sz="2200" b="1" dirty="0">
                <a:solidFill>
                  <a:schemeClr val="tx2"/>
                </a:solidFill>
                <a:effectLst>
                  <a:outerShdw blurRad="38100" dist="38100" dir="2700000" algn="tl">
                    <a:srgbClr val="000000">
                      <a:alpha val="43137"/>
                    </a:srgbClr>
                  </a:outerShdw>
                </a:effectLst>
              </a:rPr>
              <a:t>Follow Up</a:t>
            </a:r>
          </a:p>
        </p:txBody>
      </p:sp>
      <p:sp>
        <p:nvSpPr>
          <p:cNvPr id="8" name="Title 6"/>
          <p:cNvSpPr>
            <a:spLocks noGrp="1"/>
          </p:cNvSpPr>
          <p:nvPr>
            <p:ph type="title"/>
          </p:nvPr>
        </p:nvSpPr>
        <p:spPr>
          <a:xfrm>
            <a:off x="1143000" y="1828800"/>
            <a:ext cx="6934200" cy="926910"/>
          </a:xfrm>
          <a:prstGeom prst="rect">
            <a:avLst/>
          </a:prstGeom>
        </p:spPr>
        <p:txBody>
          <a:bodyPr rtlCol="0">
            <a:normAutofit/>
          </a:bodyPr>
          <a:lstStyle>
            <a:lvl1pPr>
              <a:defRPr sz="3200"/>
            </a:lvl1pPr>
          </a:lstStyle>
          <a:p>
            <a:r>
              <a:rPr kumimoji="0"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2819401"/>
            <a:ext cx="6934200" cy="3124200"/>
          </a:xfrm>
          <a:prstGeom prst="rect">
            <a:avLst/>
          </a:prstGeo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8" name="Oval 7"/>
          <p:cNvSpPr/>
          <p:nvPr userDrawn="1"/>
        </p:nvSpPr>
        <p:spPr>
          <a:xfrm>
            <a:off x="7010400" y="304800"/>
            <a:ext cx="1905000" cy="10668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extBox 8"/>
          <p:cNvSpPr txBox="1"/>
          <p:nvPr userDrawn="1"/>
        </p:nvSpPr>
        <p:spPr>
          <a:xfrm>
            <a:off x="7010400" y="449759"/>
            <a:ext cx="1905000" cy="769441"/>
          </a:xfrm>
          <a:prstGeom prst="rect">
            <a:avLst/>
          </a:prstGeom>
          <a:noFill/>
        </p:spPr>
        <p:txBody>
          <a:bodyPr wrap="square" rtlCol="0">
            <a:spAutoFit/>
          </a:bodyPr>
          <a:lstStyle/>
          <a:p>
            <a:pPr algn="ctr"/>
            <a:r>
              <a:rPr lang="en-US" sz="2200" b="1" dirty="0">
                <a:solidFill>
                  <a:schemeClr val="bg1"/>
                </a:solidFill>
                <a:effectLst>
                  <a:outerShdw blurRad="38100" dist="38100" dir="2700000" algn="tl">
                    <a:srgbClr val="000000">
                      <a:alpha val="43137"/>
                    </a:srgbClr>
                  </a:outerShdw>
                </a:effectLst>
              </a:rPr>
              <a:t>Revisit the</a:t>
            </a:r>
            <a:r>
              <a:rPr lang="en-US" sz="2200" b="1" baseline="0" dirty="0">
                <a:solidFill>
                  <a:schemeClr val="bg1"/>
                </a:solidFill>
                <a:effectLst>
                  <a:outerShdw blurRad="38100" dist="38100" dir="2700000" algn="tl">
                    <a:srgbClr val="000000">
                      <a:alpha val="43137"/>
                    </a:srgbClr>
                  </a:outerShdw>
                </a:effectLst>
              </a:rPr>
              <a:t> Challenge</a:t>
            </a:r>
            <a:endParaRPr lang="en-US" sz="2200" b="1" dirty="0">
              <a:solidFill>
                <a:schemeClr val="bg1"/>
              </a:solidFill>
              <a:effectLst>
                <a:outerShdw blurRad="38100" dist="38100" dir="2700000" algn="tl">
                  <a:srgbClr val="000000">
                    <a:alpha val="43137"/>
                  </a:srgbClr>
                </a:outerShdw>
              </a:effectLst>
            </a:endParaRPr>
          </a:p>
        </p:txBody>
      </p:sp>
      <p:sp>
        <p:nvSpPr>
          <p:cNvPr id="10" name="Title 6"/>
          <p:cNvSpPr>
            <a:spLocks noGrp="1"/>
          </p:cNvSpPr>
          <p:nvPr>
            <p:ph type="title"/>
          </p:nvPr>
        </p:nvSpPr>
        <p:spPr>
          <a:xfrm>
            <a:off x="1143000" y="1828800"/>
            <a:ext cx="6934200" cy="926910"/>
          </a:xfrm>
          <a:prstGeom prst="rect">
            <a:avLst/>
          </a:prstGeom>
        </p:spPr>
        <p:txBody>
          <a:bodyPr rtlCol="0">
            <a:normAutofit/>
          </a:bodyPr>
          <a:lstStyle>
            <a:lvl1pPr>
              <a:defRPr sz="3200"/>
            </a:lvl1pPr>
          </a:lstStyle>
          <a:p>
            <a:r>
              <a:rPr kumimoji="0" lang="en-US" dirty="0"/>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2819401"/>
            <a:ext cx="6934200" cy="3124200"/>
          </a:xfrm>
          <a:prstGeom prst="rect">
            <a:avLst/>
          </a:prstGeo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8" name="Oval 7"/>
          <p:cNvSpPr/>
          <p:nvPr userDrawn="1"/>
        </p:nvSpPr>
        <p:spPr>
          <a:xfrm>
            <a:off x="7010400" y="304800"/>
            <a:ext cx="1905000" cy="1066800"/>
          </a:xfrm>
          <a:prstGeom prst="ellipse">
            <a:avLst/>
          </a:prstGeom>
          <a:solidFill>
            <a:schemeClr val="tx1"/>
          </a:solidFill>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extBox 8"/>
          <p:cNvSpPr txBox="1"/>
          <p:nvPr userDrawn="1"/>
        </p:nvSpPr>
        <p:spPr>
          <a:xfrm>
            <a:off x="7010400" y="381000"/>
            <a:ext cx="1905000" cy="769441"/>
          </a:xfrm>
          <a:prstGeom prst="rect">
            <a:avLst/>
          </a:prstGeom>
          <a:noFill/>
        </p:spPr>
        <p:txBody>
          <a:bodyPr wrap="square" rtlCol="0">
            <a:spAutoFit/>
          </a:bodyPr>
          <a:lstStyle/>
          <a:p>
            <a:pPr algn="ctr"/>
            <a:r>
              <a:rPr lang="en-US" sz="2200" b="1" dirty="0">
                <a:solidFill>
                  <a:schemeClr val="bg1"/>
                </a:solidFill>
                <a:effectLst>
                  <a:outerShdw blurRad="38100" dist="38100" dir="2700000" algn="tl">
                    <a:srgbClr val="000000">
                      <a:alpha val="43137"/>
                    </a:srgbClr>
                  </a:outerShdw>
                </a:effectLst>
              </a:rPr>
              <a:t>Key Vocabulary</a:t>
            </a:r>
          </a:p>
        </p:txBody>
      </p:sp>
      <p:sp>
        <p:nvSpPr>
          <p:cNvPr id="10" name="Title 6"/>
          <p:cNvSpPr>
            <a:spLocks noGrp="1"/>
          </p:cNvSpPr>
          <p:nvPr>
            <p:ph type="title"/>
          </p:nvPr>
        </p:nvSpPr>
        <p:spPr>
          <a:xfrm>
            <a:off x="1143000" y="1828800"/>
            <a:ext cx="6934200" cy="926910"/>
          </a:xfrm>
          <a:prstGeom prst="rect">
            <a:avLst/>
          </a:prstGeom>
        </p:spPr>
        <p:txBody>
          <a:bodyPr rtlCol="0">
            <a:normAutofit/>
          </a:bodyPr>
          <a:lstStyle>
            <a:lvl1pPr>
              <a:defRPr sz="3200"/>
            </a:lvl1pPr>
          </a:lstStyle>
          <a:p>
            <a:r>
              <a:rPr kumimoji="0" lang="en-US" dirty="0"/>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12" name="Picture 11" descr="eco5.jpg"/>
          <p:cNvPicPr>
            <a:picLocks noChangeAspect="1"/>
          </p:cNvPicPr>
          <p:nvPr userDrawn="1"/>
        </p:nvPicPr>
        <p:blipFill>
          <a:blip r:embed="rId2"/>
          <a:stretch>
            <a:fillRect/>
          </a:stretch>
        </p:blipFill>
        <p:spPr>
          <a:xfrm>
            <a:off x="0" y="0"/>
            <a:ext cx="9144000" cy="6858000"/>
          </a:xfrm>
          <a:prstGeom prst="rect">
            <a:avLst/>
          </a:prstGeom>
        </p:spPr>
      </p:pic>
      <p:sp>
        <p:nvSpPr>
          <p:cNvPr id="3" name="Content Placeholder 2"/>
          <p:cNvSpPr>
            <a:spLocks noGrp="1"/>
          </p:cNvSpPr>
          <p:nvPr>
            <p:ph idx="1"/>
          </p:nvPr>
        </p:nvSpPr>
        <p:spPr>
          <a:xfrm>
            <a:off x="1143000" y="2819401"/>
            <a:ext cx="6934200" cy="3124200"/>
          </a:xfrm>
          <a:prstGeom prst="rect">
            <a:avLst/>
          </a:prstGeo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Title 6"/>
          <p:cNvSpPr>
            <a:spLocks noGrp="1"/>
          </p:cNvSpPr>
          <p:nvPr>
            <p:ph type="title"/>
          </p:nvPr>
        </p:nvSpPr>
        <p:spPr>
          <a:xfrm>
            <a:off x="1143000" y="1828800"/>
            <a:ext cx="6934200" cy="926910"/>
          </a:xfrm>
          <a:prstGeom prst="rect">
            <a:avLst/>
          </a:prstGeom>
        </p:spPr>
        <p:txBody>
          <a:bodyPr rtlCol="0">
            <a:normAutofit/>
          </a:bodyPr>
          <a:lstStyle>
            <a:lvl1pPr>
              <a:defRPr sz="3200"/>
            </a:lvl1pPr>
          </a:lstStyle>
          <a:p>
            <a:r>
              <a:rPr kumimoji="0" lang="en-US" dirty="0"/>
              <a:t>Click to edit Master title style</a:t>
            </a:r>
          </a:p>
        </p:txBody>
      </p:sp>
      <p:sp>
        <p:nvSpPr>
          <p:cNvPr id="7" name="TextBox 6"/>
          <p:cNvSpPr txBox="1"/>
          <p:nvPr userDrawn="1"/>
        </p:nvSpPr>
        <p:spPr>
          <a:xfrm>
            <a:off x="228600" y="6172200"/>
            <a:ext cx="5562600" cy="646331"/>
          </a:xfrm>
          <a:prstGeom prst="rect">
            <a:avLst/>
          </a:prstGeom>
          <a:noFill/>
        </p:spPr>
        <p:txBody>
          <a:bodyPr wrap="square" rtlCol="0">
            <a:spAutoFit/>
          </a:bodyPr>
          <a:lstStyle/>
          <a:p>
            <a:r>
              <a:rPr lang="en-US" dirty="0">
                <a:solidFill>
                  <a:srgbClr val="0030D1"/>
                </a:solidFill>
              </a:rPr>
              <a:t>Activity 9: The Photosynthesis and </a:t>
            </a:r>
          </a:p>
          <a:p>
            <a:r>
              <a:rPr lang="en-US" dirty="0">
                <a:solidFill>
                  <a:srgbClr val="0030D1"/>
                </a:solidFill>
              </a:rPr>
              <a:t>Cellular</a:t>
            </a:r>
            <a:r>
              <a:rPr lang="en-US" baseline="0" dirty="0">
                <a:solidFill>
                  <a:srgbClr val="0030D1"/>
                </a:solidFill>
              </a:rPr>
              <a:t> Respiration Shuffle</a:t>
            </a:r>
            <a:endParaRPr lang="en-US" dirty="0">
              <a:solidFill>
                <a:srgbClr val="0030D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gen.jpg"/>
          <p:cNvPicPr>
            <a:picLocks noChangeAspect="1"/>
          </p:cNvPicPr>
          <p:nvPr userDrawn="1"/>
        </p:nvPicPr>
        <p:blipFill>
          <a:blip r:embed="rId14"/>
          <a:stretch>
            <a:fillRect/>
          </a:stretch>
        </p:blipFill>
        <p:spPr>
          <a:xfrm>
            <a:off x="0" y="0"/>
            <a:ext cx="9144000" cy="6858000"/>
          </a:xfrm>
          <a:prstGeom prst="rect">
            <a:avLst/>
          </a:prstGeom>
        </p:spPr>
      </p:pic>
      <p:sp>
        <p:nvSpPr>
          <p:cNvPr id="3" name="TextBox 2"/>
          <p:cNvSpPr txBox="1"/>
          <p:nvPr userDrawn="1"/>
        </p:nvSpPr>
        <p:spPr>
          <a:xfrm>
            <a:off x="228600" y="6172200"/>
            <a:ext cx="5562600" cy="646331"/>
          </a:xfrm>
          <a:prstGeom prst="rect">
            <a:avLst/>
          </a:prstGeom>
          <a:noFill/>
        </p:spPr>
        <p:txBody>
          <a:bodyPr wrap="square" rtlCol="0">
            <a:spAutoFit/>
          </a:bodyPr>
          <a:lstStyle/>
          <a:p>
            <a:r>
              <a:rPr lang="en-US" dirty="0">
                <a:solidFill>
                  <a:srgbClr val="0030D1"/>
                </a:solidFill>
              </a:rPr>
              <a:t>Activity 9: The Photosynthesis and </a:t>
            </a:r>
          </a:p>
          <a:p>
            <a:r>
              <a:rPr lang="en-US" dirty="0">
                <a:solidFill>
                  <a:srgbClr val="0030D1"/>
                </a:solidFill>
              </a:rPr>
              <a:t>Cellular</a:t>
            </a:r>
            <a:r>
              <a:rPr lang="en-US" baseline="0" dirty="0">
                <a:solidFill>
                  <a:srgbClr val="0030D1"/>
                </a:solidFill>
              </a:rPr>
              <a:t> Respiration Shuffle</a:t>
            </a:r>
            <a:endParaRPr lang="en-US" dirty="0">
              <a:solidFill>
                <a:srgbClr val="0030D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73" r:id="rId2"/>
    <p:sldLayoutId id="2147483676" r:id="rId3"/>
    <p:sldLayoutId id="2147483678" r:id="rId4"/>
    <p:sldLayoutId id="2147483677" r:id="rId5"/>
    <p:sldLayoutId id="2147483679" r:id="rId6"/>
    <p:sldLayoutId id="2147483681" r:id="rId7"/>
    <p:sldLayoutId id="2147483682" r:id="rId8"/>
    <p:sldLayoutId id="2147483674" r:id="rId9"/>
    <p:sldLayoutId id="2147483683" r:id="rId10"/>
    <p:sldLayoutId id="2147483672" r:id="rId11"/>
    <p:sldLayoutId id="2147483684"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hyperlink" Target="https://www.pbslearningmedia.org/asset/hew06_vid_foodweb/"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store.lab-aids.com/high-school-curriculum/simulations/photosynthesis_sim.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Py4R_Up2uBc"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68b1HAIfX08"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Activity 9</a:t>
            </a:r>
          </a:p>
        </p:txBody>
      </p:sp>
      <p:sp>
        <p:nvSpPr>
          <p:cNvPr id="3" name="Subtitle 2"/>
          <p:cNvSpPr>
            <a:spLocks noGrp="1"/>
          </p:cNvSpPr>
          <p:nvPr>
            <p:ph type="subTitle" idx="1"/>
          </p:nvPr>
        </p:nvSpPr>
        <p:spPr/>
        <p:txBody>
          <a:bodyPr/>
          <a:lstStyle/>
          <a:p>
            <a:r>
              <a:rPr lang="en-US" dirty="0"/>
              <a:t>The Photosynthesis and </a:t>
            </a:r>
          </a:p>
          <a:p>
            <a:r>
              <a:rPr lang="en-US" dirty="0"/>
              <a:t>Cellular Respiration Shuffle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3299EcoSB08_06B PRINT.png"/>
          <p:cNvPicPr>
            <a:picLocks noGrp="1" noChangeAspect="1"/>
          </p:cNvPicPr>
          <p:nvPr>
            <p:ph idx="1"/>
          </p:nvPr>
        </p:nvPicPr>
        <p:blipFill>
          <a:blip r:embed="rId3"/>
          <a:srcRect l="232" t="6678" r="1391" b="22706"/>
          <a:stretch>
            <a:fillRect/>
          </a:stretch>
        </p:blipFill>
        <p:spPr>
          <a:xfrm>
            <a:off x="347470" y="1536192"/>
            <a:ext cx="7372434" cy="4592677"/>
          </a:xfrm>
        </p:spPr>
      </p:pic>
      <p:sp>
        <p:nvSpPr>
          <p:cNvPr id="3" name="Title 2"/>
          <p:cNvSpPr>
            <a:spLocks noGrp="1"/>
          </p:cNvSpPr>
          <p:nvPr>
            <p:ph type="title"/>
          </p:nvPr>
        </p:nvSpPr>
        <p:spPr/>
        <p:txBody>
          <a:bodyPr/>
          <a:lstStyle/>
          <a:p>
            <a:r>
              <a:rPr lang="en-US" dirty="0"/>
              <a:t>Examine this carbon cycle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Where in the carbon cycle do you think photosynthesis would occur?</a:t>
            </a:r>
          </a:p>
          <a:p>
            <a:r>
              <a:rPr lang="en-US" dirty="0"/>
              <a:t>Where would cellular respiration occur?</a:t>
            </a:r>
          </a:p>
        </p:txBody>
      </p:sp>
      <p:sp>
        <p:nvSpPr>
          <p:cNvPr id="3" name="Title 2"/>
          <p:cNvSpPr>
            <a:spLocks noGrp="1"/>
          </p:cNvSpPr>
          <p:nvPr>
            <p:ph type="title"/>
          </p:nvPr>
        </p:nvSpPr>
        <p:spPr/>
        <p:txBody>
          <a:bodyPr/>
          <a:lstStyle/>
          <a:p>
            <a:r>
              <a:rPr lang="en-US" dirty="0"/>
              <a:t>Read </a:t>
            </a:r>
            <a:r>
              <a:rPr lang="en-US"/>
              <a:t>the introduction</a:t>
            </a:r>
            <a:r>
              <a:rPr lang="en-US" dirty="0"/>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How do carbon and oxygen cycle through the environment?</a:t>
            </a:r>
          </a:p>
        </p:txBody>
      </p:sp>
      <p:sp>
        <p:nvSpPr>
          <p:cNvPr id="4" name="Oval 3"/>
          <p:cNvSpPr/>
          <p:nvPr/>
        </p:nvSpPr>
        <p:spPr>
          <a:xfrm>
            <a:off x="7010400" y="304800"/>
            <a:ext cx="1905000" cy="10668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extBox 4"/>
          <p:cNvSpPr txBox="1"/>
          <p:nvPr/>
        </p:nvSpPr>
        <p:spPr>
          <a:xfrm>
            <a:off x="7124700" y="533400"/>
            <a:ext cx="1676400"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rPr>
              <a:t>Challenge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a:t>As you work through the simulation, note the direction of the arrows, indicating if materials are entering or leaving an organism.</a:t>
            </a:r>
          </a:p>
          <a:p>
            <a:r>
              <a:rPr lang="en-US" dirty="0"/>
              <a:t>Your final summaries should be brief.</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hlinkClick r:id="rId2"/>
              </a:rPr>
              <a:t>https://www.pbslearningmedia.org/asset/hew06_vid_foodweb/</a:t>
            </a:r>
            <a:endParaRPr lang="en-US" dirty="0"/>
          </a:p>
        </p:txBody>
      </p:sp>
      <p:sp>
        <p:nvSpPr>
          <p:cNvPr id="3" name="Title 2"/>
          <p:cNvSpPr>
            <a:spLocks noGrp="1"/>
          </p:cNvSpPr>
          <p:nvPr>
            <p:ph type="title"/>
          </p:nvPr>
        </p:nvSpPr>
        <p:spPr>
          <a:xfrm>
            <a:off x="1173126" y="1295400"/>
            <a:ext cx="6934200" cy="926910"/>
          </a:xfrm>
        </p:spPr>
        <p:txBody>
          <a:bodyPr>
            <a:normAutofit fontScale="90000"/>
          </a:bodyPr>
          <a:lstStyle/>
          <a:p>
            <a:r>
              <a:rPr lang="en-US" dirty="0"/>
              <a:t>Energy Flow Through a Coral Reef Ecosystem</a:t>
            </a:r>
          </a:p>
        </p:txBody>
      </p:sp>
    </p:spTree>
    <p:extLst>
      <p:ext uri="{BB962C8B-B14F-4D97-AF65-F5344CB8AC3E}">
        <p14:creationId xmlns:p14="http://schemas.microsoft.com/office/powerpoint/2010/main" val="811696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hlinkClick r:id="rId2"/>
              </a:rPr>
              <a:t>https://store.lab-aids.com/high-school-curriculum/simulations/photosynthesis_sim.html</a:t>
            </a:r>
            <a:endParaRPr lang="en-US" dirty="0"/>
          </a:p>
        </p:txBody>
      </p:sp>
      <p:sp>
        <p:nvSpPr>
          <p:cNvPr id="3" name="Title 2"/>
          <p:cNvSpPr>
            <a:spLocks noGrp="1"/>
          </p:cNvSpPr>
          <p:nvPr>
            <p:ph type="title"/>
          </p:nvPr>
        </p:nvSpPr>
        <p:spPr/>
        <p:txBody>
          <a:bodyPr/>
          <a:lstStyle/>
          <a:p>
            <a:r>
              <a:rPr lang="en-US" dirty="0"/>
              <a:t>Photosynthesis Simulation Link</a:t>
            </a:r>
          </a:p>
        </p:txBody>
      </p:sp>
    </p:spTree>
    <p:extLst>
      <p:ext uri="{BB962C8B-B14F-4D97-AF65-F5344CB8AC3E}">
        <p14:creationId xmlns:p14="http://schemas.microsoft.com/office/powerpoint/2010/main" val="2769806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Where in the carbon cycle are producers and consumers playing a role?</a:t>
            </a:r>
          </a:p>
          <a:p>
            <a:r>
              <a:rPr lang="en-US" dirty="0"/>
              <a:t>Which organisms in the kelp forest food web perform photosynthesis? Cellular respiration?</a:t>
            </a:r>
          </a:p>
        </p:txBody>
      </p:sp>
      <p:sp>
        <p:nvSpPr>
          <p:cNvPr id="5" name="Title 4"/>
          <p:cNvSpPr>
            <a:spLocks noGrp="1"/>
          </p:cNvSpPr>
          <p:nvPr>
            <p:ph type="title"/>
          </p:nvPr>
        </p:nvSpPr>
        <p:spPr/>
        <p:txBody>
          <a:bodyPr>
            <a:normAutofit fontScale="90000"/>
          </a:bodyPr>
          <a:lstStyle/>
          <a:p>
            <a:r>
              <a:rPr lang="en-US" dirty="0"/>
              <a:t>Check your predictions from the beginning of the activity.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What revisions or additions did you make to Student Sheet 9.1, “Photosynthesis and Cellular Respiration Diagram”?</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What roles do photosynthesis and cellular respiration have in an ecosystem?</a:t>
            </a:r>
          </a:p>
        </p:txBody>
      </p:sp>
      <p:sp>
        <p:nvSpPr>
          <p:cNvPr id="3" name="Title 2"/>
          <p:cNvSpPr>
            <a:spLocks noGrp="1"/>
          </p:cNvSpPr>
          <p:nvPr>
            <p:ph type="title"/>
          </p:nvPr>
        </p:nvSpPr>
        <p:spPr/>
        <p:txBody>
          <a:bodyPr/>
          <a:lstStyle/>
          <a:p>
            <a:r>
              <a:rPr lang="en-US" dirty="0"/>
              <a:t>Analysis 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If the mitochondria of half the organisms in the ecosystem stopped functioning, what indicators in the ecosystem would change? </a:t>
            </a:r>
            <a:r>
              <a:rPr lang="en-US"/>
              <a:t>Explain.</a:t>
            </a:r>
            <a:endParaRPr lang="en-US" dirty="0"/>
          </a:p>
        </p:txBody>
      </p:sp>
      <p:sp>
        <p:nvSpPr>
          <p:cNvPr id="3" name="Title 2"/>
          <p:cNvSpPr>
            <a:spLocks noGrp="1"/>
          </p:cNvSpPr>
          <p:nvPr>
            <p:ph type="title"/>
          </p:nvPr>
        </p:nvSpPr>
        <p:spPr/>
        <p:txBody>
          <a:bodyPr/>
          <a:lstStyle/>
          <a:p>
            <a:r>
              <a:rPr lang="en-US" dirty="0"/>
              <a:t>Analysis 6</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sz="1400" b="1" dirty="0"/>
              <a:t>LIMITED LICENSE TO MODIFY.</a:t>
            </a:r>
            <a:r>
              <a:rPr lang="en-US" sz="1400" dirty="0"/>
              <a:t> These PowerPoint® slides may be modified only by teachers currently teaching the </a:t>
            </a:r>
            <a:r>
              <a:rPr lang="en-US" sz="1400" i="1" dirty="0"/>
              <a:t>Science and Global Issues</a:t>
            </a:r>
            <a:r>
              <a:rPr lang="en-US" sz="1400" dirty="0"/>
              <a:t> SEPUP course to customize the unit to match their students’ learning levels or to insert additional teaching aides. Modified slides may be used only by the modifying teacher in his or her classroom, or shared with other teachers of </a:t>
            </a:r>
            <a:r>
              <a:rPr lang="en-US" sz="1400" i="1" dirty="0"/>
              <a:t>Science and Global Issues</a:t>
            </a:r>
            <a:r>
              <a:rPr lang="en-US" sz="1400" dirty="0"/>
              <a:t> within the teacher’s school district, with these same restrictions. Modified slides may not be taken out of the classroom or distributed to any non-student person or organization. Except for use with students in the classroom, modified slides may not be published in printed or electronic form, including posting on the Internet. Only text may be modified: photographs and illustrations on the slides may not be modified in any way except to change their size.</a:t>
            </a:r>
          </a:p>
          <a:p>
            <a:pPr>
              <a:buNone/>
            </a:pPr>
            <a:endParaRPr lang="en-US" sz="1400" b="1" dirty="0"/>
          </a:p>
          <a:p>
            <a:pPr>
              <a:buNone/>
            </a:pPr>
            <a:r>
              <a:rPr lang="en-US" sz="1400" b="1" dirty="0"/>
              <a:t>DISCLAIMER OF WARRANTY</a:t>
            </a:r>
            <a:r>
              <a:rPr lang="en-US" sz="1400" dirty="0"/>
              <a:t>. THE REGENTS OF THE UNIVERSITY OF CALIFORNIA (“University”) MAKE NO REPRESENTATIONS OR WARRANTIES, EXPRESS OR IMPLIED, INCLUDING BUT NOT LIMITED TO THE IMPLIED WARRANTIES OF MERCHANTABILITY AND FITNESS FOR A PARTICULAR PURPOSE. University will not be liable for any costs, damages, fees or other liability, nor for any direct, indirect, special, incidental or consequential damages (including lost profits) with respect to any claims by the purchaser or user of </a:t>
            </a:r>
            <a:r>
              <a:rPr lang="en-US" sz="1400" i="1" dirty="0"/>
              <a:t>Science and Global Issues</a:t>
            </a:r>
            <a:r>
              <a:rPr lang="en-US" sz="1400" dirty="0"/>
              <a:t> or any third party on account of or arising from the use or modifications to the slides. Client acknowledges and accepts that University services are provided on an as-is basis.</a:t>
            </a:r>
            <a:endParaRPr lang="en-US" sz="1400" b="1" dirty="0"/>
          </a:p>
          <a:p>
            <a:pPr>
              <a:buNone/>
            </a:pPr>
            <a:endParaRPr lang="en-US"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How do carbon and oxygen cycle through the environment?</a:t>
            </a:r>
          </a:p>
        </p:txBody>
      </p:sp>
      <p:sp>
        <p:nvSpPr>
          <p:cNvPr id="6" name="Oval 5"/>
          <p:cNvSpPr/>
          <p:nvPr/>
        </p:nvSpPr>
        <p:spPr>
          <a:xfrm>
            <a:off x="7010400" y="304800"/>
            <a:ext cx="1905000" cy="10668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TextBox 6"/>
          <p:cNvSpPr txBox="1"/>
          <p:nvPr/>
        </p:nvSpPr>
        <p:spPr>
          <a:xfrm>
            <a:off x="7010400" y="449759"/>
            <a:ext cx="1905000" cy="769441"/>
          </a:xfrm>
          <a:prstGeom prst="rect">
            <a:avLst/>
          </a:prstGeom>
          <a:noFill/>
        </p:spPr>
        <p:txBody>
          <a:bodyPr wrap="square" rtlCol="0">
            <a:spAutoFit/>
          </a:bodyPr>
          <a:lstStyle/>
          <a:p>
            <a:pPr algn="ctr"/>
            <a:r>
              <a:rPr lang="en-US" sz="2200" b="1" dirty="0">
                <a:solidFill>
                  <a:schemeClr val="bg1"/>
                </a:solidFill>
                <a:effectLst>
                  <a:outerShdw blurRad="38100" dist="38100" dir="2700000" algn="tl">
                    <a:srgbClr val="000000">
                      <a:alpha val="43137"/>
                    </a:srgbClr>
                  </a:outerShdw>
                </a:effectLst>
              </a:rPr>
              <a:t>Revisit the</a:t>
            </a:r>
            <a:r>
              <a:rPr lang="en-US" sz="2200" b="1" baseline="0" dirty="0">
                <a:solidFill>
                  <a:schemeClr val="bg1"/>
                </a:solidFill>
                <a:effectLst>
                  <a:outerShdw blurRad="38100" dist="38100" dir="2700000" algn="tl">
                    <a:srgbClr val="000000">
                      <a:alpha val="43137"/>
                    </a:srgbClr>
                  </a:outerShdw>
                </a:effectLst>
              </a:rPr>
              <a:t> Challenge</a:t>
            </a:r>
            <a:endParaRPr lang="en-US" sz="2200" b="1"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2286000"/>
            <a:ext cx="5334000" cy="3810001"/>
          </a:xfrm>
        </p:spPr>
        <p:txBody>
          <a:bodyPr/>
          <a:lstStyle/>
          <a:p>
            <a:r>
              <a:rPr lang="en-US" b="1"/>
              <a:t>cellular </a:t>
            </a:r>
            <a:r>
              <a:rPr lang="en-US" b="1" dirty="0"/>
              <a:t>respiration</a:t>
            </a:r>
          </a:p>
          <a:p>
            <a:r>
              <a:rPr lang="en-US" dirty="0"/>
              <a:t>enzymes</a:t>
            </a:r>
          </a:p>
          <a:p>
            <a:r>
              <a:rPr lang="en-US" dirty="0"/>
              <a:t>organisms</a:t>
            </a:r>
          </a:p>
          <a:p>
            <a:r>
              <a:rPr lang="en-US" b="1" dirty="0"/>
              <a:t>photosynthesis</a:t>
            </a:r>
          </a:p>
        </p:txBody>
      </p:sp>
      <p:sp>
        <p:nvSpPr>
          <p:cNvPr id="4" name="Oval 3"/>
          <p:cNvSpPr/>
          <p:nvPr/>
        </p:nvSpPr>
        <p:spPr>
          <a:xfrm>
            <a:off x="7010400" y="304800"/>
            <a:ext cx="1905000" cy="1066800"/>
          </a:xfrm>
          <a:prstGeom prst="ellipse">
            <a:avLst/>
          </a:prstGeom>
          <a:solidFill>
            <a:schemeClr val="tx1"/>
          </a:solidFill>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extBox 4"/>
          <p:cNvSpPr txBox="1"/>
          <p:nvPr/>
        </p:nvSpPr>
        <p:spPr>
          <a:xfrm>
            <a:off x="7010400" y="381000"/>
            <a:ext cx="1905000" cy="769441"/>
          </a:xfrm>
          <a:prstGeom prst="rect">
            <a:avLst/>
          </a:prstGeom>
          <a:noFill/>
        </p:spPr>
        <p:txBody>
          <a:bodyPr wrap="square" rtlCol="0">
            <a:spAutoFit/>
          </a:bodyPr>
          <a:lstStyle/>
          <a:p>
            <a:pPr algn="ctr"/>
            <a:r>
              <a:rPr lang="en-US" sz="2200" b="1" dirty="0">
                <a:solidFill>
                  <a:schemeClr val="bg1"/>
                </a:solidFill>
                <a:effectLst>
                  <a:outerShdw blurRad="38100" dist="38100" dir="2700000" algn="tl">
                    <a:srgbClr val="000000">
                      <a:alpha val="43137"/>
                    </a:srgbClr>
                  </a:outerShdw>
                </a:effectLst>
              </a:rPr>
              <a:t>Key Vocabulary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0423" y="2076091"/>
            <a:ext cx="8839200" cy="4800600"/>
          </a:xfrm>
        </p:spPr>
        <p:txBody>
          <a:bodyPr/>
          <a:lstStyle/>
          <a:p>
            <a:r>
              <a:rPr lang="en-US" dirty="0"/>
              <a:t> a set of metabolic reactions and processes that take place in the cells of organisms to convert biochemical energy from nutrients into adenosine triphosphate (ATP), and then release waste products.</a:t>
            </a:r>
          </a:p>
        </p:txBody>
      </p:sp>
      <p:sp>
        <p:nvSpPr>
          <p:cNvPr id="3" name="Title 2"/>
          <p:cNvSpPr>
            <a:spLocks noGrp="1"/>
          </p:cNvSpPr>
          <p:nvPr>
            <p:ph type="title"/>
          </p:nvPr>
        </p:nvSpPr>
        <p:spPr>
          <a:xfrm>
            <a:off x="2667000" y="1371600"/>
            <a:ext cx="4038600" cy="533400"/>
          </a:xfrm>
        </p:spPr>
        <p:txBody>
          <a:bodyPr>
            <a:normAutofit fontScale="90000"/>
          </a:bodyPr>
          <a:lstStyle/>
          <a:p>
            <a:r>
              <a:rPr lang="en-US" dirty="0"/>
              <a:t>Cellular Respiration</a:t>
            </a:r>
          </a:p>
        </p:txBody>
      </p:sp>
      <p:pic>
        <p:nvPicPr>
          <p:cNvPr id="1026" name="Picture 2" descr="Image result for cellular respi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4343400"/>
            <a:ext cx="5486400" cy="2419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249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905000"/>
            <a:ext cx="4038600" cy="4724400"/>
          </a:xfrm>
        </p:spPr>
        <p:txBody>
          <a:bodyPr/>
          <a:lstStyle/>
          <a:p>
            <a:r>
              <a:rPr lang="en-US" dirty="0"/>
              <a:t>An individual living thing that can react to stimuli, reproduce, grow, and maintain homeostasis. It can be a virus, bacterium, protist, fungus, plant or an animal.</a:t>
            </a:r>
          </a:p>
        </p:txBody>
      </p:sp>
      <p:sp>
        <p:nvSpPr>
          <p:cNvPr id="3" name="Title 2"/>
          <p:cNvSpPr>
            <a:spLocks noGrp="1"/>
          </p:cNvSpPr>
          <p:nvPr>
            <p:ph type="title"/>
          </p:nvPr>
        </p:nvSpPr>
        <p:spPr>
          <a:xfrm>
            <a:off x="3124200" y="1295400"/>
            <a:ext cx="2514600" cy="609600"/>
          </a:xfrm>
        </p:spPr>
        <p:txBody>
          <a:bodyPr/>
          <a:lstStyle/>
          <a:p>
            <a:r>
              <a:rPr lang="en-US" dirty="0"/>
              <a:t>Organisms </a:t>
            </a:r>
          </a:p>
        </p:txBody>
      </p:sp>
      <p:pic>
        <p:nvPicPr>
          <p:cNvPr id="4" name="Picture 3"/>
          <p:cNvPicPr>
            <a:picLocks noChangeAspect="1"/>
          </p:cNvPicPr>
          <p:nvPr/>
        </p:nvPicPr>
        <p:blipFill>
          <a:blip r:embed="rId2"/>
          <a:stretch>
            <a:fillRect/>
          </a:stretch>
        </p:blipFill>
        <p:spPr>
          <a:xfrm>
            <a:off x="4495800" y="1905000"/>
            <a:ext cx="4591050" cy="4867275"/>
          </a:xfrm>
          <a:prstGeom prst="rect">
            <a:avLst/>
          </a:prstGeom>
        </p:spPr>
      </p:pic>
    </p:spTree>
    <p:extLst>
      <p:ext uri="{BB962C8B-B14F-4D97-AF65-F5344CB8AC3E}">
        <p14:creationId xmlns:p14="http://schemas.microsoft.com/office/powerpoint/2010/main" val="1166300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981200"/>
            <a:ext cx="3657600" cy="4648200"/>
          </a:xfrm>
        </p:spPr>
        <p:txBody>
          <a:bodyPr/>
          <a:lstStyle/>
          <a:p>
            <a:r>
              <a:rPr lang="en-US" dirty="0"/>
              <a:t>is a process used by plants and other organisms to convert light energy into chemical energy that can later be released to fuel the organisms' activities (energy transformation).</a:t>
            </a:r>
          </a:p>
        </p:txBody>
      </p:sp>
      <p:sp>
        <p:nvSpPr>
          <p:cNvPr id="3" name="Title 2"/>
          <p:cNvSpPr>
            <a:spLocks noGrp="1"/>
          </p:cNvSpPr>
          <p:nvPr>
            <p:ph type="title"/>
          </p:nvPr>
        </p:nvSpPr>
        <p:spPr>
          <a:xfrm>
            <a:off x="2819400" y="1295400"/>
            <a:ext cx="2971800" cy="533400"/>
          </a:xfrm>
        </p:spPr>
        <p:txBody>
          <a:bodyPr>
            <a:normAutofit fontScale="90000"/>
          </a:bodyPr>
          <a:lstStyle/>
          <a:p>
            <a:r>
              <a:rPr lang="en-US" dirty="0"/>
              <a:t>Photosynthesis</a:t>
            </a:r>
          </a:p>
        </p:txBody>
      </p:sp>
      <p:pic>
        <p:nvPicPr>
          <p:cNvPr id="4" name="Picture 3"/>
          <p:cNvPicPr>
            <a:picLocks noChangeAspect="1"/>
          </p:cNvPicPr>
          <p:nvPr/>
        </p:nvPicPr>
        <p:blipFill>
          <a:blip r:embed="rId2"/>
          <a:stretch>
            <a:fillRect/>
          </a:stretch>
        </p:blipFill>
        <p:spPr>
          <a:xfrm>
            <a:off x="5480055" y="2133600"/>
            <a:ext cx="3629439" cy="4613694"/>
          </a:xfrm>
          <a:prstGeom prst="rect">
            <a:avLst/>
          </a:prstGeom>
        </p:spPr>
      </p:pic>
    </p:spTree>
    <p:extLst>
      <p:ext uri="{BB962C8B-B14F-4D97-AF65-F5344CB8AC3E}">
        <p14:creationId xmlns:p14="http://schemas.microsoft.com/office/powerpoint/2010/main" val="1134172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2292255"/>
            <a:ext cx="4572000" cy="3041745"/>
          </a:xfrm>
        </p:spPr>
        <p:txBody>
          <a:bodyPr/>
          <a:lstStyle/>
          <a:p>
            <a:r>
              <a:rPr lang="en-US" dirty="0"/>
              <a:t>A protein that catalyzes (speeds up) a speciﬁc chemical reaction within an organism; important for many biological processes including photosynthesis, cellular respiration, </a:t>
            </a:r>
            <a:r>
              <a:rPr lang="en-US" dirty="0" err="1"/>
              <a:t>DNAreplica-tion</a:t>
            </a:r>
            <a:r>
              <a:rPr lang="en-US" dirty="0"/>
              <a:t>, and protein synthesis.</a:t>
            </a:r>
          </a:p>
        </p:txBody>
      </p:sp>
      <p:sp>
        <p:nvSpPr>
          <p:cNvPr id="3" name="Title 2"/>
          <p:cNvSpPr>
            <a:spLocks noGrp="1"/>
          </p:cNvSpPr>
          <p:nvPr>
            <p:ph type="title"/>
          </p:nvPr>
        </p:nvSpPr>
        <p:spPr>
          <a:xfrm>
            <a:off x="3276600" y="1295400"/>
            <a:ext cx="2057400" cy="463455"/>
          </a:xfrm>
        </p:spPr>
        <p:txBody>
          <a:bodyPr>
            <a:normAutofit fontScale="90000"/>
          </a:bodyPr>
          <a:lstStyle/>
          <a:p>
            <a:r>
              <a:rPr lang="en-US" dirty="0"/>
              <a:t>Enzyme</a:t>
            </a:r>
          </a:p>
        </p:txBody>
      </p:sp>
      <p:pic>
        <p:nvPicPr>
          <p:cNvPr id="4" name="Picture 3"/>
          <p:cNvPicPr>
            <a:picLocks noChangeAspect="1"/>
          </p:cNvPicPr>
          <p:nvPr/>
        </p:nvPicPr>
        <p:blipFill>
          <a:blip r:embed="rId2"/>
          <a:stretch>
            <a:fillRect/>
          </a:stretch>
        </p:blipFill>
        <p:spPr>
          <a:xfrm>
            <a:off x="5334000" y="2546302"/>
            <a:ext cx="3124200" cy="2533650"/>
          </a:xfrm>
          <a:prstGeom prst="rect">
            <a:avLst/>
          </a:prstGeom>
        </p:spPr>
      </p:pic>
    </p:spTree>
    <p:extLst>
      <p:ext uri="{BB962C8B-B14F-4D97-AF65-F5344CB8AC3E}">
        <p14:creationId xmlns:p14="http://schemas.microsoft.com/office/powerpoint/2010/main" val="4224645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hlinkClick r:id="rId2"/>
              </a:rPr>
              <a:t>https://www.youtube.com/watch?v=Py4R_Up2uBc</a:t>
            </a:r>
            <a:endParaRPr lang="en-US" dirty="0"/>
          </a:p>
        </p:txBody>
      </p:sp>
      <p:sp>
        <p:nvSpPr>
          <p:cNvPr id="3" name="Title 2"/>
          <p:cNvSpPr>
            <a:spLocks noGrp="1"/>
          </p:cNvSpPr>
          <p:nvPr>
            <p:ph type="title"/>
          </p:nvPr>
        </p:nvSpPr>
        <p:spPr/>
        <p:txBody>
          <a:bodyPr/>
          <a:lstStyle/>
          <a:p>
            <a:r>
              <a:rPr lang="en-US" dirty="0"/>
              <a:t>Cellular Respiration Intro Video</a:t>
            </a:r>
          </a:p>
        </p:txBody>
      </p:sp>
    </p:spTree>
    <p:extLst>
      <p:ext uri="{BB962C8B-B14F-4D97-AF65-F5344CB8AC3E}">
        <p14:creationId xmlns:p14="http://schemas.microsoft.com/office/powerpoint/2010/main" val="564212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hlinkClick r:id="rId2"/>
              </a:rPr>
              <a:t>https://www.youtube.com/watch?v=68b1HAIfX08</a:t>
            </a:r>
            <a:endParaRPr lang="en-US" dirty="0"/>
          </a:p>
        </p:txBody>
      </p:sp>
      <p:sp>
        <p:nvSpPr>
          <p:cNvPr id="3" name="Title 2"/>
          <p:cNvSpPr>
            <a:spLocks noGrp="1"/>
          </p:cNvSpPr>
          <p:nvPr>
            <p:ph type="title"/>
          </p:nvPr>
        </p:nvSpPr>
        <p:spPr/>
        <p:txBody>
          <a:bodyPr/>
          <a:lstStyle/>
          <a:p>
            <a:r>
              <a:rPr lang="en-US" dirty="0"/>
              <a:t>Photosynthesis Intro Video</a:t>
            </a:r>
          </a:p>
        </p:txBody>
      </p:sp>
    </p:spTree>
    <p:extLst>
      <p:ext uri="{BB962C8B-B14F-4D97-AF65-F5344CB8AC3E}">
        <p14:creationId xmlns:p14="http://schemas.microsoft.com/office/powerpoint/2010/main" val="990055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3299EcoTG09_11Trans.png"/>
          <p:cNvPicPr>
            <a:picLocks noGrp="1" noChangeAspect="1"/>
          </p:cNvPicPr>
          <p:nvPr>
            <p:ph idx="1"/>
          </p:nvPr>
        </p:nvPicPr>
        <p:blipFill>
          <a:blip r:embed="rId3"/>
          <a:srcRect t="-3027" b="-3027"/>
          <a:stretch>
            <a:fillRect/>
          </a:stretch>
        </p:blipFill>
        <p:spPr>
          <a:xfrm>
            <a:off x="457199" y="1524000"/>
            <a:ext cx="8446290" cy="4457737"/>
          </a:xfrm>
        </p:spPr>
      </p:pic>
      <p:sp>
        <p:nvSpPr>
          <p:cNvPr id="3" name="Title 2"/>
          <p:cNvSpPr>
            <a:spLocks noGrp="1"/>
          </p:cNvSpPr>
          <p:nvPr>
            <p:ph type="title"/>
          </p:nvPr>
        </p:nvSpPr>
        <p:spPr/>
        <p:txBody>
          <a:bodyPr/>
          <a:lstStyle/>
          <a:p>
            <a:r>
              <a:rPr lang="en-US"/>
              <a:t>Examine this kelp forest food web</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GI ECOLOGY">
  <a:themeElements>
    <a:clrScheme name="Custom 9">
      <a:dk1>
        <a:sysClr val="windowText" lastClr="000000"/>
      </a:dk1>
      <a:lt1>
        <a:sysClr val="window" lastClr="FFFFFF"/>
      </a:lt1>
      <a:dk2>
        <a:srgbClr val="0030D1"/>
      </a:dk2>
      <a:lt2>
        <a:srgbClr val="DBF5F9"/>
      </a:lt2>
      <a:accent1>
        <a:srgbClr val="0030D1"/>
      </a:accent1>
      <a:accent2>
        <a:srgbClr val="8FE44C"/>
      </a:accent2>
      <a:accent3>
        <a:srgbClr val="7DE2D7"/>
      </a:accent3>
      <a:accent4>
        <a:srgbClr val="10CF9B"/>
      </a:accent4>
      <a:accent5>
        <a:srgbClr val="D90000"/>
      </a:accent5>
      <a:accent6>
        <a:srgbClr val="A5C249"/>
      </a:accent6>
      <a:hlink>
        <a:srgbClr val="FFE131"/>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1657</TotalTime>
  <Words>1017</Words>
  <Application>Microsoft Office PowerPoint</Application>
  <PresentationFormat>On-screen Show (4:3)</PresentationFormat>
  <Paragraphs>67</Paragraphs>
  <Slides>21</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Verdana</vt:lpstr>
      <vt:lpstr>Wingdings 2</vt:lpstr>
      <vt:lpstr>Wingdings 3</vt:lpstr>
      <vt:lpstr>SGI ECOLOGY</vt:lpstr>
      <vt:lpstr>Activity 9</vt:lpstr>
      <vt:lpstr>PowerPoint Presentation</vt:lpstr>
      <vt:lpstr>Cellular Respiration</vt:lpstr>
      <vt:lpstr>Organisms </vt:lpstr>
      <vt:lpstr>Photosynthesis</vt:lpstr>
      <vt:lpstr>Enzyme</vt:lpstr>
      <vt:lpstr>Cellular Respiration Intro Video</vt:lpstr>
      <vt:lpstr>Photosynthesis Intro Video</vt:lpstr>
      <vt:lpstr>Examine this kelp forest food web</vt:lpstr>
      <vt:lpstr>Examine this carbon cycle</vt:lpstr>
      <vt:lpstr>Read the introduction.</vt:lpstr>
      <vt:lpstr>PowerPoint Presentation</vt:lpstr>
      <vt:lpstr>PowerPoint Presentation</vt:lpstr>
      <vt:lpstr>Energy Flow Through a Coral Reef Ecosystem</vt:lpstr>
      <vt:lpstr>Photosynthesis Simulation Link</vt:lpstr>
      <vt:lpstr>Check your predictions from the beginning of the activity.</vt:lpstr>
      <vt:lpstr>PowerPoint Presentation</vt:lpstr>
      <vt:lpstr>Analysis 3</vt:lpstr>
      <vt:lpstr>Analysis 6</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TEST</dc:creator>
  <cp:lastModifiedBy>Roache, Alan</cp:lastModifiedBy>
  <cp:revision>50</cp:revision>
  <dcterms:created xsi:type="dcterms:W3CDTF">2011-09-15T04:21:31Z</dcterms:created>
  <dcterms:modified xsi:type="dcterms:W3CDTF">2017-10-24T19:27:52Z</dcterms:modified>
</cp:coreProperties>
</file>