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0" r:id="rId12"/>
    <p:sldId id="265" r:id="rId13"/>
    <p:sldId id="266" r:id="rId14"/>
    <p:sldId id="277" r:id="rId15"/>
    <p:sldId id="279" r:id="rId16"/>
    <p:sldId id="281" r:id="rId17"/>
    <p:sldId id="283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B4170-962A-424E-9A46-76BBF6EF842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96E56-6949-49C6-B74B-3B9DA06EB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D2DD6C-5023-4485-8BDF-129AE4395C93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9A1F49-A506-4B6F-8470-70632C956D7A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218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438A28-E195-418C-A76E-2EF680047B47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3905C4-20EC-4F44-84C2-5D57C260E8B9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36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F1058D-7E4E-4E17-95C9-9884512D61CA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0ADBBB-04D2-440D-8DFB-844EA1C12D99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092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50ABE4-94C4-40F1-9C02-3121AF7F2799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7BD0C9-D01C-40B3-891A-628EE11F3B2C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476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2C9CC-EBDD-4342-A7F1-854E8B81F72D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93C047-4590-471E-A97E-B410C8E5E4E1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311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DFFE19-7F5D-4068-87C6-4AF10E1C01F6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59DED4-52AE-4DCE-9454-ADC4CC89CA10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5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441BA9-6EFF-471D-A81D-CFE4B46F631E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BF2BFB-FE88-4649-A9BE-9ABFBFFA8C9C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3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7520DE-4D5D-4AE5-B188-7BF4B61AC0C0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3F4B55-B6C7-48F4-ABC1-95320C093635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28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EB9609-331E-4E78-90F0-5AE986C50847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5BB54B-6BCB-4FBF-90FA-C99488D17DAE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179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FCABC4-013E-4AB3-AAE9-629211473F99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416A84-7EC6-4A15-83D9-86C93BFAF450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0838" y="692150"/>
            <a:ext cx="6157912" cy="3463925"/>
          </a:xfrm>
          <a:solidFill>
            <a:srgbClr val="FFFFFF"/>
          </a:solidFill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9200" cy="41560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CA" altLang="en-US"/>
              <a:t>Fig. 5.co</a:t>
            </a:r>
          </a:p>
        </p:txBody>
      </p:sp>
    </p:spTree>
    <p:extLst>
      <p:ext uri="{BB962C8B-B14F-4D97-AF65-F5344CB8AC3E}">
        <p14:creationId xmlns:p14="http://schemas.microsoft.com/office/powerpoint/2010/main" val="220530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8B1043-1663-4689-844D-56DB3C177691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88B4A6-3327-4A79-B768-6EFF6706CA09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98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125E89-0659-4A95-88DB-FE27A25AAFE2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D3963C-43BC-425B-8035-F035CEB530C8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08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B06DA2-F4BE-488A-BA52-A0CECFF260A0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7B5366-CDCE-4EAF-B4E4-C99CBD85A80D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47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t>Mendelian Genetics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1C68E5-CE8E-4F86-B9D7-5BC9B461636A}" type="datetime1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2/15/2019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86B83E-DA8E-4911-BC0A-8ACFA204BB5F}" type="slidenum">
              <a:rPr lang="en-US" altLang="en-US" sz="1200">
                <a:solidFill>
                  <a:srgbClr val="FFFF00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0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8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7856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3200" y="533400"/>
            <a:ext cx="57404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46800" y="533400"/>
            <a:ext cx="5740400" cy="5867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86051-F03A-4817-89CA-C4DB86F19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98771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2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8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2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5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1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4E58-2EC8-4F2B-9DD1-460CFE3BDE2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EB01-20C4-42C0-A5CA-507AF01B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massengale\Application%20Data\Microsoft\Media%20Catalog\Red%2520flower%25200013%5b1%5d.jpg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712844" y="3293165"/>
            <a:ext cx="9220200" cy="1981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38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Mendelian Genetics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625064-9F78-47F4-B034-632E919ACF1F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01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7200"/>
            <a:ext cx="72390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400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Terminology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69235" y="1714500"/>
            <a:ext cx="8229600" cy="4038600"/>
          </a:xfrm>
        </p:spPr>
        <p:txBody>
          <a:bodyPr/>
          <a:lstStyle/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Genotype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 combination for a trait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(e.g. RR, Rr, </a:t>
            </a:r>
            <a:r>
              <a:rPr lang="en-US" sz="4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rr</a:t>
            </a: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Phenotype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physical feature resulting from a genotype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(e.g. red, white)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B68233-68A0-42A5-B5C7-A1F1B7FDDD16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10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231429" name="Red%20flower%200013[1]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035" y="1548101"/>
            <a:ext cx="2319130" cy="480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44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2314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1429"/>
                </p:tgtEl>
              </p:cMediaNode>
            </p:video>
          </p:childTnLst>
        </p:cTn>
      </p:par>
    </p:tnLst>
    <p:bldLst>
      <p:bldP spid="2314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8839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400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Genotypes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556591" y="1524000"/>
            <a:ext cx="10986051" cy="4648200"/>
          </a:xfrm>
        </p:spPr>
        <p:txBody>
          <a:bodyPr>
            <a:noAutofit/>
          </a:bodyPr>
          <a:lstStyle/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Homozygous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genotype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gene combination involving 2 dominant or 2 recessive genes </a:t>
            </a:r>
            <a:endParaRPr lang="en-US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rgbClr val="724C26"/>
              </a:buCl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Homozygous Dominant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 a genotype of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RR</a:t>
            </a:r>
          </a:p>
          <a:p>
            <a:pPr lvl="1">
              <a:buClr>
                <a:srgbClr val="724C26"/>
              </a:buCl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Homozygous Recessive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 a genotype of </a:t>
            </a:r>
            <a:r>
              <a:rPr lang="en-US" sz="36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rr</a:t>
            </a:r>
            <a:endParaRPr lang="en-US" sz="36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rgbClr val="724C26"/>
              </a:buClr>
              <a:defRPr/>
            </a:pPr>
            <a:endParaRPr lang="en-US" sz="40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Heterozygous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gene combination of one dominant &amp; one recessive allele    (</a:t>
            </a: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 Rr);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called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hybrid</a:t>
            </a:r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7B3184-D915-487C-8BCA-2F570924BB3F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11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8839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Punnett Square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1452" y="2362200"/>
            <a:ext cx="3848100" cy="2438400"/>
          </a:xfrm>
        </p:spPr>
        <p:txBody>
          <a:bodyPr/>
          <a:lstStyle/>
          <a:p>
            <a:pPr marL="0" indent="0">
              <a:buClr>
                <a:srgbClr val="724C26"/>
              </a:buClr>
              <a:buNone/>
              <a:defRPr/>
            </a:pP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Used to help solve genetics problems</a:t>
            </a:r>
          </a:p>
          <a:p>
            <a:pPr marL="0" indent="0">
              <a:defRPr/>
            </a:pPr>
            <a:endParaRPr lang="en-US" sz="1600" dirty="0"/>
          </a:p>
        </p:txBody>
      </p:sp>
      <p:sp>
        <p:nvSpPr>
          <p:cNvPr id="1127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B68281-0946-48BE-AE5A-3D7253D6D0D9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12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2514600"/>
            <a:ext cx="2438400" cy="2286000"/>
            <a:chOff x="1824" y="2256"/>
            <a:chExt cx="1536" cy="1440"/>
          </a:xfrm>
        </p:grpSpPr>
        <p:sp>
          <p:nvSpPr>
            <p:cNvPr id="11272" name="Line 6"/>
            <p:cNvSpPr>
              <a:spLocks noChangeShapeType="1"/>
            </p:cNvSpPr>
            <p:nvPr/>
          </p:nvSpPr>
          <p:spPr bwMode="auto">
            <a:xfrm flipV="1">
              <a:off x="2592" y="2256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7"/>
            <p:cNvSpPr>
              <a:spLocks noChangeShapeType="1"/>
            </p:cNvSpPr>
            <p:nvPr/>
          </p:nvSpPr>
          <p:spPr bwMode="auto">
            <a:xfrm flipH="1">
              <a:off x="1824" y="2976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1824" y="2256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308233" name="Picture 9" descr="FG11_0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4" r="51302" b="9874"/>
          <a:stretch>
            <a:fillRect/>
          </a:stretch>
        </p:blipFill>
        <p:spPr bwMode="auto">
          <a:xfrm>
            <a:off x="5638800" y="1828801"/>
            <a:ext cx="4495800" cy="3967163"/>
          </a:xfrm>
          <a:prstGeom prst="rect">
            <a:avLst/>
          </a:prstGeom>
          <a:noFill/>
          <a:ln w="9525">
            <a:solidFill>
              <a:srgbClr val="724C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4677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AECC12-9611-410D-9E23-11D38651DA81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13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2291" name="Picture 2" descr="howtopunne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6" y="189050"/>
            <a:ext cx="11330608" cy="63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05617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03225"/>
            <a:ext cx="83058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Eight Pea Plant Traits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35157"/>
            <a:ext cx="8915400" cy="2895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Seed shape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 Round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Wrinkled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Seed Color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---- Yellow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(Y)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  Green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y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 Shape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 Smooth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wrinkled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ge Italic" pitchFamily="66" charset="0"/>
              </a:rPr>
              <a:t>s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nch Script MT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 Color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  Green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Yellow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Seed Coat Color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---Gray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White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Flower position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---Axial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Terminal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Plant Height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 Tall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Short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Flower color </a:t>
            </a:r>
            <a:r>
              <a:rPr lang="en-US" sz="36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Purple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(P)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white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ge Italic" pitchFamily="66" charset="0"/>
              </a:rPr>
              <a:t>p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1093AD-00AB-49E1-BCFE-E8C77B5696A3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14</a:t>
            </a:fld>
            <a:endParaRPr lang="en-US" altLang="en-US" sz="9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373139" cy="9600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would happen if Mendel crossed two plants who were Homozygous dominant for seed shape?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071" y="2315954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92402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RR x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aseline="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7200" b="1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7200" b="1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6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43" y="457891"/>
            <a:ext cx="10373139" cy="9600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would happen if Mendel crossed one plants who was Homozygous dominant for seed color and a heterozygous plant for seed color?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071" y="2315954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0873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YY x </a:t>
                      </a:r>
                      <a:r>
                        <a:rPr lang="en-US" sz="3200" baseline="0" dirty="0" err="1"/>
                        <a:t>Yy</a:t>
                      </a:r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aseline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7200" b="1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7200" b="1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33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2" y="431387"/>
            <a:ext cx="10373139" cy="9600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would happen if a Homozygous dominant plant for pod shape was crossed with a homozygous recessive pod shape plant?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071" y="2315954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81585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SS x </a:t>
                      </a:r>
                      <a:r>
                        <a:rPr lang="en-US" sz="3200" baseline="0" dirty="0" err="1"/>
                        <a:t>ss</a:t>
                      </a:r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81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2" y="431387"/>
            <a:ext cx="10373139" cy="9600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would happen if two heterozygous plants for Pod color were crossed?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071" y="2315954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88831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753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3" y="543339"/>
            <a:ext cx="10267122" cy="8481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heterozygous plant for plant height and a homozygous recessive plant for plant height are crossed?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071" y="2315954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492804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01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3C555B-DD60-444C-B9EC-2C31F6A82AB3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2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333826" name="Picture 2" descr="06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" t="3751" r="3323" b="3749"/>
          <a:stretch>
            <a:fillRect/>
          </a:stretch>
        </p:blipFill>
        <p:spPr bwMode="auto">
          <a:xfrm>
            <a:off x="5791200" y="457200"/>
            <a:ext cx="459898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1143000" y="748748"/>
            <a:ext cx="3810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Gregor Mendel</a:t>
            </a:r>
            <a:b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(1822-1884)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2057400" y="2819400"/>
            <a:ext cx="3429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Responsible for the Laws governing Inheritance of Traits</a:t>
            </a:r>
          </a:p>
        </p:txBody>
      </p:sp>
    </p:spTree>
    <p:extLst>
      <p:ext uri="{BB962C8B-B14F-4D97-AF65-F5344CB8AC3E}">
        <p14:creationId xmlns:p14="http://schemas.microsoft.com/office/powerpoint/2010/main" val="26373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homozygous recessive plants for color?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19327"/>
              </p:ext>
            </p:extLst>
          </p:nvPr>
        </p:nvGraphicFramePr>
        <p:xfrm>
          <a:off x="1152385" y="1916960"/>
          <a:ext cx="5967345" cy="46209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9115">
                  <a:extLst>
                    <a:ext uri="{9D8B030D-6E8A-4147-A177-3AD203B41FA5}">
                      <a16:colId xmlns:a16="http://schemas.microsoft.com/office/drawing/2014/main" val="108814996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2733788210"/>
                    </a:ext>
                  </a:extLst>
                </a:gridCol>
                <a:gridCol w="1989115">
                  <a:extLst>
                    <a:ext uri="{9D8B030D-6E8A-4147-A177-3AD203B41FA5}">
                      <a16:colId xmlns:a16="http://schemas.microsoft.com/office/drawing/2014/main" val="3021791440"/>
                    </a:ext>
                  </a:extLst>
                </a:gridCol>
              </a:tblGrid>
              <a:tr h="1540321"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6145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540"/>
                  </a:ext>
                </a:extLst>
              </a:tr>
              <a:tr h="1540321">
                <a:tc>
                  <a:txBody>
                    <a:bodyPr/>
                    <a:lstStyle/>
                    <a:p>
                      <a:pPr algn="ctr"/>
                      <a:endParaRPr lang="en-US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0688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58271" y="2660510"/>
            <a:ext cx="2686878" cy="19114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Genotype Ratio: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Phenotype Ratio: </a:t>
            </a:r>
          </a:p>
        </p:txBody>
      </p:sp>
    </p:spTree>
    <p:extLst>
      <p:ext uri="{BB962C8B-B14F-4D97-AF65-F5344CB8AC3E}">
        <p14:creationId xmlns:p14="http://schemas.microsoft.com/office/powerpoint/2010/main" val="426380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6137" y="457200"/>
            <a:ext cx="80010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Gregor Johann Mendel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39687" y="1563757"/>
            <a:ext cx="4152900" cy="5181600"/>
          </a:xfrm>
        </p:spPr>
        <p:txBody>
          <a:bodyPr>
            <a:normAutofit/>
          </a:bodyPr>
          <a:lstStyle/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Austrian monk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Studied the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inheritance</a:t>
            </a: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traits in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 plants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Developed the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laws of inheritance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Mendel's work was not recognized until the turn of the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20th century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Clr>
                <a:srgbClr val="724C26"/>
              </a:buClr>
              <a:buFontTx/>
              <a:buChar char="o"/>
              <a:defRPr/>
            </a:pPr>
            <a:endParaRPr lang="en-US" sz="1600" dirty="0"/>
          </a:p>
        </p:txBody>
      </p:sp>
      <p:pic>
        <p:nvPicPr>
          <p:cNvPr id="225285" name="Picture 5" descr="FG11_0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6194" y="1357312"/>
            <a:ext cx="4011613" cy="5181600"/>
          </a:xfrm>
          <a:noFill/>
        </p:spPr>
      </p:pic>
      <p:sp>
        <p:nvSpPr>
          <p:cNvPr id="512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3D24D1-CC4E-4159-931D-8FB7FFC23F89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3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3864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3" name="Rectangle 5"/>
          <p:cNvSpPr>
            <a:spLocks noGrp="1" noChangeArrowheads="1"/>
          </p:cNvSpPr>
          <p:nvPr>
            <p:ph type="title"/>
          </p:nvPr>
        </p:nvSpPr>
        <p:spPr>
          <a:xfrm>
            <a:off x="1895061" y="314739"/>
            <a:ext cx="8839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Gregor Johann Mendel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143000"/>
            <a:ext cx="4229100" cy="5257800"/>
          </a:xfrm>
        </p:spPr>
        <p:txBody>
          <a:bodyPr>
            <a:normAutofit/>
          </a:bodyPr>
          <a:lstStyle/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Between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1856 and 1863,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Mendel cultivated and tested some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28,000 pea plants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found that the plants' offspring retained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traits of the parents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Called the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“Father of Genetics"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7337" name="Picture 9" descr="mendel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2239" y="1219200"/>
            <a:ext cx="3665537" cy="5181600"/>
          </a:xfrm>
          <a:noFill/>
        </p:spPr>
      </p:pic>
      <p:sp>
        <p:nvSpPr>
          <p:cNvPr id="615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AFE346-1DE3-4F12-8468-78638CBF279C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4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487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7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4" name="Rectangle 6"/>
          <p:cNvSpPr>
            <a:spLocks noGrp="1" noChangeArrowheads="1"/>
          </p:cNvSpPr>
          <p:nvPr>
            <p:ph type="title"/>
          </p:nvPr>
        </p:nvSpPr>
        <p:spPr>
          <a:xfrm>
            <a:off x="7315199" y="762000"/>
            <a:ext cx="4373217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Site of Gregor Mendel’s experimental garden in the Czech Republic</a:t>
            </a: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28C52E-858B-4053-9E08-065A05C129D4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5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7171" name="Picture 2" descr="05_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5" b="4507"/>
          <a:stretch>
            <a:fillRect/>
          </a:stretch>
        </p:blipFill>
        <p:spPr bwMode="auto">
          <a:xfrm>
            <a:off x="1752600" y="304800"/>
            <a:ext cx="5410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86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D5FAD9-7D88-4B22-858E-632BECEAAC15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6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92696" y="1708150"/>
            <a:ext cx="5334000" cy="4051300"/>
          </a:xfrm>
        </p:spPr>
        <p:txBody>
          <a:bodyPr>
            <a:spAutoFit/>
          </a:bodyPr>
          <a:lstStyle/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Mendel stated that physical traits are inherited as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“particles”</a:t>
            </a:r>
          </a:p>
          <a:p>
            <a:pPr marL="0" indent="0">
              <a:buClr>
                <a:srgbClr val="724C26"/>
              </a:buClr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Mendel did not know that the “particles” were actually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Chromosomes &amp; DNA</a:t>
            </a:r>
            <a:endParaRPr lang="en-US" sz="2000" b="1" dirty="0">
              <a:solidFill>
                <a:schemeClr val="hlink"/>
              </a:solidFill>
            </a:endParaRPr>
          </a:p>
          <a:p>
            <a:pPr lvl="2" eaLnBrk="1" hangingPunct="1">
              <a:buFontTx/>
              <a:buChar char="•"/>
              <a:defRPr/>
            </a:pPr>
            <a:endParaRPr lang="en-US" b="1" dirty="0"/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479425"/>
            <a:ext cx="81534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Particulate Inheritance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1524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pic>
        <p:nvPicPr>
          <p:cNvPr id="254982" name="Picture 6" descr="Copy (2) of chromosome[1]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4"/>
          <a:stretch>
            <a:fillRect/>
          </a:stretch>
        </p:blipFill>
        <p:spPr bwMode="auto">
          <a:xfrm>
            <a:off x="7696200" y="1524000"/>
            <a:ext cx="2235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479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839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Genetic Terminology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27150"/>
            <a:ext cx="8458200" cy="5029200"/>
          </a:xfrm>
        </p:spPr>
        <p:txBody>
          <a:bodyPr/>
          <a:lstStyle/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</a:t>
            </a:r>
            <a:r>
              <a:rPr lang="en-US" sz="54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any characteristic that can be passed from parent to offspring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Heredity</a:t>
            </a:r>
            <a:r>
              <a:rPr lang="en-US" sz="54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passing of traits from parent to offspring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Genetics</a:t>
            </a:r>
            <a:r>
              <a:rPr lang="en-US" sz="54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study of heredity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endParaRPr lang="en-US" sz="40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2354F2-8A93-4E2E-9B56-C7FAD11DC70E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7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Genetic Crosses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1663147" y="1882775"/>
            <a:ext cx="8458200" cy="3886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Monohybrid cross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cross involving a single trait</a:t>
            </a:r>
            <a:b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 flower color  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Dihybrid cross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cross involving two traits </a:t>
            </a:r>
            <a:b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 flower color &amp; plant height</a:t>
            </a:r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A59409-F6F1-4355-B32A-B9FC37C0822B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8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839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Designer </a:t>
            </a:r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“Genes”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1089991" y="1311275"/>
            <a:ext cx="8610600" cy="47244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Alleles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forms of a 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(dominant &amp; recessive)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Dominant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stronger of two genes expressed in the hybrid; represented by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 letter (R)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Recessive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36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 that shows up less often in a cross; represented by a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lowercase letter (r)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Clr>
                <a:srgbClr val="724C26"/>
              </a:buClr>
              <a:buSzTx/>
              <a:buFont typeface="Wingdings" pitchFamily="2" charset="2"/>
              <a:buChar char="§"/>
              <a:defRPr/>
            </a:pP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t>copyright cmassengale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3B95CD-03DE-49F2-B37F-37A8958D19EA}" type="slidenum">
              <a:rPr lang="en-US" altLang="en-US" sz="900">
                <a:solidFill>
                  <a:schemeClr val="bg1"/>
                </a:solidFill>
                <a:latin typeface="Eras Bold ITC" panose="020B0907030504020204" pitchFamily="34" charset="0"/>
              </a:rPr>
              <a:pPr eaLnBrk="1" hangingPunct="1"/>
              <a:t>9</a:t>
            </a:fld>
            <a:endParaRPr lang="en-US" altLang="en-US" sz="90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</TotalTime>
  <Words>571</Words>
  <Application>Microsoft Office PowerPoint</Application>
  <PresentationFormat>Widescreen</PresentationFormat>
  <Paragraphs>154</Paragraphs>
  <Slides>20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Bradley Hand ITC</vt:lpstr>
      <vt:lpstr>Calibri</vt:lpstr>
      <vt:lpstr>Calibri Light</vt:lpstr>
      <vt:lpstr>Comic Sans MS</vt:lpstr>
      <vt:lpstr>Eras Bold ITC</vt:lpstr>
      <vt:lpstr>French Script MT</vt:lpstr>
      <vt:lpstr>Rage Italic</vt:lpstr>
      <vt:lpstr>Times New Roman</vt:lpstr>
      <vt:lpstr>Verdana</vt:lpstr>
      <vt:lpstr>Wingdings</vt:lpstr>
      <vt:lpstr>Office Theme</vt:lpstr>
      <vt:lpstr>Mendelian Genetics</vt:lpstr>
      <vt:lpstr>PowerPoint Presentation</vt:lpstr>
      <vt:lpstr>Gregor Johann Mendel</vt:lpstr>
      <vt:lpstr>Gregor Johann Mendel</vt:lpstr>
      <vt:lpstr>Site of Gregor Mendel’s experimental garden in the Czech Republic</vt:lpstr>
      <vt:lpstr>Particulate Inheritance</vt:lpstr>
      <vt:lpstr>Genetic Terminology</vt:lpstr>
      <vt:lpstr>Types of Genetic Crosses</vt:lpstr>
      <vt:lpstr>Designer “Genes”</vt:lpstr>
      <vt:lpstr>More Terminology</vt:lpstr>
      <vt:lpstr>Genotypes</vt:lpstr>
      <vt:lpstr>Punnett Square</vt:lpstr>
      <vt:lpstr>PowerPoint Presentation</vt:lpstr>
      <vt:lpstr>Eight Pea Plant Traits</vt:lpstr>
      <vt:lpstr>What would happen if Mendel crossed two plants who were Homozygous dominant for seed shape?  </vt:lpstr>
      <vt:lpstr>What would happen if Mendel crossed one plants who was Homozygous dominant for seed color and a heterozygous plant for seed color?  </vt:lpstr>
      <vt:lpstr>What would happen if a Homozygous dominant plant for pod shape was crossed with a homozygous recessive pod shape plant?</vt:lpstr>
      <vt:lpstr>What would happen if two heterozygous plants for Pod color were crossed?   </vt:lpstr>
      <vt:lpstr>A heterozygous plant for plant height and a homozygous recessive plant for plant height are crossed? </vt:lpstr>
      <vt:lpstr>Two homozygous recessive plants for color?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Mendelelian Genetics</dc:title>
  <dc:creator>Romano, Stephen</dc:creator>
  <cp:lastModifiedBy>Roache, Alan</cp:lastModifiedBy>
  <cp:revision>9</cp:revision>
  <dcterms:created xsi:type="dcterms:W3CDTF">2017-01-09T16:28:30Z</dcterms:created>
  <dcterms:modified xsi:type="dcterms:W3CDTF">2019-02-15T17:49:53Z</dcterms:modified>
</cp:coreProperties>
</file>