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Pedir and </a:t>
            </a:r>
            <a:r>
              <a:rPr lang="en-US" dirty="0" err="1" smtClean="0"/>
              <a:t>Servir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9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Pedir and </a:t>
            </a:r>
            <a:r>
              <a:rPr lang="en-US" dirty="0" err="1" smtClean="0"/>
              <a:t>Servir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Pedir and </a:t>
            </a:r>
            <a:r>
              <a:rPr lang="en-US" sz="2800" dirty="0" err="1" smtClean="0"/>
              <a:t>servir</a:t>
            </a:r>
            <a:r>
              <a:rPr lang="en-US" sz="2800" dirty="0" smtClean="0"/>
              <a:t> are both </a:t>
            </a:r>
            <a:r>
              <a:rPr lang="en-US" sz="2800" dirty="0" err="1" smtClean="0"/>
              <a:t>ir</a:t>
            </a:r>
            <a:r>
              <a:rPr lang="en-US" sz="2800" dirty="0" smtClean="0"/>
              <a:t> verbs that contain a stem change.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In both verbs the e becomes an </a:t>
            </a:r>
            <a:r>
              <a:rPr lang="en-US" sz="2800" dirty="0" err="1" smtClean="0"/>
              <a:t>i</a:t>
            </a:r>
            <a:r>
              <a:rPr lang="en-US" sz="2800" dirty="0" smtClean="0"/>
              <a:t> when conjugated.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only conjugation where the e DOES NOT become an </a:t>
            </a:r>
            <a:r>
              <a:rPr lang="en-US" sz="2800" dirty="0" err="1" smtClean="0"/>
              <a:t>i</a:t>
            </a:r>
            <a:r>
              <a:rPr lang="en-US" sz="2800" dirty="0" smtClean="0"/>
              <a:t> is the </a:t>
            </a:r>
            <a:r>
              <a:rPr lang="en-US" sz="2800" dirty="0" err="1" smtClean="0"/>
              <a:t>nosotros</a:t>
            </a:r>
            <a:r>
              <a:rPr lang="en-US" sz="2800" dirty="0" smtClean="0"/>
              <a:t> form.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471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Pedir means to </a:t>
            </a:r>
            <a:r>
              <a:rPr lang="en-US" sz="2400" b="1" u="sng" dirty="0" smtClean="0"/>
              <a:t>ask for </a:t>
            </a:r>
            <a:r>
              <a:rPr lang="en-US" sz="2400" dirty="0" smtClean="0"/>
              <a:t>or to </a:t>
            </a:r>
            <a:r>
              <a:rPr lang="en-US" sz="2400" b="1" u="sng" dirty="0" smtClean="0"/>
              <a:t>order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s-CL" sz="2400" dirty="0" err="1" smtClean="0"/>
              <a:t>Example</a:t>
            </a:r>
            <a:r>
              <a:rPr lang="es-CL" sz="2400" dirty="0"/>
              <a:t> 1: </a:t>
            </a:r>
            <a:r>
              <a:rPr lang="es-CL" sz="2400" dirty="0" smtClean="0"/>
              <a:t>¿Qué le gustaría pedir? (</a:t>
            </a:r>
            <a:r>
              <a:rPr lang="es-CL" sz="2400" dirty="0" err="1" smtClean="0"/>
              <a:t>What</a:t>
            </a:r>
            <a:r>
              <a:rPr lang="es-CL" sz="2400" dirty="0" smtClean="0"/>
              <a:t> </a:t>
            </a:r>
            <a:r>
              <a:rPr lang="es-CL" sz="2400" dirty="0" err="1" smtClean="0"/>
              <a:t>would</a:t>
            </a:r>
            <a:r>
              <a:rPr lang="es-CL" sz="2400" dirty="0" smtClean="0"/>
              <a:t> </a:t>
            </a:r>
            <a:r>
              <a:rPr lang="es-CL" sz="2400" dirty="0" err="1" smtClean="0"/>
              <a:t>you</a:t>
            </a:r>
            <a:r>
              <a:rPr lang="es-CL" sz="2400" dirty="0" smtClean="0"/>
              <a:t> (formal) </a:t>
            </a:r>
            <a:r>
              <a:rPr lang="es-CL" sz="2400" dirty="0" err="1" smtClean="0"/>
              <a:t>like</a:t>
            </a:r>
            <a:r>
              <a:rPr lang="es-CL" sz="2400" dirty="0" smtClean="0"/>
              <a:t> to </a:t>
            </a:r>
            <a:r>
              <a:rPr lang="es-CL" sz="2400" dirty="0" err="1" smtClean="0"/>
              <a:t>order</a:t>
            </a:r>
            <a:r>
              <a:rPr lang="es-CL" sz="2400" dirty="0" smtClean="0"/>
              <a:t>?</a:t>
            </a:r>
          </a:p>
          <a:p>
            <a:endParaRPr lang="es-CL" sz="2400" dirty="0"/>
          </a:p>
          <a:p>
            <a:r>
              <a:rPr lang="es-CL" sz="2400" dirty="0" err="1" smtClean="0"/>
              <a:t>Example</a:t>
            </a:r>
            <a:r>
              <a:rPr lang="es-CL" sz="2400" dirty="0" smtClean="0"/>
              <a:t> 2: Pido el sándwich de jamón. Literal </a:t>
            </a:r>
            <a:r>
              <a:rPr lang="es-CL" sz="2400" dirty="0" err="1" smtClean="0"/>
              <a:t>translation</a:t>
            </a:r>
            <a:r>
              <a:rPr lang="es-CL" sz="2400" dirty="0" smtClean="0"/>
              <a:t>: I </a:t>
            </a:r>
            <a:r>
              <a:rPr lang="es-CL" sz="2400" dirty="0" err="1" smtClean="0"/>
              <a:t>order</a:t>
            </a:r>
            <a:r>
              <a:rPr lang="es-CL" sz="2400" dirty="0" smtClean="0"/>
              <a:t> </a:t>
            </a:r>
            <a:r>
              <a:rPr lang="es-CL" sz="2400" dirty="0" err="1" smtClean="0"/>
              <a:t>the</a:t>
            </a:r>
            <a:r>
              <a:rPr lang="es-CL" sz="2400" dirty="0" smtClean="0"/>
              <a:t> </a:t>
            </a:r>
            <a:r>
              <a:rPr lang="es-CL" sz="2400" dirty="0" err="1" smtClean="0"/>
              <a:t>ham</a:t>
            </a:r>
            <a:r>
              <a:rPr lang="es-CL" sz="2400" dirty="0" smtClean="0"/>
              <a:t> </a:t>
            </a:r>
            <a:r>
              <a:rPr lang="es-CL" sz="2400" dirty="0" err="1" smtClean="0"/>
              <a:t>sandwich</a:t>
            </a:r>
            <a:r>
              <a:rPr lang="es-CL" sz="2400" dirty="0" smtClean="0"/>
              <a:t>. </a:t>
            </a:r>
            <a:r>
              <a:rPr lang="es-CL" sz="2400" dirty="0" err="1" smtClean="0"/>
              <a:t>Understood</a:t>
            </a:r>
            <a:r>
              <a:rPr lang="es-CL" sz="2400" dirty="0" smtClean="0"/>
              <a:t> </a:t>
            </a:r>
            <a:r>
              <a:rPr lang="es-CL" sz="2400" dirty="0" err="1" smtClean="0"/>
              <a:t>meaning</a:t>
            </a:r>
            <a:r>
              <a:rPr lang="es-CL" sz="2400" dirty="0" smtClean="0"/>
              <a:t> = I </a:t>
            </a:r>
            <a:r>
              <a:rPr lang="es-CL" sz="2400" dirty="0" err="1" smtClean="0"/>
              <a:t>would</a:t>
            </a:r>
            <a:r>
              <a:rPr lang="es-CL" sz="2400" dirty="0" smtClean="0"/>
              <a:t> </a:t>
            </a:r>
            <a:r>
              <a:rPr lang="es-CL" sz="2400" dirty="0" err="1" smtClean="0"/>
              <a:t>like</a:t>
            </a:r>
            <a:r>
              <a:rPr lang="es-CL" sz="2400" dirty="0" smtClean="0"/>
              <a:t> to </a:t>
            </a:r>
            <a:r>
              <a:rPr lang="es-CL" sz="2400" dirty="0" err="1" smtClean="0"/>
              <a:t>order</a:t>
            </a:r>
            <a:r>
              <a:rPr lang="es-CL" sz="2400" dirty="0" smtClean="0"/>
              <a:t> </a:t>
            </a:r>
            <a:r>
              <a:rPr lang="es-CL" sz="2400" dirty="0" err="1" smtClean="0"/>
              <a:t>the</a:t>
            </a:r>
            <a:r>
              <a:rPr lang="es-CL" sz="2400" dirty="0" smtClean="0"/>
              <a:t> </a:t>
            </a:r>
            <a:r>
              <a:rPr lang="es-CL" sz="2400" dirty="0" err="1" smtClean="0"/>
              <a:t>ham</a:t>
            </a:r>
            <a:r>
              <a:rPr lang="es-CL" sz="2400" dirty="0" smtClean="0"/>
              <a:t> sándwich.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14757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Pedir Conjugation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5921"/>
            <a:ext cx="9601200" cy="4340180"/>
          </a:xfrm>
        </p:spPr>
        <p:txBody>
          <a:bodyPr>
            <a:noAutofit/>
          </a:bodyPr>
          <a:lstStyle/>
          <a:p>
            <a:r>
              <a:rPr lang="en-US" sz="2400" dirty="0" smtClean="0"/>
              <a:t>Yo = </a:t>
            </a:r>
            <a:r>
              <a:rPr lang="en-US" sz="2400" dirty="0" err="1" smtClean="0"/>
              <a:t>pido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s-CL" sz="2400" dirty="0" smtClean="0"/>
              <a:t>Tú = pides</a:t>
            </a:r>
          </a:p>
          <a:p>
            <a:endParaRPr lang="es-CL" sz="2400" dirty="0" smtClean="0"/>
          </a:p>
          <a:p>
            <a:r>
              <a:rPr lang="es-CL" sz="2400" dirty="0" smtClean="0"/>
              <a:t>Él/ella/usted = pide</a:t>
            </a:r>
          </a:p>
          <a:p>
            <a:endParaRPr lang="es-CL" sz="2400" dirty="0" smtClean="0"/>
          </a:p>
          <a:p>
            <a:r>
              <a:rPr lang="es-CL" sz="2400" dirty="0" smtClean="0"/>
              <a:t>Nosotros = pedimos</a:t>
            </a:r>
          </a:p>
          <a:p>
            <a:pPr marL="0" indent="0">
              <a:buNone/>
            </a:pPr>
            <a:endParaRPr lang="es-CL" sz="2400" dirty="0" smtClean="0"/>
          </a:p>
          <a:p>
            <a:r>
              <a:rPr lang="es-CL" sz="2400" dirty="0" smtClean="0"/>
              <a:t>Ellos/ellas/ustedes = piden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74099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Servir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Servir </a:t>
            </a:r>
            <a:r>
              <a:rPr lang="es-CL" sz="2800" dirty="0" err="1" smtClean="0"/>
              <a:t>means</a:t>
            </a:r>
            <a:r>
              <a:rPr lang="es-CL" sz="2800" dirty="0" smtClean="0"/>
              <a:t> </a:t>
            </a:r>
            <a:r>
              <a:rPr lang="es-CL" sz="2800" b="1" u="sng" dirty="0" smtClean="0"/>
              <a:t>to </a:t>
            </a:r>
            <a:r>
              <a:rPr lang="es-CL" sz="2800" b="1" u="sng" dirty="0" err="1" smtClean="0"/>
              <a:t>serve</a:t>
            </a:r>
            <a:r>
              <a:rPr lang="es-CL" sz="2800" dirty="0" smtClean="0"/>
              <a:t>.</a:t>
            </a:r>
          </a:p>
          <a:p>
            <a:endParaRPr lang="es-CL" sz="2800" dirty="0"/>
          </a:p>
          <a:p>
            <a:r>
              <a:rPr lang="es-CL" sz="2800" dirty="0" err="1" smtClean="0"/>
              <a:t>Example</a:t>
            </a:r>
            <a:r>
              <a:rPr lang="es-CL" sz="2800" dirty="0"/>
              <a:t> 1: </a:t>
            </a:r>
            <a:r>
              <a:rPr lang="es-CL" sz="2800" dirty="0" smtClean="0"/>
              <a:t>¿Qué sirves en una fiesta? </a:t>
            </a:r>
            <a:r>
              <a:rPr lang="es-CL" sz="2800" dirty="0" err="1" smtClean="0"/>
              <a:t>What</a:t>
            </a:r>
            <a:r>
              <a:rPr lang="es-CL" sz="2800" dirty="0" smtClean="0"/>
              <a:t> do </a:t>
            </a:r>
            <a:r>
              <a:rPr lang="es-CL" sz="2800" dirty="0" err="1" smtClean="0"/>
              <a:t>you</a:t>
            </a:r>
            <a:r>
              <a:rPr lang="es-CL" sz="2800" dirty="0" smtClean="0"/>
              <a:t> </a:t>
            </a:r>
            <a:r>
              <a:rPr lang="es-CL" sz="2800" dirty="0" err="1" smtClean="0"/>
              <a:t>serve</a:t>
            </a:r>
            <a:r>
              <a:rPr lang="es-CL" sz="2800" dirty="0" smtClean="0"/>
              <a:t> at a </a:t>
            </a:r>
            <a:r>
              <a:rPr lang="es-CL" sz="2800" dirty="0" err="1" smtClean="0"/>
              <a:t>party</a:t>
            </a:r>
            <a:r>
              <a:rPr lang="es-CL" sz="2800" dirty="0" smtClean="0"/>
              <a:t>?</a:t>
            </a:r>
          </a:p>
          <a:p>
            <a:endParaRPr lang="es-CL" sz="2800" dirty="0"/>
          </a:p>
          <a:p>
            <a:r>
              <a:rPr lang="es-CL" sz="2800" dirty="0" err="1" smtClean="0"/>
              <a:t>Example</a:t>
            </a:r>
            <a:r>
              <a:rPr lang="es-CL" sz="2800" dirty="0"/>
              <a:t> 2: </a:t>
            </a:r>
            <a:r>
              <a:rPr lang="es-CL" sz="2800" dirty="0" smtClean="0"/>
              <a:t>¿Quién sirve el desayuno en tu casa? </a:t>
            </a:r>
            <a:r>
              <a:rPr lang="es-CL" sz="2800" dirty="0" err="1" smtClean="0"/>
              <a:t>Who</a:t>
            </a:r>
            <a:r>
              <a:rPr lang="es-CL" sz="2800" dirty="0" smtClean="0"/>
              <a:t> </a:t>
            </a:r>
            <a:r>
              <a:rPr lang="es-CL" sz="2800" dirty="0" err="1" smtClean="0"/>
              <a:t>serves</a:t>
            </a:r>
            <a:r>
              <a:rPr lang="es-CL" sz="2800" dirty="0" smtClean="0"/>
              <a:t> </a:t>
            </a:r>
            <a:r>
              <a:rPr lang="es-CL" sz="2800" dirty="0" err="1" smtClean="0"/>
              <a:t>breakfast</a:t>
            </a:r>
            <a:r>
              <a:rPr lang="es-CL" sz="2800" dirty="0" smtClean="0"/>
              <a:t> at </a:t>
            </a:r>
            <a:r>
              <a:rPr lang="es-CL" sz="2800" dirty="0" err="1" smtClean="0"/>
              <a:t>your</a:t>
            </a:r>
            <a:r>
              <a:rPr lang="es-CL" sz="2800" dirty="0" smtClean="0"/>
              <a:t> </a:t>
            </a:r>
            <a:r>
              <a:rPr lang="es-CL" sz="2800" dirty="0" err="1" smtClean="0"/>
              <a:t>house</a:t>
            </a:r>
            <a:r>
              <a:rPr lang="es-CL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717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Servir</a:t>
            </a:r>
            <a:r>
              <a:rPr lang="en-US" dirty="0" smtClean="0"/>
              <a:t> Conjugation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18586"/>
          </a:xfrm>
        </p:spPr>
        <p:txBody>
          <a:bodyPr>
            <a:noAutofit/>
          </a:bodyPr>
          <a:lstStyle/>
          <a:p>
            <a:r>
              <a:rPr lang="en-US" dirty="0" smtClean="0"/>
              <a:t>Yo = </a:t>
            </a:r>
            <a:r>
              <a:rPr lang="en-US" dirty="0" err="1" smtClean="0"/>
              <a:t>sirvo</a:t>
            </a:r>
            <a:endParaRPr lang="en-US" dirty="0" smtClean="0"/>
          </a:p>
          <a:p>
            <a:endParaRPr lang="en-US" dirty="0"/>
          </a:p>
          <a:p>
            <a:r>
              <a:rPr lang="es-CL" dirty="0" smtClean="0"/>
              <a:t>Tú = sirves</a:t>
            </a:r>
          </a:p>
          <a:p>
            <a:endParaRPr lang="es-CL" dirty="0"/>
          </a:p>
          <a:p>
            <a:r>
              <a:rPr lang="es-CL" dirty="0" smtClean="0"/>
              <a:t>Él/ella/usted = sirve</a:t>
            </a:r>
          </a:p>
          <a:p>
            <a:endParaRPr lang="es-CL" dirty="0"/>
          </a:p>
          <a:p>
            <a:r>
              <a:rPr lang="es-CL" dirty="0" smtClean="0"/>
              <a:t>Nosotros = servimos</a:t>
            </a:r>
          </a:p>
          <a:p>
            <a:endParaRPr lang="es-CL" dirty="0"/>
          </a:p>
          <a:p>
            <a:r>
              <a:rPr lang="es-CL" dirty="0" smtClean="0"/>
              <a:t>Ellos/ellas/ustedes = sirven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3625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1375"/>
            <a:ext cx="9601200" cy="4206025"/>
          </a:xfrm>
        </p:spPr>
        <p:txBody>
          <a:bodyPr>
            <a:normAutofit/>
          </a:bodyPr>
          <a:lstStyle/>
          <a:p>
            <a:r>
              <a:rPr lang="en-US" dirty="0" smtClean="0"/>
              <a:t>Whip out your vocabulary list for assistance and write 2 </a:t>
            </a:r>
            <a:r>
              <a:rPr lang="en-US" b="1" u="sng" dirty="0" smtClean="0"/>
              <a:t>original</a:t>
            </a:r>
            <a:r>
              <a:rPr lang="en-US" dirty="0" smtClean="0"/>
              <a:t> sentences or questions in Spanish for each verb.</a:t>
            </a:r>
          </a:p>
          <a:p>
            <a:endParaRPr lang="en-US" dirty="0"/>
          </a:p>
          <a:p>
            <a:r>
              <a:rPr lang="en-US" dirty="0" smtClean="0"/>
              <a:t>Pedir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endParaRPr lang="en-US" dirty="0"/>
          </a:p>
          <a:p>
            <a:r>
              <a:rPr lang="en-US" dirty="0" err="1" smtClean="0"/>
              <a:t>Servir</a:t>
            </a:r>
            <a:endParaRPr lang="en-US" dirty="0" smtClean="0"/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3485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34</TotalTime>
  <Words>215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Pedir and Servir</vt:lpstr>
      <vt:lpstr>Pedir and Servir</vt:lpstr>
      <vt:lpstr>Pedir</vt:lpstr>
      <vt:lpstr>Pedir Conjugation</vt:lpstr>
      <vt:lpstr>Servir</vt:lpstr>
      <vt:lpstr>Servir Conjugation</vt:lpstr>
      <vt:lpstr>You 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Pedir and Servir</dc:title>
  <dc:creator>Emily Hawthorne</dc:creator>
  <cp:lastModifiedBy>Emily Hawthorne</cp:lastModifiedBy>
  <cp:revision>4</cp:revision>
  <dcterms:created xsi:type="dcterms:W3CDTF">2017-12-03T23:32:46Z</dcterms:created>
  <dcterms:modified xsi:type="dcterms:W3CDTF">2017-12-04T00:07:23Z</dcterms:modified>
</cp:coreProperties>
</file>