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3" d="100"/>
          <a:sy n="113" d="100"/>
        </p:scale>
        <p:origin x="3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11/30/2018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11/30/2018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11/30/2018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11/30/2018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11/30/2018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Taking Notes on Your Sources</a:t>
            </a:r>
          </a:p>
        </p:txBody>
      </p:sp>
      <p:sp>
        <p:nvSpPr>
          <p:cNvPr id="3" name="Subtitle 2"/>
          <p:cNvSpPr>
            <a:spLocks noGrp="1"/>
          </p:cNvSpPr>
          <p:nvPr>
            <p:ph type="subTitle" idx="1"/>
          </p:nvPr>
        </p:nvSpPr>
        <p:spPr/>
        <p:txBody>
          <a:bodyPr>
            <a:normAutofit lnSpcReduction="10000"/>
          </a:bodyPr>
          <a:lstStyle/>
          <a:p>
            <a:r>
              <a:rPr lang="en-US" dirty="0"/>
              <a:t>Research Unit</a:t>
            </a:r>
          </a:p>
          <a:p>
            <a:r>
              <a:rPr lang="en-US" dirty="0"/>
              <a:t>Marth</a:t>
            </a:r>
          </a:p>
        </p:txBody>
      </p:sp>
    </p:spTree>
    <p:extLst>
      <p:ext uri="{BB962C8B-B14F-4D97-AF65-F5344CB8AC3E}">
        <p14:creationId xmlns:p14="http://schemas.microsoft.com/office/powerpoint/2010/main" val="3976601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Summarizing </a:t>
            </a:r>
          </a:p>
        </p:txBody>
      </p:sp>
      <p:sp>
        <p:nvSpPr>
          <p:cNvPr id="3" name="Content Placeholder 2"/>
          <p:cNvSpPr>
            <a:spLocks noGrp="1"/>
          </p:cNvSpPr>
          <p:nvPr>
            <p:ph idx="1"/>
          </p:nvPr>
        </p:nvSpPr>
        <p:spPr/>
        <p:txBody>
          <a:bodyPr>
            <a:normAutofit/>
          </a:bodyPr>
          <a:lstStyle/>
          <a:p>
            <a:r>
              <a:rPr lang="en-US" sz="2400" dirty="0"/>
              <a:t>Involves putting the main idea(s) of one or several writers into your own words—including </a:t>
            </a:r>
            <a:r>
              <a:rPr lang="en-US" sz="2400" u="sng" dirty="0"/>
              <a:t>only the main points</a:t>
            </a:r>
            <a:r>
              <a:rPr lang="en-US" sz="2400" dirty="0"/>
              <a:t>. </a:t>
            </a:r>
          </a:p>
          <a:p>
            <a:r>
              <a:rPr lang="en-US" sz="2400" dirty="0"/>
              <a:t>When do you summarize?</a:t>
            </a:r>
          </a:p>
          <a:p>
            <a:pPr lvl="1"/>
            <a:r>
              <a:rPr lang="en-US" sz="2400" dirty="0"/>
              <a:t>To establish background or offer an overview of a topic</a:t>
            </a:r>
          </a:p>
          <a:p>
            <a:pPr lvl="1"/>
            <a:r>
              <a:rPr lang="en-US" sz="2400" dirty="0"/>
              <a:t>To describe knowledge—from several sources—about a topic</a:t>
            </a:r>
          </a:p>
          <a:p>
            <a:pPr lvl="1"/>
            <a:r>
              <a:rPr lang="en-US" sz="2400" dirty="0"/>
              <a:t>To determine the main ideas of a single source</a:t>
            </a:r>
          </a:p>
        </p:txBody>
      </p:sp>
    </p:spTree>
    <p:extLst>
      <p:ext uri="{BB962C8B-B14F-4D97-AF65-F5344CB8AC3E}">
        <p14:creationId xmlns:p14="http://schemas.microsoft.com/office/powerpoint/2010/main" val="287037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p:txBody>
          <a:bodyPr>
            <a:normAutofit/>
          </a:bodyPr>
          <a:lstStyle/>
          <a:p>
            <a:r>
              <a:rPr lang="en-US" dirty="0"/>
              <a:t>Original: </a:t>
            </a:r>
          </a:p>
          <a:p>
            <a:pPr lvl="1"/>
            <a:r>
              <a:rPr lang="en-US" sz="2000" dirty="0"/>
              <a:t>Of the more than 1,000 bicycling deaths each year, three-fourths are caused by head injuries. Half of those killed are school-age children. One study concluded that wearing a bike helmet can reduce the risk of head injury by 85 percent.  In an accident, a bike helmet absorbs the shock and cushions the head.  </a:t>
            </a:r>
            <a:r>
              <a:rPr lang="en-US" sz="2000" b="1" dirty="0"/>
              <a:t>From “Bike Helmets: Unused Lifesavers,” </a:t>
            </a:r>
            <a:r>
              <a:rPr lang="en-US" sz="2000" b="1" u="sng" dirty="0"/>
              <a:t>Consumer Reports</a:t>
            </a:r>
            <a:r>
              <a:rPr lang="en-US" sz="2000" b="1" dirty="0"/>
              <a:t> (May 1990): 348. </a:t>
            </a:r>
          </a:p>
          <a:p>
            <a:endParaRPr lang="en-US" b="1" dirty="0"/>
          </a:p>
          <a:p>
            <a:r>
              <a:rPr lang="en-US" dirty="0"/>
              <a:t>Paraphrased?</a:t>
            </a:r>
          </a:p>
          <a:p>
            <a:r>
              <a:rPr lang="en-US" dirty="0"/>
              <a:t>Summarized?</a:t>
            </a:r>
          </a:p>
        </p:txBody>
      </p:sp>
    </p:spTree>
    <p:extLst>
      <p:ext uri="{BB962C8B-B14F-4D97-AF65-F5344CB8AC3E}">
        <p14:creationId xmlns:p14="http://schemas.microsoft.com/office/powerpoint/2010/main" val="1165538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more</a:t>
            </a:r>
          </a:p>
        </p:txBody>
      </p:sp>
      <p:sp>
        <p:nvSpPr>
          <p:cNvPr id="3" name="Content Placeholder 2"/>
          <p:cNvSpPr>
            <a:spLocks noGrp="1"/>
          </p:cNvSpPr>
          <p:nvPr>
            <p:ph idx="1"/>
          </p:nvPr>
        </p:nvSpPr>
        <p:spPr/>
        <p:txBody>
          <a:bodyPr>
            <a:normAutofit/>
          </a:bodyPr>
          <a:lstStyle/>
          <a:p>
            <a:r>
              <a:rPr lang="en-US" dirty="0"/>
              <a:t>Original: </a:t>
            </a:r>
          </a:p>
          <a:p>
            <a:pPr lvl="1"/>
            <a:r>
              <a:rPr lang="en-US" sz="2000" dirty="0"/>
              <a:t>“The Antarctic is the vast source of cold on our planet, just as the sun is the source of our heat, and it exerts tremendous control on our climate,” Cousteau told the camera. “The cold ocean water around Antarctica flows north to mix with warmer water from the tropics, and its upwellings help to cool both the surface water and our atmosphere. Yet the fragility of this regulating system is now threatened by human activity.” </a:t>
            </a:r>
            <a:r>
              <a:rPr lang="en-US" sz="2000" b="1" dirty="0"/>
              <a:t>From “Captain Cousteau,” </a:t>
            </a:r>
            <a:r>
              <a:rPr lang="en-US" sz="2000" b="1" u="sng" dirty="0"/>
              <a:t>Audubon</a:t>
            </a:r>
            <a:r>
              <a:rPr lang="en-US" sz="2000" b="1" dirty="0"/>
              <a:t> (May 1990): 17. </a:t>
            </a:r>
          </a:p>
          <a:p>
            <a:r>
              <a:rPr lang="en-US" dirty="0"/>
              <a:t>Paraphrased?</a:t>
            </a:r>
          </a:p>
          <a:p>
            <a:r>
              <a:rPr lang="en-US" dirty="0"/>
              <a:t>Summarized? </a:t>
            </a:r>
          </a:p>
        </p:txBody>
      </p:sp>
    </p:spTree>
    <p:extLst>
      <p:ext uri="{BB962C8B-B14F-4D97-AF65-F5344CB8AC3E}">
        <p14:creationId xmlns:p14="http://schemas.microsoft.com/office/powerpoint/2010/main" val="356027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options for notes</a:t>
            </a:r>
          </a:p>
        </p:txBody>
      </p:sp>
      <p:sp>
        <p:nvSpPr>
          <p:cNvPr id="4" name="Text Placeholder 3"/>
          <p:cNvSpPr>
            <a:spLocks noGrp="1"/>
          </p:cNvSpPr>
          <p:nvPr>
            <p:ph type="body" idx="1"/>
          </p:nvPr>
        </p:nvSpPr>
        <p:spPr/>
        <p:txBody>
          <a:bodyPr/>
          <a:lstStyle/>
          <a:p>
            <a:r>
              <a:rPr lang="en-US" dirty="0"/>
              <a:t>Note Cards</a:t>
            </a:r>
          </a:p>
        </p:txBody>
      </p:sp>
      <p:sp>
        <p:nvSpPr>
          <p:cNvPr id="5" name="Content Placeholder 4"/>
          <p:cNvSpPr>
            <a:spLocks noGrp="1"/>
          </p:cNvSpPr>
          <p:nvPr>
            <p:ph sz="half" idx="2"/>
          </p:nvPr>
        </p:nvSpPr>
        <p:spPr/>
        <p:txBody>
          <a:bodyPr>
            <a:normAutofit fontScale="92500" lnSpcReduction="10000"/>
          </a:bodyPr>
          <a:lstStyle/>
          <a:p>
            <a:r>
              <a:rPr lang="en-US" sz="2400" b="1" dirty="0"/>
              <a:t>Minimum: </a:t>
            </a:r>
            <a:r>
              <a:rPr lang="en-US" sz="2400" dirty="0"/>
              <a:t>6 Note Cards per source (30 total) </a:t>
            </a:r>
          </a:p>
          <a:p>
            <a:r>
              <a:rPr lang="en-US" sz="2400" dirty="0"/>
              <a:t>Title of Source</a:t>
            </a:r>
          </a:p>
          <a:p>
            <a:r>
              <a:rPr lang="en-US" sz="2400" dirty="0"/>
              <a:t>Page Number</a:t>
            </a:r>
          </a:p>
          <a:p>
            <a:r>
              <a:rPr lang="en-US" sz="2400" dirty="0"/>
              <a:t>Educational Issue the information pertains to</a:t>
            </a:r>
          </a:p>
          <a:p>
            <a:r>
              <a:rPr lang="en-US" sz="2400" dirty="0"/>
              <a:t>1 piece of </a:t>
            </a:r>
            <a:r>
              <a:rPr lang="en-US" sz="2400" b="1" dirty="0"/>
              <a:t>paraphrased</a:t>
            </a:r>
            <a:r>
              <a:rPr lang="en-US" sz="2400" dirty="0"/>
              <a:t> information</a:t>
            </a:r>
          </a:p>
          <a:p>
            <a:endParaRPr lang="en-US" dirty="0"/>
          </a:p>
        </p:txBody>
      </p:sp>
      <p:sp>
        <p:nvSpPr>
          <p:cNvPr id="6" name="Text Placeholder 5"/>
          <p:cNvSpPr>
            <a:spLocks noGrp="1"/>
          </p:cNvSpPr>
          <p:nvPr>
            <p:ph type="body" sz="quarter" idx="3"/>
          </p:nvPr>
        </p:nvSpPr>
        <p:spPr/>
        <p:txBody>
          <a:bodyPr/>
          <a:lstStyle/>
          <a:p>
            <a:r>
              <a:rPr lang="en-US" dirty="0"/>
              <a:t>Note Sheets</a:t>
            </a:r>
          </a:p>
        </p:txBody>
      </p:sp>
      <p:sp>
        <p:nvSpPr>
          <p:cNvPr id="7" name="Content Placeholder 6"/>
          <p:cNvSpPr>
            <a:spLocks noGrp="1"/>
          </p:cNvSpPr>
          <p:nvPr>
            <p:ph sz="quarter" idx="4"/>
          </p:nvPr>
        </p:nvSpPr>
        <p:spPr/>
        <p:txBody>
          <a:bodyPr>
            <a:normAutofit/>
          </a:bodyPr>
          <a:lstStyle/>
          <a:p>
            <a:r>
              <a:rPr lang="en-US" sz="2400" b="1" dirty="0"/>
              <a:t>Minimum: </a:t>
            </a:r>
            <a:r>
              <a:rPr lang="en-US" sz="2400" dirty="0"/>
              <a:t>1 Note Sheet per source (5 note sheets total)</a:t>
            </a:r>
          </a:p>
          <a:p>
            <a:r>
              <a:rPr lang="en-US" sz="2400" dirty="0"/>
              <a:t>Title of Source </a:t>
            </a:r>
          </a:p>
          <a:p>
            <a:r>
              <a:rPr lang="en-US" sz="2400" dirty="0"/>
              <a:t> Name of the Author</a:t>
            </a:r>
          </a:p>
          <a:p>
            <a:r>
              <a:rPr lang="en-US" sz="2400" dirty="0"/>
              <a:t>6 pieces of </a:t>
            </a:r>
            <a:r>
              <a:rPr lang="en-US" sz="2400" b="1" dirty="0"/>
              <a:t>paraphrased</a:t>
            </a:r>
            <a:r>
              <a:rPr lang="en-US" sz="2400" dirty="0"/>
              <a:t> information with page numbers</a:t>
            </a:r>
          </a:p>
        </p:txBody>
      </p:sp>
    </p:spTree>
    <p:extLst>
      <p:ext uri="{BB962C8B-B14F-4D97-AF65-F5344CB8AC3E}">
        <p14:creationId xmlns:p14="http://schemas.microsoft.com/office/powerpoint/2010/main" val="351737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Why paraphrase in your notes?</a:t>
            </a:r>
          </a:p>
        </p:txBody>
      </p:sp>
      <p:sp>
        <p:nvSpPr>
          <p:cNvPr id="8" name="Content Placeholder 7"/>
          <p:cNvSpPr>
            <a:spLocks noGrp="1"/>
          </p:cNvSpPr>
          <p:nvPr>
            <p:ph idx="1"/>
          </p:nvPr>
        </p:nvSpPr>
        <p:spPr/>
        <p:txBody>
          <a:bodyPr/>
          <a:lstStyle/>
          <a:p>
            <a:r>
              <a:rPr lang="en-US" altLang="en-US" sz="3200" dirty="0"/>
              <a:t>It is helpful to </a:t>
            </a:r>
            <a:r>
              <a:rPr lang="en-US" altLang="en-US" sz="3200" b="1" u="sng" dirty="0"/>
              <a:t>paraphrase</a:t>
            </a:r>
            <a:r>
              <a:rPr lang="en-US" altLang="en-US" sz="3200" b="1" dirty="0"/>
              <a:t>, </a:t>
            </a:r>
            <a:r>
              <a:rPr lang="en-US" altLang="en-US" sz="3200" dirty="0"/>
              <a:t>or </a:t>
            </a:r>
            <a:r>
              <a:rPr lang="en-US" altLang="en-US" sz="3200" b="1" u="sng" dirty="0"/>
              <a:t>summarize</a:t>
            </a:r>
            <a:r>
              <a:rPr lang="en-US" altLang="en-US" sz="3200" dirty="0"/>
              <a:t>, your research on the index cards while you are taking notes. If you are consistent in paraphrasing</a:t>
            </a:r>
            <a:r>
              <a:rPr lang="en-US" altLang="en-US" sz="3200" b="1" dirty="0"/>
              <a:t> </a:t>
            </a:r>
            <a:r>
              <a:rPr lang="en-US" altLang="en-US" sz="3200" dirty="0"/>
              <a:t>at this stage, then you will </a:t>
            </a:r>
            <a:r>
              <a:rPr lang="en-US" altLang="en-US" sz="3200" b="1" dirty="0"/>
              <a:t>not</a:t>
            </a:r>
            <a:r>
              <a:rPr lang="en-US" altLang="en-US" sz="3200" dirty="0"/>
              <a:t> accidentally plagiarize someone else's work. You will also have less work to do when you are actually writing the paper. </a:t>
            </a:r>
          </a:p>
          <a:p>
            <a:endParaRPr lang="en-US" dirty="0"/>
          </a:p>
        </p:txBody>
      </p:sp>
    </p:spTree>
    <p:extLst>
      <p:ext uri="{BB962C8B-B14F-4D97-AF65-F5344CB8AC3E}">
        <p14:creationId xmlns:p14="http://schemas.microsoft.com/office/powerpoint/2010/main" val="194066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Pick your Poison</a:t>
            </a:r>
          </a:p>
        </p:txBody>
      </p:sp>
      <p:sp>
        <p:nvSpPr>
          <p:cNvPr id="6" name="Text Placeholder 5"/>
          <p:cNvSpPr>
            <a:spLocks noGrp="1"/>
          </p:cNvSpPr>
          <p:nvPr>
            <p:ph type="body" idx="1"/>
          </p:nvPr>
        </p:nvSpPr>
        <p:spPr/>
        <p:txBody>
          <a:bodyPr/>
          <a:lstStyle/>
          <a:p>
            <a:r>
              <a:rPr lang="en-US" sz="3600" dirty="0"/>
              <a:t>Note Cards</a:t>
            </a:r>
          </a:p>
        </p:txBody>
      </p:sp>
      <p:sp>
        <p:nvSpPr>
          <p:cNvPr id="7" name="Content Placeholder 6"/>
          <p:cNvSpPr>
            <a:spLocks noGrp="1"/>
          </p:cNvSpPr>
          <p:nvPr>
            <p:ph sz="half" idx="2"/>
          </p:nvPr>
        </p:nvSpPr>
        <p:spPr/>
        <p:txBody>
          <a:bodyPr>
            <a:normAutofit/>
          </a:bodyPr>
          <a:lstStyle/>
          <a:p>
            <a:r>
              <a:rPr lang="en-US" sz="2800" dirty="0"/>
              <a:t>Remember: 6 note cards per source (including your interview)</a:t>
            </a:r>
          </a:p>
        </p:txBody>
      </p:sp>
      <p:sp>
        <p:nvSpPr>
          <p:cNvPr id="8" name="Text Placeholder 7"/>
          <p:cNvSpPr>
            <a:spLocks noGrp="1"/>
          </p:cNvSpPr>
          <p:nvPr>
            <p:ph type="body" sz="quarter" idx="3"/>
          </p:nvPr>
        </p:nvSpPr>
        <p:spPr/>
        <p:txBody>
          <a:bodyPr/>
          <a:lstStyle/>
          <a:p>
            <a:r>
              <a:rPr lang="en-US" sz="4000" dirty="0"/>
              <a:t>Note Sheets</a:t>
            </a:r>
          </a:p>
        </p:txBody>
      </p:sp>
      <p:sp>
        <p:nvSpPr>
          <p:cNvPr id="9" name="Content Placeholder 8"/>
          <p:cNvSpPr>
            <a:spLocks noGrp="1"/>
          </p:cNvSpPr>
          <p:nvPr>
            <p:ph sz="quarter" idx="4"/>
          </p:nvPr>
        </p:nvSpPr>
        <p:spPr/>
        <p:txBody>
          <a:bodyPr>
            <a:normAutofit/>
          </a:bodyPr>
          <a:lstStyle/>
          <a:p>
            <a:r>
              <a:rPr lang="en-US" sz="2800" dirty="0"/>
              <a:t>Remember: 1 note sheet per source (including your interview)  </a:t>
            </a:r>
          </a:p>
        </p:txBody>
      </p:sp>
    </p:spTree>
    <p:extLst>
      <p:ext uri="{BB962C8B-B14F-4D97-AF65-F5344CB8AC3E}">
        <p14:creationId xmlns:p14="http://schemas.microsoft.com/office/powerpoint/2010/main" val="274441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normAutofit lnSpcReduction="10000"/>
          </a:bodyPr>
          <a:lstStyle/>
          <a:p>
            <a:r>
              <a:rPr lang="en-US" sz="3200" dirty="0"/>
              <a:t>How do you properly use another author’s work? </a:t>
            </a:r>
          </a:p>
          <a:p>
            <a:pPr lvl="1"/>
            <a:r>
              <a:rPr lang="en-US" sz="3200" dirty="0"/>
              <a:t>Hint:  There are three ways. </a:t>
            </a:r>
          </a:p>
          <a:p>
            <a:endParaRPr lang="en-US" sz="3400" dirty="0"/>
          </a:p>
          <a:p>
            <a:r>
              <a:rPr lang="en-US" sz="3400" dirty="0"/>
              <a:t>Paraphrase</a:t>
            </a:r>
          </a:p>
          <a:p>
            <a:r>
              <a:rPr lang="en-US" sz="3400" dirty="0"/>
              <a:t>Summarize</a:t>
            </a:r>
          </a:p>
          <a:p>
            <a:r>
              <a:rPr lang="en-US" sz="3400" dirty="0"/>
              <a:t>Quote</a:t>
            </a:r>
          </a:p>
        </p:txBody>
      </p:sp>
    </p:spTree>
    <p:extLst>
      <p:ext uri="{BB962C8B-B14F-4D97-AF65-F5344CB8AC3E}">
        <p14:creationId xmlns:p14="http://schemas.microsoft.com/office/powerpoint/2010/main" val="12585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Plagiarism</a:t>
            </a:r>
          </a:p>
        </p:txBody>
      </p:sp>
      <p:sp>
        <p:nvSpPr>
          <p:cNvPr id="3" name="Content Placeholder 2"/>
          <p:cNvSpPr>
            <a:spLocks noGrp="1"/>
          </p:cNvSpPr>
          <p:nvPr>
            <p:ph idx="1"/>
          </p:nvPr>
        </p:nvSpPr>
        <p:spPr>
          <a:xfrm>
            <a:off x="1251678" y="2286001"/>
            <a:ext cx="10178322" cy="4402666"/>
          </a:xfrm>
        </p:spPr>
        <p:txBody>
          <a:bodyPr>
            <a:noAutofit/>
          </a:bodyPr>
          <a:lstStyle/>
          <a:p>
            <a:r>
              <a:rPr lang="en-US" sz="2400" dirty="0"/>
              <a:t>What is plagiarism?</a:t>
            </a:r>
          </a:p>
          <a:p>
            <a:pPr lvl="1"/>
            <a:r>
              <a:rPr lang="en-US" sz="2400" dirty="0"/>
              <a:t>the practice of taking someone else's work or ideas and passing them off as one's own </a:t>
            </a:r>
          </a:p>
          <a:p>
            <a:pPr lvl="1"/>
            <a:r>
              <a:rPr lang="en-US" sz="2400" dirty="0"/>
              <a:t>Can have serious consequences such as being expelled</a:t>
            </a:r>
          </a:p>
          <a:p>
            <a:r>
              <a:rPr lang="en-US" sz="2400" dirty="0"/>
              <a:t>It’s like lip-synching to someone else’s voice and accepting the applause and rewards for yourself. </a:t>
            </a:r>
          </a:p>
          <a:p>
            <a:endParaRPr lang="en-US" sz="2400" dirty="0"/>
          </a:p>
          <a:p>
            <a:r>
              <a:rPr lang="en-US" sz="2400" dirty="0"/>
              <a:t>IF YOU PLAGIARIZE, YOU WILL FAIL! </a:t>
            </a:r>
          </a:p>
        </p:txBody>
      </p:sp>
    </p:spTree>
    <p:extLst>
      <p:ext uri="{BB962C8B-B14F-4D97-AF65-F5344CB8AC3E}">
        <p14:creationId xmlns:p14="http://schemas.microsoft.com/office/powerpoint/2010/main" val="332899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ways to incorporate Research </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a:t>Quoting</a:t>
            </a:r>
          </a:p>
          <a:p>
            <a:pPr marL="457200" indent="-457200">
              <a:buFont typeface="+mj-lt"/>
              <a:buAutoNum type="arabicPeriod"/>
            </a:pPr>
            <a:r>
              <a:rPr lang="en-US" sz="2800" dirty="0"/>
              <a:t>Paraphrasing</a:t>
            </a:r>
          </a:p>
          <a:p>
            <a:pPr marL="457200" indent="-457200">
              <a:buFont typeface="+mj-lt"/>
              <a:buAutoNum type="arabicPeriod"/>
            </a:pPr>
            <a:r>
              <a:rPr lang="en-US" sz="2800" dirty="0"/>
              <a:t>Summarizing</a:t>
            </a:r>
          </a:p>
          <a:p>
            <a:pPr marL="457200" indent="-457200">
              <a:buFont typeface="+mj-lt"/>
              <a:buAutoNum type="arabicPeriod"/>
            </a:pPr>
            <a:endParaRPr lang="en-US" sz="2800" dirty="0"/>
          </a:p>
          <a:p>
            <a:r>
              <a:rPr lang="en-US" sz="2800" dirty="0"/>
              <a:t>Always use in-text documentation THEN cite it on your Works-Cited page</a:t>
            </a:r>
          </a:p>
        </p:txBody>
      </p:sp>
    </p:spTree>
    <p:extLst>
      <p:ext uri="{BB962C8B-B14F-4D97-AF65-F5344CB8AC3E}">
        <p14:creationId xmlns:p14="http://schemas.microsoft.com/office/powerpoint/2010/main" val="403459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a:t>
            </a:r>
          </a:p>
        </p:txBody>
      </p:sp>
      <p:sp>
        <p:nvSpPr>
          <p:cNvPr id="3" name="Content Placeholder 2"/>
          <p:cNvSpPr>
            <a:spLocks noGrp="1"/>
          </p:cNvSpPr>
          <p:nvPr>
            <p:ph idx="1"/>
          </p:nvPr>
        </p:nvSpPr>
        <p:spPr/>
        <p:txBody>
          <a:bodyPr/>
          <a:lstStyle/>
          <a:p>
            <a:r>
              <a:rPr lang="en-US" dirty="0"/>
              <a:t>When you use the author’s EXACT WORDS</a:t>
            </a:r>
          </a:p>
          <a:p>
            <a:pPr lvl="1"/>
            <a:r>
              <a:rPr lang="en-US" sz="2000" dirty="0"/>
              <a:t>Put quotation marks around your work “   .” </a:t>
            </a:r>
          </a:p>
          <a:p>
            <a:pPr lvl="1"/>
            <a:r>
              <a:rPr lang="en-US" sz="2000" dirty="0"/>
              <a:t>Do NOT use more than 4 lines</a:t>
            </a:r>
          </a:p>
          <a:p>
            <a:pPr lvl="1"/>
            <a:r>
              <a:rPr lang="en-US" sz="2000" dirty="0"/>
              <a:t>Include the Author’s Last Name and Page Number on which you found the information, directly after the quote </a:t>
            </a:r>
          </a:p>
          <a:p>
            <a:pPr lvl="2"/>
            <a:r>
              <a:rPr lang="en-US" sz="2000" dirty="0"/>
              <a:t>According to Hughes, “poetry rocks!” (Hughes, p.2)</a:t>
            </a:r>
          </a:p>
          <a:p>
            <a:endParaRPr lang="en-US" dirty="0"/>
          </a:p>
        </p:txBody>
      </p:sp>
    </p:spTree>
    <p:extLst>
      <p:ext uri="{BB962C8B-B14F-4D97-AF65-F5344CB8AC3E}">
        <p14:creationId xmlns:p14="http://schemas.microsoft.com/office/powerpoint/2010/main" val="322797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 you use quotes?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a:t>To add power of an author’s words to support your argument</a:t>
            </a:r>
          </a:p>
          <a:p>
            <a:pPr marL="457200" indent="-457200">
              <a:buFont typeface="+mj-lt"/>
              <a:buAutoNum type="arabicPeriod"/>
            </a:pPr>
            <a:r>
              <a:rPr lang="en-US" sz="2800" dirty="0"/>
              <a:t>To highlight particularly powerful phrases/passages</a:t>
            </a:r>
          </a:p>
          <a:p>
            <a:pPr marL="457200" indent="-457200">
              <a:buFont typeface="+mj-lt"/>
              <a:buAutoNum type="arabicPeriod"/>
            </a:pPr>
            <a:r>
              <a:rPr lang="en-US" sz="2800" dirty="0"/>
              <a:t>Comparing and contrasting specific points of view</a:t>
            </a:r>
          </a:p>
          <a:p>
            <a:pPr marL="457200" indent="-457200">
              <a:buFont typeface="+mj-lt"/>
              <a:buAutoNum type="arabicPeriod"/>
            </a:pPr>
            <a:r>
              <a:rPr lang="en-US" sz="2800" dirty="0"/>
              <a:t>To note the important research that comes before your own </a:t>
            </a:r>
          </a:p>
        </p:txBody>
      </p:sp>
    </p:spTree>
    <p:extLst>
      <p:ext uri="{BB962C8B-B14F-4D97-AF65-F5344CB8AC3E}">
        <p14:creationId xmlns:p14="http://schemas.microsoft.com/office/powerpoint/2010/main" val="188113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Paraphrasing </a:t>
            </a:r>
          </a:p>
        </p:txBody>
      </p:sp>
      <p:sp>
        <p:nvSpPr>
          <p:cNvPr id="3" name="Content Placeholder 2"/>
          <p:cNvSpPr>
            <a:spLocks noGrp="1"/>
          </p:cNvSpPr>
          <p:nvPr>
            <p:ph idx="1"/>
          </p:nvPr>
        </p:nvSpPr>
        <p:spPr/>
        <p:txBody>
          <a:bodyPr/>
          <a:lstStyle/>
          <a:p>
            <a:r>
              <a:rPr lang="en-US" sz="2400" dirty="0"/>
              <a:t>When you rephrase or put the author’s thoughts in YOUR OWN WORDS—rewording the source’s ideas, words, phrases, and sentence structure. </a:t>
            </a:r>
          </a:p>
          <a:p>
            <a:endParaRPr lang="en-US" sz="2400" dirty="0"/>
          </a:p>
          <a:p>
            <a:r>
              <a:rPr lang="en-US" sz="2400" dirty="0"/>
              <a:t>When do you paraphrase?</a:t>
            </a:r>
          </a:p>
          <a:p>
            <a:pPr lvl="1"/>
            <a:r>
              <a:rPr lang="en-US" sz="2400" dirty="0"/>
              <a:t>Planning to use information on your note cards to avoid plagiarizing</a:t>
            </a:r>
          </a:p>
          <a:p>
            <a:pPr lvl="1"/>
            <a:r>
              <a:rPr lang="en-US" sz="2400" dirty="0"/>
              <a:t>To avoid overusing quotations</a:t>
            </a:r>
          </a:p>
          <a:p>
            <a:pPr lvl="1"/>
            <a:r>
              <a:rPr lang="en-US" sz="2400" dirty="0"/>
              <a:t>To use your own voice to present information</a:t>
            </a:r>
          </a:p>
          <a:p>
            <a:pPr lvl="1"/>
            <a:endParaRPr lang="en-US" dirty="0"/>
          </a:p>
        </p:txBody>
      </p:sp>
    </p:spTree>
    <p:extLst>
      <p:ext uri="{BB962C8B-B14F-4D97-AF65-F5344CB8AC3E}">
        <p14:creationId xmlns:p14="http://schemas.microsoft.com/office/powerpoint/2010/main" val="293333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Paraphrasing</a:t>
            </a:r>
          </a:p>
        </p:txBody>
      </p:sp>
      <p:sp>
        <p:nvSpPr>
          <p:cNvPr id="3" name="Content Placeholder 2"/>
          <p:cNvSpPr>
            <a:spLocks noGrp="1"/>
          </p:cNvSpPr>
          <p:nvPr>
            <p:ph idx="1"/>
          </p:nvPr>
        </p:nvSpPr>
        <p:spPr/>
        <p:txBody>
          <a:bodyPr/>
          <a:lstStyle/>
          <a:p>
            <a:pPr>
              <a:lnSpc>
                <a:spcPct val="80000"/>
              </a:lnSpc>
              <a:buNone/>
            </a:pPr>
            <a:r>
              <a:rPr lang="en-US" altLang="en-US" sz="2400" dirty="0"/>
              <a:t>"I had to explain to him that I was deaf. I said, 'Wait; I can't hear; please talk slowly.' He looked at me and said, 'What?' I told him again I was deaf, and he said, 'Oh.' He pointed to a door and told me to go through that door. I followed his instructions. I opened the door and walked through it, closing the door behind me. I found that I was in the hallway near the elevator where I had just come up. I was shocked! He had rejected me without any explanation. I got into the elevator, and as it descended, I felt very letdown. I couldn't understand why he didn't give me a chance to explain that I could do the job well. It didn't require hearing!" </a:t>
            </a:r>
          </a:p>
          <a:p>
            <a:pPr>
              <a:lnSpc>
                <a:spcPct val="80000"/>
              </a:lnSpc>
              <a:buNone/>
            </a:pPr>
            <a:r>
              <a:rPr lang="en-US" altLang="en-US" sz="2400" dirty="0"/>
              <a:t>-- Bernard Bragg, </a:t>
            </a:r>
            <a:r>
              <a:rPr lang="en-US" altLang="en-US" sz="2400" i="1" dirty="0"/>
              <a:t>My First Summer Job</a:t>
            </a:r>
            <a:r>
              <a:rPr lang="en-US" altLang="en-US" sz="2400" dirty="0"/>
              <a:t>, </a:t>
            </a:r>
            <a:r>
              <a:rPr lang="en-US" altLang="en-US" sz="2400" u="sng" dirty="0"/>
              <a:t>A Handful of Stories</a:t>
            </a:r>
            <a:r>
              <a:rPr lang="en-US" altLang="en-US" sz="2400" dirty="0"/>
              <a:t>, 19</a:t>
            </a:r>
          </a:p>
          <a:p>
            <a:endParaRPr lang="en-US" dirty="0"/>
          </a:p>
        </p:txBody>
      </p:sp>
    </p:spTree>
    <p:extLst>
      <p:ext uri="{BB962C8B-B14F-4D97-AF65-F5344CB8AC3E}">
        <p14:creationId xmlns:p14="http://schemas.microsoft.com/office/powerpoint/2010/main" val="497546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Paraphrasing Continued</a:t>
            </a:r>
          </a:p>
        </p:txBody>
      </p:sp>
      <p:sp>
        <p:nvSpPr>
          <p:cNvPr id="3" name="Content Placeholder 2"/>
          <p:cNvSpPr>
            <a:spLocks noGrp="1"/>
          </p:cNvSpPr>
          <p:nvPr>
            <p:ph idx="1"/>
          </p:nvPr>
        </p:nvSpPr>
        <p:spPr/>
        <p:txBody>
          <a:bodyPr/>
          <a:lstStyle/>
          <a:p>
            <a:r>
              <a:rPr lang="en-US" altLang="en-US" sz="2800" dirty="0"/>
              <a:t>In </a:t>
            </a:r>
            <a:r>
              <a:rPr lang="en-US" altLang="en-US" sz="2800" u="sng" dirty="0"/>
              <a:t>A Handful of Stories</a:t>
            </a:r>
            <a:r>
              <a:rPr lang="en-US" altLang="en-US" sz="2800" dirty="0"/>
              <a:t>, Bernard Bragg tells a story of trying to get a job. One time he told a potential employer he was deaf, and the man just pointed to the door. Mr. Bragg, not realizing the man was telling him to leave, opened the door and stepped out. Not until he went out the door did he realize he had been rejected because he was deaf (19).</a:t>
            </a:r>
          </a:p>
          <a:p>
            <a:endParaRPr lang="en-US" dirty="0"/>
          </a:p>
        </p:txBody>
      </p:sp>
    </p:spTree>
    <p:extLst>
      <p:ext uri="{BB962C8B-B14F-4D97-AF65-F5344CB8AC3E}">
        <p14:creationId xmlns:p14="http://schemas.microsoft.com/office/powerpoint/2010/main" val="23808020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132</TotalTime>
  <Words>912</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Gill Sans MT</vt:lpstr>
      <vt:lpstr>Impact</vt:lpstr>
      <vt:lpstr>Badge</vt:lpstr>
      <vt:lpstr>Taking Notes on Your Sources</vt:lpstr>
      <vt:lpstr>Warm-up</vt:lpstr>
      <vt:lpstr>Plagiarism</vt:lpstr>
      <vt:lpstr>Three ways to incorporate Research </vt:lpstr>
      <vt:lpstr>Quoting</vt:lpstr>
      <vt:lpstr>When do you use quotes?</vt:lpstr>
      <vt:lpstr>Paraphrasing </vt:lpstr>
      <vt:lpstr>Example of Paraphrasing</vt:lpstr>
      <vt:lpstr>Example of Paraphrasing Continued</vt:lpstr>
      <vt:lpstr>Summarizing </vt:lpstr>
      <vt:lpstr>Practice</vt:lpstr>
      <vt:lpstr>One more</vt:lpstr>
      <vt:lpstr>Two options for notes</vt:lpstr>
      <vt:lpstr>Why paraphrase in your notes?</vt:lpstr>
      <vt:lpstr>Pick your Poison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Notes on Your Sources</dc:title>
  <dc:creator>Marth, Cayce</dc:creator>
  <cp:lastModifiedBy>Marth, Cayce</cp:lastModifiedBy>
  <cp:revision>9</cp:revision>
  <dcterms:created xsi:type="dcterms:W3CDTF">2018-11-30T15:58:11Z</dcterms:created>
  <dcterms:modified xsi:type="dcterms:W3CDTF">2018-11-30T18:10:51Z</dcterms:modified>
</cp:coreProperties>
</file>