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79" r:id="rId2"/>
    <p:sldId id="280" r:id="rId3"/>
    <p:sldId id="281" r:id="rId4"/>
    <p:sldId id="282" r:id="rId5"/>
    <p:sldId id="283" r:id="rId6"/>
    <p:sldId id="285" r:id="rId7"/>
    <p:sldId id="284" r:id="rId8"/>
    <p:sldId id="286" r:id="rId9"/>
    <p:sldId id="287" r:id="rId10"/>
    <p:sldId id="299" r:id="rId11"/>
    <p:sldId id="293" r:id="rId12"/>
    <p:sldId id="288" r:id="rId13"/>
    <p:sldId id="290" r:id="rId14"/>
    <p:sldId id="291" r:id="rId15"/>
    <p:sldId id="292" r:id="rId16"/>
    <p:sldId id="295" r:id="rId17"/>
    <p:sldId id="294" r:id="rId18"/>
    <p:sldId id="296" r:id="rId19"/>
    <p:sldId id="297" r:id="rId20"/>
    <p:sldId id="303" r:id="rId21"/>
    <p:sldId id="300" r:id="rId22"/>
    <p:sldId id="301" r:id="rId23"/>
    <p:sldId id="302" r:id="rId24"/>
    <p:sldId id="305" r:id="rId25"/>
    <p:sldId id="308" r:id="rId26"/>
    <p:sldId id="306" r:id="rId27"/>
    <p:sldId id="307" r:id="rId28"/>
    <p:sldId id="309" r:id="rId29"/>
    <p:sldId id="310" r:id="rId30"/>
    <p:sldId id="315" r:id="rId31"/>
    <p:sldId id="312" r:id="rId32"/>
    <p:sldId id="311" r:id="rId33"/>
    <p:sldId id="313" r:id="rId34"/>
    <p:sldId id="316" r:id="rId35"/>
    <p:sldId id="314" r:id="rId36"/>
    <p:sldId id="298" r:id="rId37"/>
    <p:sldId id="317" r:id="rId38"/>
    <p:sldId id="318" r:id="rId39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5000" autoAdjust="0"/>
  </p:normalViewPr>
  <p:slideViewPr>
    <p:cSldViewPr>
      <p:cViewPr varScale="1">
        <p:scale>
          <a:sx n="52" d="100"/>
          <a:sy n="52" d="100"/>
        </p:scale>
        <p:origin x="114" y="51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5/2/2018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5/2/2018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5/2/2018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5/2/2018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79906"/>
            <a:ext cx="9144000" cy="1144556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Ch. 1 Major Characters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050" y="1564730"/>
            <a:ext cx="3200399" cy="270246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Scout</a:t>
            </a:r>
          </a:p>
          <a:p>
            <a:r>
              <a:rPr lang="en-US" sz="2800" dirty="0"/>
              <a:t>Jem</a:t>
            </a:r>
          </a:p>
          <a:p>
            <a:r>
              <a:rPr lang="en-US" sz="2800" dirty="0"/>
              <a:t>Atticus</a:t>
            </a:r>
          </a:p>
          <a:p>
            <a:r>
              <a:rPr lang="en-US" sz="2800" dirty="0"/>
              <a:t>Calpurnia</a:t>
            </a:r>
          </a:p>
          <a:p>
            <a:r>
              <a:rPr lang="en-US" sz="2800" dirty="0"/>
              <a:t>Boo Radley </a:t>
            </a:r>
          </a:p>
          <a:p>
            <a:endParaRPr lang="en-US" dirty="0"/>
          </a:p>
        </p:txBody>
      </p:sp>
      <p:pic>
        <p:nvPicPr>
          <p:cNvPr id="1026" name="Picture 2" descr="Image result for to kill a mockingbird sco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72" y="1661101"/>
            <a:ext cx="352290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o kill a mockingbird j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19" y="166110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o kill a mockingbird attic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58" y="3982571"/>
            <a:ext cx="2400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to kill a mockingbird calpurn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4" y="4267200"/>
            <a:ext cx="401693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Image result for outline of a person"/>
          <p:cNvSpPr>
            <a:spLocks noChangeAspect="1" noChangeArrowheads="1"/>
          </p:cNvSpPr>
          <p:nvPr/>
        </p:nvSpPr>
        <p:spPr bwMode="auto">
          <a:xfrm>
            <a:off x="5942013" y="3276600"/>
            <a:ext cx="2712190" cy="271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2" descr="Image result for outline of a person"/>
          <p:cNvSpPr>
            <a:spLocks noChangeAspect="1" noChangeArrowheads="1"/>
          </p:cNvSpPr>
          <p:nvPr/>
        </p:nvSpPr>
        <p:spPr bwMode="auto">
          <a:xfrm>
            <a:off x="9940057" y="4572778"/>
            <a:ext cx="1416012" cy="14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8" name="Picture 14" descr="Man Clipart Silhouette Clipart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6880" y="3293992"/>
            <a:ext cx="2090131" cy="29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12" y="1219200"/>
            <a:ext cx="5486399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Warm-Up: </a:t>
            </a:r>
            <a:r>
              <a:rPr lang="en-US" b="1" dirty="0"/>
              <a:t>Take out your TKM novel. Be ready to read!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612" y="228600"/>
            <a:ext cx="5886378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8812" y="4800600"/>
            <a:ext cx="47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Turn to the person next to you. Who is in this picture? What is going on? Think of what we have read so far.</a:t>
            </a:r>
          </a:p>
        </p:txBody>
      </p:sp>
    </p:spTree>
    <p:extLst>
      <p:ext uri="{BB962C8B-B14F-4D97-AF65-F5344CB8AC3E}">
        <p14:creationId xmlns:p14="http://schemas.microsoft.com/office/powerpoint/2010/main" val="31940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</a:rPr>
              <a:t>Read Chapter Four</a:t>
            </a:r>
          </a:p>
        </p:txBody>
      </p:sp>
    </p:spTree>
    <p:extLst>
      <p:ext uri="{BB962C8B-B14F-4D97-AF65-F5344CB8AC3E}">
        <p14:creationId xmlns:p14="http://schemas.microsoft.com/office/powerpoint/2010/main" val="2145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825" y="228600"/>
            <a:ext cx="9144000" cy="1144556"/>
          </a:xfrm>
        </p:spPr>
        <p:txBody>
          <a:bodyPr>
            <a:no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4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1725" y="1905000"/>
            <a:ext cx="9982199" cy="4267200"/>
          </a:xfrm>
        </p:spPr>
        <p:txBody>
          <a:bodyPr>
            <a:normAutofit/>
          </a:bodyPr>
          <a:lstStyle/>
          <a:p>
            <a:r>
              <a:rPr lang="en-US" sz="4000" dirty="0"/>
              <a:t>How does Scout feel about school?</a:t>
            </a:r>
          </a:p>
          <a:p>
            <a:r>
              <a:rPr lang="en-US" sz="4000" dirty="0"/>
              <a:t>What games to the children play?</a:t>
            </a:r>
          </a:p>
          <a:p>
            <a:r>
              <a:rPr lang="en-US" sz="4000" dirty="0"/>
              <a:t>What do the children begin discovering in the tree? </a:t>
            </a:r>
          </a:p>
        </p:txBody>
      </p:sp>
    </p:spTree>
    <p:extLst>
      <p:ext uri="{BB962C8B-B14F-4D97-AF65-F5344CB8AC3E}">
        <p14:creationId xmlns:p14="http://schemas.microsoft.com/office/powerpoint/2010/main" val="19230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/>
              <a:t>Sketch Notes</a:t>
            </a:r>
          </a:p>
        </p:txBody>
      </p:sp>
      <p:pic>
        <p:nvPicPr>
          <p:cNvPr id="1026" name="Picture 2" descr="Image result for sketch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624681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ketchn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3810000"/>
            <a:ext cx="5913988" cy="30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ketchn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1"/>
            <a:ext cx="472281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ketchno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273329"/>
            <a:ext cx="4705350" cy="259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6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Image result for sketch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52400"/>
            <a:ext cx="116586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0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Homework:</a:t>
            </a:r>
            <a:br>
              <a:rPr lang="en-US" b="1" u="sng" dirty="0"/>
            </a:br>
            <a:r>
              <a:rPr lang="en-US" dirty="0"/>
              <a:t>Read Ch. 5 for tomorrow</a:t>
            </a:r>
          </a:p>
        </p:txBody>
      </p:sp>
    </p:spTree>
    <p:extLst>
      <p:ext uri="{BB962C8B-B14F-4D97-AF65-F5344CB8AC3E}">
        <p14:creationId xmlns:p14="http://schemas.microsoft.com/office/powerpoint/2010/main" val="17920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5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1905000"/>
            <a:ext cx="10820400" cy="4267200"/>
          </a:xfrm>
        </p:spPr>
        <p:txBody>
          <a:bodyPr>
            <a:normAutofit/>
          </a:bodyPr>
          <a:lstStyle/>
          <a:p>
            <a:r>
              <a:rPr lang="en-US" sz="3600" dirty="0"/>
              <a:t>Who is Miss Maudie? How would you describe her?</a:t>
            </a:r>
          </a:p>
          <a:p>
            <a:r>
              <a:rPr lang="en-US" sz="3600" dirty="0"/>
              <a:t>What do the children intend to give Mr. Radley?</a:t>
            </a:r>
          </a:p>
          <a:p>
            <a:r>
              <a:rPr lang="en-US" sz="3600" dirty="0"/>
              <a:t>Up to this point, what character traits would you use to describe Scout? Explain. </a:t>
            </a:r>
          </a:p>
        </p:txBody>
      </p:sp>
    </p:spTree>
    <p:extLst>
      <p:ext uri="{BB962C8B-B14F-4D97-AF65-F5344CB8AC3E}">
        <p14:creationId xmlns:p14="http://schemas.microsoft.com/office/powerpoint/2010/main" val="31731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</a:rPr>
              <a:t>Read Chapter Six</a:t>
            </a:r>
          </a:p>
        </p:txBody>
      </p:sp>
    </p:spTree>
    <p:extLst>
      <p:ext uri="{BB962C8B-B14F-4D97-AF65-F5344CB8AC3E}">
        <p14:creationId xmlns:p14="http://schemas.microsoft.com/office/powerpoint/2010/main" val="98603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6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057400"/>
            <a:ext cx="10820400" cy="4267200"/>
          </a:xfrm>
        </p:spPr>
        <p:txBody>
          <a:bodyPr>
            <a:normAutofit/>
          </a:bodyPr>
          <a:lstStyle/>
          <a:p>
            <a:r>
              <a:rPr lang="en-US" sz="3600" dirty="0"/>
              <a:t>What do the children sneak out into the night to do?</a:t>
            </a:r>
          </a:p>
          <a:p>
            <a:r>
              <a:rPr lang="en-US" sz="3600" dirty="0"/>
              <a:t>How did Nathan Radley react to the children in his yard?</a:t>
            </a:r>
          </a:p>
          <a:p>
            <a:r>
              <a:rPr lang="en-US" sz="3600" dirty="0"/>
              <a:t>What happened to Jem’s pants?</a:t>
            </a:r>
          </a:p>
        </p:txBody>
      </p:sp>
    </p:spTree>
    <p:extLst>
      <p:ext uri="{BB962C8B-B14F-4D97-AF65-F5344CB8AC3E}">
        <p14:creationId xmlns:p14="http://schemas.microsoft.com/office/powerpoint/2010/main" val="133913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Berlin Sans FB Demi" panose="020E0802020502020306" pitchFamily="34" charset="0"/>
              </a:rPr>
              <a:t>Figurative Language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Metaphor</a:t>
            </a:r>
          </a:p>
          <a:p>
            <a:r>
              <a:rPr lang="en-US" sz="5400" dirty="0"/>
              <a:t>Hyperbole</a:t>
            </a:r>
          </a:p>
          <a:p>
            <a:r>
              <a:rPr lang="en-US" sz="5400" dirty="0"/>
              <a:t>Simile	</a:t>
            </a:r>
          </a:p>
          <a:p>
            <a:r>
              <a:rPr lang="en-US" sz="5400" dirty="0"/>
              <a:t>Personification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8580337" y="5572035"/>
            <a:ext cx="36084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</a:rPr>
              <a:t>“I spy…”</a:t>
            </a:r>
            <a:endParaRPr lang="en-US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812" y="304800"/>
            <a:ext cx="9144000" cy="1144556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Berlin Sans FB Demi" panose="020E0802020502020306" pitchFamily="34" charset="0"/>
              </a:rPr>
              <a:t>Setting</a:t>
            </a:r>
          </a:p>
        </p:txBody>
      </p:sp>
      <p:pic>
        <p:nvPicPr>
          <p:cNvPr id="2050" name="Picture 2" descr="Image result for to kill a mockingbird map of mayc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2" y="0"/>
            <a:ext cx="7316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2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7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057400"/>
            <a:ext cx="10820400" cy="4267200"/>
          </a:xfrm>
        </p:spPr>
        <p:txBody>
          <a:bodyPr>
            <a:normAutofit/>
          </a:bodyPr>
          <a:lstStyle/>
          <a:p>
            <a:r>
              <a:rPr lang="en-US" sz="3600" dirty="0"/>
              <a:t>At this point, what grade is Scout in?</a:t>
            </a:r>
          </a:p>
          <a:p>
            <a:r>
              <a:rPr lang="en-US" sz="3600" dirty="0"/>
              <a:t>What alarmed Jem about his pants from the other night? </a:t>
            </a:r>
          </a:p>
          <a:p>
            <a:r>
              <a:rPr lang="en-US" sz="3600" dirty="0"/>
              <a:t>What type of items were found in the tree hole? What do you think these items signify?</a:t>
            </a:r>
          </a:p>
          <a:p>
            <a:r>
              <a:rPr lang="en-US" sz="3600" dirty="0"/>
              <a:t>What game do the children continually play in the yard? </a:t>
            </a:r>
          </a:p>
        </p:txBody>
      </p:sp>
    </p:spTree>
    <p:extLst>
      <p:ext uri="{BB962C8B-B14F-4D97-AF65-F5344CB8AC3E}">
        <p14:creationId xmlns:p14="http://schemas.microsoft.com/office/powerpoint/2010/main" val="29972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" y="87135"/>
            <a:ext cx="4218857" cy="66406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02338" y="87134"/>
            <a:ext cx="4475701" cy="922770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en-US" sz="5398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Blackout Poem</a:t>
            </a:r>
          </a:p>
        </p:txBody>
      </p:sp>
      <p:sp>
        <p:nvSpPr>
          <p:cNvPr id="7" name="Rectangle 6"/>
          <p:cNvSpPr/>
          <p:nvPr/>
        </p:nvSpPr>
        <p:spPr>
          <a:xfrm>
            <a:off x="4349236" y="1527572"/>
            <a:ext cx="8239708" cy="440015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will take the text from TKM and create a poem</a:t>
            </a:r>
          </a:p>
          <a:p>
            <a:r>
              <a:rPr lang="en-US" sz="3199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1</a:t>
            </a:r>
            <a:r>
              <a:rPr lang="en-US" sz="31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Go through and lightly underline</a:t>
            </a:r>
          </a:p>
          <a:p>
            <a:r>
              <a:rPr lang="en-US" sz="31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any words or phrases that stand out to you </a:t>
            </a:r>
          </a:p>
          <a:p>
            <a:r>
              <a:rPr lang="en-US" sz="31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 remind your of </a:t>
            </a:r>
            <a:r>
              <a:rPr lang="en-US" sz="3199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 Radley </a:t>
            </a:r>
            <a:r>
              <a:rPr lang="en-US" sz="31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his character.</a:t>
            </a:r>
            <a:r>
              <a:rPr lang="en-US" sz="3199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199" b="1" dirty="0">
              <a:ln w="0"/>
            </a:endParaRPr>
          </a:p>
          <a:p>
            <a:r>
              <a:rPr lang="en-US" sz="3199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2</a:t>
            </a:r>
            <a:r>
              <a:rPr lang="en-US" sz="31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Edit your underlined list of words</a:t>
            </a:r>
          </a:p>
          <a:p>
            <a:r>
              <a:rPr lang="en-US" sz="31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phrases and begin to form a poem</a:t>
            </a:r>
          </a:p>
          <a:p>
            <a:r>
              <a:rPr lang="en-US" sz="3199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Step 3: </a:t>
            </a:r>
            <a:r>
              <a:rPr lang="en-US" sz="31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Design your blackout space to </a:t>
            </a:r>
          </a:p>
          <a:p>
            <a:r>
              <a:rPr lang="en-US" sz="31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symbolize the themes of the speech</a:t>
            </a:r>
          </a:p>
          <a:p>
            <a:r>
              <a:rPr lang="en-US" sz="2799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-make sure the words you want read stand out </a:t>
            </a:r>
          </a:p>
        </p:txBody>
      </p:sp>
    </p:spTree>
    <p:extLst>
      <p:ext uri="{BB962C8B-B14F-4D97-AF65-F5344CB8AC3E}">
        <p14:creationId xmlns:p14="http://schemas.microsoft.com/office/powerpoint/2010/main" val="28610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75" y="893"/>
            <a:ext cx="4361654" cy="6856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57" y="95758"/>
            <a:ext cx="3717017" cy="37170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66" y="1527371"/>
            <a:ext cx="3783854" cy="504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EB93-6883-40A3-940F-AD3EE0E5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>
                <a:latin typeface="Berlin Sans FB Demi" panose="020E0802020502020306" pitchFamily="34" charset="0"/>
              </a:rPr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8979D-22BB-4124-84A7-FC82EAD1C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Who is Boo Radley? What can we infer about his character and his interactions with Jem, Scout, and Dill so far in the novel? Explain using examples from the text.</a:t>
            </a:r>
          </a:p>
        </p:txBody>
      </p:sp>
    </p:spTree>
    <p:extLst>
      <p:ext uri="{BB962C8B-B14F-4D97-AF65-F5344CB8AC3E}">
        <p14:creationId xmlns:p14="http://schemas.microsoft.com/office/powerpoint/2010/main" val="150051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8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07" y="1905000"/>
            <a:ext cx="10666412" cy="4267200"/>
          </a:xfrm>
        </p:spPr>
        <p:txBody>
          <a:bodyPr>
            <a:normAutofit/>
          </a:bodyPr>
          <a:lstStyle/>
          <a:p>
            <a:r>
              <a:rPr lang="en-US" sz="3200" dirty="0"/>
              <a:t>What odd event occurs in Maycomb county?</a:t>
            </a:r>
          </a:p>
          <a:p>
            <a:r>
              <a:rPr lang="en-US" sz="3200" dirty="0"/>
              <a:t>How do the children spend their day?</a:t>
            </a:r>
          </a:p>
          <a:p>
            <a:r>
              <a:rPr lang="en-US" sz="3200" dirty="0"/>
              <a:t>The children are woken up in the middle of the night because of…</a:t>
            </a:r>
          </a:p>
          <a:p>
            <a:r>
              <a:rPr lang="en-US" sz="3200" dirty="0"/>
              <a:t>Scout says, “It looks like a pumpkin” (p. 79). What type of figurative language is this? </a:t>
            </a:r>
          </a:p>
          <a:p>
            <a:r>
              <a:rPr lang="en-US" sz="3200" dirty="0"/>
              <a:t>What did Boo Radley apparently do for Scout? </a:t>
            </a:r>
          </a:p>
        </p:txBody>
      </p:sp>
    </p:spTree>
    <p:extLst>
      <p:ext uri="{BB962C8B-B14F-4D97-AF65-F5344CB8AC3E}">
        <p14:creationId xmlns:p14="http://schemas.microsoft.com/office/powerpoint/2010/main" val="39114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26FD-8917-486E-95EE-5DD66D72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-152400"/>
            <a:ext cx="10512862" cy="1288307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Boo Radley—Should he come outside?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3BAA2-0B38-4C43-8A7A-A74B15B16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812" y="990600"/>
            <a:ext cx="11049000" cy="3713598"/>
          </a:xfrm>
        </p:spPr>
        <p:txBody>
          <a:bodyPr>
            <a:normAutofit fontScale="92500" lnSpcReduction="10000"/>
          </a:bodyPr>
          <a:lstStyle/>
          <a:p>
            <a:r>
              <a:rPr lang="en-US" sz="3899" dirty="0"/>
              <a:t>Imagine you are Scout, Jem, or Dill and make an argument for why you think Boo Radley should come outside. Using your graphic organizer, develop at least </a:t>
            </a:r>
            <a:r>
              <a:rPr lang="en-US" sz="3899" b="1" dirty="0"/>
              <a:t>three strong reasons </a:t>
            </a:r>
            <a:r>
              <a:rPr lang="en-US" sz="3899" dirty="0"/>
              <a:t>with evidence for why Boo should come outside. For the </a:t>
            </a:r>
            <a:r>
              <a:rPr lang="en-US" sz="3899" b="1" dirty="0"/>
              <a:t>counterargument</a:t>
            </a:r>
            <a:r>
              <a:rPr lang="en-US" sz="3899" dirty="0"/>
              <a:t>, consider Boo Radley’s position on why he wouldn’t want to come outside. Be sure to close with a strong </a:t>
            </a:r>
            <a:r>
              <a:rPr lang="en-US" sz="3899" b="1" dirty="0"/>
              <a:t>refutation</a:t>
            </a:r>
            <a:r>
              <a:rPr lang="en-US" sz="3899" dirty="0"/>
              <a:t> to prove the opposite side wrong</a:t>
            </a:r>
            <a:r>
              <a:rPr lang="en-US" sz="3599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23463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838200"/>
            <a:ext cx="9144000" cy="12954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Berlin Sans FB Demi" panose="020E0802020502020306" pitchFamily="34" charset="0"/>
              </a:rPr>
              <a:t>Warm-Up:</a:t>
            </a:r>
            <a:br>
              <a:rPr lang="en-US" sz="4000" dirty="0"/>
            </a:br>
            <a:r>
              <a:rPr lang="en-US" sz="4000" dirty="0"/>
              <a:t>Grab a slip of the yellow paper (by the exit ticket bin). Write the MLA header on the top.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612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WRITE A </a:t>
            </a:r>
            <a:r>
              <a:rPr lang="en-US" sz="3600" b="1" u="sng" dirty="0"/>
              <a:t>CLAIM</a:t>
            </a:r>
            <a:r>
              <a:rPr lang="en-US" sz="3600" dirty="0"/>
              <a:t> AND </a:t>
            </a:r>
            <a:r>
              <a:rPr lang="en-US" sz="3600" b="1" u="sng" dirty="0"/>
              <a:t>COUNTERCLAIM</a:t>
            </a:r>
            <a:r>
              <a:rPr lang="en-US" sz="3600" dirty="0"/>
              <a:t> FOR THE FOLLOWING TOPIC:</a:t>
            </a:r>
          </a:p>
          <a:p>
            <a:endParaRPr lang="en-US" sz="3600" dirty="0"/>
          </a:p>
          <a:p>
            <a:r>
              <a:rPr lang="en-US" sz="3600" dirty="0"/>
              <a:t>SHOULD COLLEGE BE FREE FOR ALL AMERICANS?</a:t>
            </a:r>
          </a:p>
          <a:p>
            <a:endParaRPr lang="en-US" sz="3600" dirty="0"/>
          </a:p>
          <a:p>
            <a:r>
              <a:rPr lang="en-US" sz="3600" b="1" dirty="0"/>
              <a:t>Claim: </a:t>
            </a:r>
            <a:r>
              <a:rPr lang="en-US" sz="3600" dirty="0"/>
              <a:t>I believe that…</a:t>
            </a:r>
          </a:p>
          <a:p>
            <a:r>
              <a:rPr lang="en-US" sz="3600" b="1" dirty="0"/>
              <a:t>Counterclaim: </a:t>
            </a:r>
            <a:r>
              <a:rPr lang="en-US" sz="3600" dirty="0"/>
              <a:t>Many others believe that…</a:t>
            </a:r>
          </a:p>
        </p:txBody>
      </p:sp>
    </p:spTree>
    <p:extLst>
      <p:ext uri="{BB962C8B-B14F-4D97-AF65-F5344CB8AC3E}">
        <p14:creationId xmlns:p14="http://schemas.microsoft.com/office/powerpoint/2010/main" val="3574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2" y="1981200"/>
            <a:ext cx="9142999" cy="2667000"/>
          </a:xfrm>
        </p:spPr>
        <p:txBody>
          <a:bodyPr/>
          <a:lstStyle/>
          <a:p>
            <a:pPr algn="ctr"/>
            <a:r>
              <a:rPr lang="en-US" sz="6000" dirty="0">
                <a:latin typeface="Berlin Sans FB Demi" panose="020E0802020502020306" pitchFamily="34" charset="0"/>
              </a:rPr>
              <a:t>CH. 4- 8 QUIZ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may use your sketch notes on the quiz! When you are finished, turn in the sketch notes and the quiz. </a:t>
            </a:r>
          </a:p>
        </p:txBody>
      </p:sp>
    </p:spTree>
    <p:extLst>
      <p:ext uri="{BB962C8B-B14F-4D97-AF65-F5344CB8AC3E}">
        <p14:creationId xmlns:p14="http://schemas.microsoft.com/office/powerpoint/2010/main" val="35645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B53A-F52A-4751-B009-98A56183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rlin Sans FB Demi" panose="020E0802020502020306" pitchFamily="34" charset="0"/>
              </a:rPr>
              <a:t>Ethos, Pathos, Logos—Boo Radley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32C43-8E70-41AD-8C05-8955321CB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982" y="2057400"/>
            <a:ext cx="10438030" cy="43502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99" dirty="0"/>
              <a:t>From the point-of-view of either Jem, Scout, or Dill, write a letter to Boo Radley trying to persuade him to come out of the Radley place. </a:t>
            </a:r>
          </a:p>
          <a:p>
            <a:pPr marL="0" indent="0">
              <a:buNone/>
            </a:pPr>
            <a:r>
              <a:rPr lang="en-US" sz="3999" dirty="0"/>
              <a:t>You can use your argument organizer from yesterday. </a:t>
            </a:r>
          </a:p>
          <a:p>
            <a:pPr marL="0" indent="0">
              <a:buNone/>
            </a:pPr>
            <a:endParaRPr lang="en-US" sz="3999" dirty="0"/>
          </a:p>
          <a:p>
            <a:pPr marL="0" indent="0">
              <a:buNone/>
            </a:pPr>
            <a:r>
              <a:rPr lang="en-US" sz="3999" dirty="0"/>
              <a:t>In your one-page (minimum) letter, you should use either </a:t>
            </a:r>
            <a:r>
              <a:rPr lang="en-US" sz="3999" b="1" dirty="0"/>
              <a:t>ethos, pathos, or logos </a:t>
            </a:r>
            <a:r>
              <a:rPr lang="en-US" sz="3999" dirty="0"/>
              <a:t>to support your argument of why it would be in his best interest to reveal himself. Mark and label your uses of ethos, pathos, and logos in your letter!</a:t>
            </a:r>
          </a:p>
        </p:txBody>
      </p:sp>
    </p:spTree>
    <p:extLst>
      <p:ext uri="{BB962C8B-B14F-4D97-AF65-F5344CB8AC3E}">
        <p14:creationId xmlns:p14="http://schemas.microsoft.com/office/powerpoint/2010/main" val="345287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9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28800"/>
            <a:ext cx="10666412" cy="4267200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Scout is yelling at Cecil Jacobs. Why are they fighting with each other?</a:t>
            </a:r>
          </a:p>
          <a:p>
            <a:r>
              <a:rPr lang="en-US" sz="3200" dirty="0"/>
              <a:t>How are the townspeople reacting to Atticus’ case? </a:t>
            </a:r>
          </a:p>
          <a:p>
            <a:r>
              <a:rPr lang="en-US" sz="3200" dirty="0"/>
              <a:t>What occurs between Scout and her cousin, Francis? </a:t>
            </a:r>
          </a:p>
          <a:p>
            <a:r>
              <a:rPr lang="en-US" sz="3200" dirty="0"/>
              <a:t>Scout ends the chapter with the words “…I never figured out how Atticus knew I was listening, and it was not until many years later that I realized he wanted me to hear every word he said.” Why do you think Atticus wanted Scout to hear what he said?</a:t>
            </a:r>
          </a:p>
        </p:txBody>
      </p:sp>
    </p:spTree>
    <p:extLst>
      <p:ext uri="{BB962C8B-B14F-4D97-AF65-F5344CB8AC3E}">
        <p14:creationId xmlns:p14="http://schemas.microsoft.com/office/powerpoint/2010/main" val="176595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</a:rPr>
              <a:t>Read Chapter One</a:t>
            </a:r>
          </a:p>
        </p:txBody>
      </p:sp>
    </p:spTree>
    <p:extLst>
      <p:ext uri="{BB962C8B-B14F-4D97-AF65-F5344CB8AC3E}">
        <p14:creationId xmlns:p14="http://schemas.microsoft.com/office/powerpoint/2010/main" val="317162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2171700"/>
            <a:ext cx="9144000" cy="266700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</a:rPr>
              <a:t>Turn to Chapter Ten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013" y="304800"/>
            <a:ext cx="6400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10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828800"/>
            <a:ext cx="10666412" cy="4267200"/>
          </a:xfrm>
        </p:spPr>
        <p:txBody>
          <a:bodyPr>
            <a:normAutofit/>
          </a:bodyPr>
          <a:lstStyle/>
          <a:p>
            <a:r>
              <a:rPr lang="en-US" sz="3200" dirty="0"/>
              <a:t>Why is it “a sin to kill a mockingbird” (p. 103)?</a:t>
            </a:r>
          </a:p>
          <a:p>
            <a:r>
              <a:rPr lang="en-US" sz="3200" dirty="0"/>
              <a:t>What new attributes do we learn about Atticus in this chapter? What are some of his talents?</a:t>
            </a:r>
          </a:p>
          <a:p>
            <a:r>
              <a:rPr lang="en-US" sz="3200" dirty="0"/>
              <a:t>Find the metaphor on p. 105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60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Chapter 10 Activity ---HW: Rd. Ch.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2133600"/>
            <a:ext cx="10134601" cy="4267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You will create a miniature body biography for Atticus Finch</a:t>
            </a:r>
          </a:p>
          <a:p>
            <a:r>
              <a:rPr lang="en-US" sz="3200" dirty="0"/>
              <a:t>You should include</a:t>
            </a:r>
          </a:p>
          <a:p>
            <a:pPr lvl="1"/>
            <a:r>
              <a:rPr lang="en-US" sz="3200" dirty="0"/>
              <a:t>3 quotes that represent who he is </a:t>
            </a:r>
          </a:p>
          <a:p>
            <a:pPr lvl="1"/>
            <a:r>
              <a:rPr lang="en-US" sz="3200" dirty="0"/>
              <a:t>3 character traits with 1-2 sentences explaining why for each </a:t>
            </a:r>
          </a:p>
          <a:p>
            <a:pPr lvl="1"/>
            <a:r>
              <a:rPr lang="en-US" sz="3200" dirty="0"/>
              <a:t>A symbol or image that represents him</a:t>
            </a:r>
          </a:p>
          <a:p>
            <a:pPr lvl="1"/>
            <a:r>
              <a:rPr lang="en-US" sz="3200" dirty="0"/>
              <a:t>A picture of what Atticus would look like</a:t>
            </a:r>
          </a:p>
          <a:p>
            <a:pPr lvl="1"/>
            <a:r>
              <a:rPr lang="en-US" sz="3200" dirty="0"/>
              <a:t>Color (make it pretty!)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576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11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07" y="1905000"/>
            <a:ext cx="10666412" cy="4267200"/>
          </a:xfrm>
        </p:spPr>
        <p:txBody>
          <a:bodyPr>
            <a:normAutofit/>
          </a:bodyPr>
          <a:lstStyle/>
          <a:p>
            <a:r>
              <a:rPr lang="en-US" sz="3600" dirty="0"/>
              <a:t>Who is Mrs. Dubose? How is she described?</a:t>
            </a:r>
          </a:p>
          <a:p>
            <a:r>
              <a:rPr lang="en-US" sz="3600" dirty="0"/>
              <a:t>What does Mrs. Dubose do to upset Jem? How does he react? What is his punishment?</a:t>
            </a:r>
          </a:p>
          <a:p>
            <a:r>
              <a:rPr lang="en-US" sz="3600" dirty="0"/>
              <a:t>Why does Atticus feel Mrs. Dubose is a winner? Do you agree or disagree?</a:t>
            </a:r>
          </a:p>
          <a:p>
            <a:r>
              <a:rPr lang="en-US" sz="3600" dirty="0"/>
              <a:t>What does she send Jem?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55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</a:rPr>
              <a:t>Read Chapter Twelve</a:t>
            </a:r>
          </a:p>
        </p:txBody>
      </p:sp>
    </p:spTree>
    <p:extLst>
      <p:ext uri="{BB962C8B-B14F-4D97-AF65-F5344CB8AC3E}">
        <p14:creationId xmlns:p14="http://schemas.microsoft.com/office/powerpoint/2010/main" val="45705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12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07" y="1905000"/>
            <a:ext cx="10666412" cy="4267200"/>
          </a:xfrm>
        </p:spPr>
        <p:txBody>
          <a:bodyPr>
            <a:normAutofit/>
          </a:bodyPr>
          <a:lstStyle/>
          <a:p>
            <a:r>
              <a:rPr lang="en-US" sz="3600" dirty="0"/>
              <a:t>How does Jem begin acting toward Scout? How does she react?</a:t>
            </a:r>
          </a:p>
          <a:p>
            <a:r>
              <a:rPr lang="en-US" sz="3600" dirty="0"/>
              <a:t>What have we learned about Dill?</a:t>
            </a:r>
          </a:p>
          <a:p>
            <a:r>
              <a:rPr lang="en-US" sz="3600" dirty="0"/>
              <a:t>Describe the situation at Calpurnia’s church.</a:t>
            </a:r>
          </a:p>
          <a:p>
            <a:r>
              <a:rPr lang="en-US" sz="3600" dirty="0"/>
              <a:t>Who are they raising money for? What has he been convicted of? How is his family being affected?</a:t>
            </a:r>
          </a:p>
        </p:txBody>
      </p:sp>
    </p:spTree>
    <p:extLst>
      <p:ext uri="{BB962C8B-B14F-4D97-AF65-F5344CB8AC3E}">
        <p14:creationId xmlns:p14="http://schemas.microsoft.com/office/powerpoint/2010/main" val="40066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>
                <a:latin typeface="Berlin Sans FB Demi" panose="020E0802020502020306" pitchFamily="34" charset="0"/>
              </a:rPr>
              <a:t>Character Cubes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676400"/>
            <a:ext cx="9144000" cy="4267200"/>
          </a:xfrm>
        </p:spPr>
        <p:txBody>
          <a:bodyPr>
            <a:noAutofit/>
          </a:bodyPr>
          <a:lstStyle/>
          <a:p>
            <a:r>
              <a:rPr lang="en-US" sz="3600" dirty="0"/>
              <a:t>Character name</a:t>
            </a:r>
          </a:p>
          <a:p>
            <a:r>
              <a:rPr lang="en-US" sz="3600" dirty="0"/>
              <a:t>Image of character</a:t>
            </a:r>
          </a:p>
          <a:p>
            <a:r>
              <a:rPr lang="en-US" sz="3600" dirty="0"/>
              <a:t>5 adjectives to describe character</a:t>
            </a:r>
          </a:p>
          <a:p>
            <a:r>
              <a:rPr lang="en-US" sz="3600" dirty="0"/>
              <a:t>What does your character not like?</a:t>
            </a:r>
          </a:p>
          <a:p>
            <a:r>
              <a:rPr lang="en-US" sz="3600" dirty="0"/>
              <a:t>What does your character like?</a:t>
            </a:r>
          </a:p>
          <a:p>
            <a:r>
              <a:rPr lang="en-US" sz="3600" dirty="0"/>
              <a:t>If your character could change one thing about him/herself, what would he/she change?</a:t>
            </a:r>
          </a:p>
        </p:txBody>
      </p:sp>
    </p:spTree>
    <p:extLst>
      <p:ext uri="{BB962C8B-B14F-4D97-AF65-F5344CB8AC3E}">
        <p14:creationId xmlns:p14="http://schemas.microsoft.com/office/powerpoint/2010/main" val="15244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2" y="1905000"/>
            <a:ext cx="9905999" cy="2667000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</a:rPr>
              <a:t>Read Chapter Thirteen</a:t>
            </a:r>
          </a:p>
        </p:txBody>
      </p:sp>
    </p:spTree>
    <p:extLst>
      <p:ext uri="{BB962C8B-B14F-4D97-AF65-F5344CB8AC3E}">
        <p14:creationId xmlns:p14="http://schemas.microsoft.com/office/powerpoint/2010/main" val="23884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13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207" y="1905000"/>
            <a:ext cx="10666412" cy="4267200"/>
          </a:xfrm>
        </p:spPr>
        <p:txBody>
          <a:bodyPr>
            <a:normAutofit/>
          </a:bodyPr>
          <a:lstStyle/>
          <a:p>
            <a:r>
              <a:rPr lang="en-US" sz="4400" dirty="0"/>
              <a:t>Who has arrived to stay with the family? </a:t>
            </a:r>
          </a:p>
          <a:p>
            <a:r>
              <a:rPr lang="en-US" sz="4400" dirty="0"/>
              <a:t>How does she fit in in Maycomb?</a:t>
            </a:r>
          </a:p>
          <a:p>
            <a:r>
              <a:rPr lang="en-US" sz="4400" dirty="0"/>
              <a:t>How does Scout feel about this?</a:t>
            </a:r>
          </a:p>
        </p:txBody>
      </p:sp>
    </p:spTree>
    <p:extLst>
      <p:ext uri="{BB962C8B-B14F-4D97-AF65-F5344CB8AC3E}">
        <p14:creationId xmlns:p14="http://schemas.microsoft.com/office/powerpoint/2010/main" val="301539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2" y="228600"/>
            <a:ext cx="9144000" cy="114455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Chapter One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10363199" cy="4267200"/>
          </a:xfrm>
        </p:spPr>
        <p:txBody>
          <a:bodyPr>
            <a:noAutofit/>
          </a:bodyPr>
          <a:lstStyle/>
          <a:p>
            <a:r>
              <a:rPr lang="en-US" sz="3600" dirty="0"/>
              <a:t>Who is the narrator? What do we know about her?</a:t>
            </a:r>
          </a:p>
          <a:p>
            <a:r>
              <a:rPr lang="en-US" sz="3600" dirty="0"/>
              <a:t>What is Calpurnia’s role? What relationship does she have with the children?</a:t>
            </a:r>
          </a:p>
          <a:p>
            <a:r>
              <a:rPr lang="en-US" sz="3600" dirty="0"/>
              <a:t>What is Atticus’ career?</a:t>
            </a:r>
          </a:p>
          <a:p>
            <a:r>
              <a:rPr lang="en-US" sz="3600" dirty="0"/>
              <a:t>Where is the setting? How is it described? </a:t>
            </a:r>
          </a:p>
          <a:p>
            <a:r>
              <a:rPr lang="en-US" sz="3600" dirty="0"/>
              <a:t>What dare does Jem fulfill at the end of the chapter?</a:t>
            </a:r>
          </a:p>
        </p:txBody>
      </p:sp>
    </p:spTree>
    <p:extLst>
      <p:ext uri="{BB962C8B-B14F-4D97-AF65-F5344CB8AC3E}">
        <p14:creationId xmlns:p14="http://schemas.microsoft.com/office/powerpoint/2010/main" val="31423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erlin Sans FB Demi" panose="020E0802020502020306" pitchFamily="34" charset="0"/>
              </a:rPr>
              <a:t>Exit Ticket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Begin working on your double-sided journal. Be sure to include characters as well as character relationships.</a:t>
            </a:r>
          </a:p>
          <a:p>
            <a:r>
              <a:rPr lang="en-US" sz="4400" dirty="0">
                <a:latin typeface="Berlin Sans FB Demi" panose="020E0802020502020306" pitchFamily="34" charset="0"/>
              </a:rPr>
              <a:t>Homework: </a:t>
            </a:r>
            <a:r>
              <a:rPr lang="en-US" sz="40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Read Ch. 2 by tomorrow. Ch. 1-3 notes sheet is due Friday.</a:t>
            </a:r>
            <a:endParaRPr lang="en-US" sz="4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45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  <a:cs typeface="Aharoni" panose="02010803020104030203" pitchFamily="2" charset="-79"/>
              </a:rPr>
              <a:t>Chapter Two 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905000"/>
            <a:ext cx="10515599" cy="4267200"/>
          </a:xfrm>
        </p:spPr>
        <p:txBody>
          <a:bodyPr>
            <a:noAutofit/>
          </a:bodyPr>
          <a:lstStyle/>
          <a:p>
            <a:r>
              <a:rPr lang="en-US" sz="3600" dirty="0"/>
              <a:t>How does Scout describe Miss Caroline? How does Miss Caroline treat her?</a:t>
            </a:r>
          </a:p>
          <a:p>
            <a:r>
              <a:rPr lang="en-US" sz="3600" dirty="0"/>
              <a:t>Why did Miss Caroline become upset with Scout?</a:t>
            </a:r>
          </a:p>
          <a:p>
            <a:r>
              <a:rPr lang="en-US" sz="3600" dirty="0"/>
              <a:t>What did we learn about the Cunningham family?</a:t>
            </a:r>
          </a:p>
          <a:p>
            <a:r>
              <a:rPr lang="en-US" sz="3600" dirty="0"/>
              <a:t>What have we learned about those who are poor in Maycomb county?</a:t>
            </a:r>
          </a:p>
        </p:txBody>
      </p:sp>
    </p:spTree>
    <p:extLst>
      <p:ext uri="{BB962C8B-B14F-4D97-AF65-F5344CB8AC3E}">
        <p14:creationId xmlns:p14="http://schemas.microsoft.com/office/powerpoint/2010/main" val="706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Berlin Sans FB Demi" panose="020E0802020502020306" pitchFamily="34" charset="0"/>
              </a:rPr>
              <a:t>Read Chapter Three</a:t>
            </a:r>
          </a:p>
        </p:txBody>
      </p:sp>
    </p:spTree>
    <p:extLst>
      <p:ext uri="{BB962C8B-B14F-4D97-AF65-F5344CB8AC3E}">
        <p14:creationId xmlns:p14="http://schemas.microsoft.com/office/powerpoint/2010/main" val="26706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Chapter 3 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981200"/>
            <a:ext cx="9982199" cy="42672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 Who is Walter Cunningham? What do we learn about his family?</a:t>
            </a:r>
          </a:p>
          <a:p>
            <a:r>
              <a:rPr lang="en-US" sz="3200" dirty="0"/>
              <a:t>What does Walter do at dinner that surprises Scout? How does Calpurnia react to Scout? </a:t>
            </a:r>
          </a:p>
          <a:p>
            <a:r>
              <a:rPr lang="en-US" sz="3200" dirty="0"/>
              <a:t>What happened with Burris Ewell in school? </a:t>
            </a:r>
          </a:p>
          <a:p>
            <a:r>
              <a:rPr lang="en-US" sz="3200" dirty="0"/>
              <a:t>What deal does Atticus make with Scout when she says she doesn’t want to refer to school? How is expectation different than the other children?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6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Berlin Sans FB Demi" panose="020E0802020502020306" pitchFamily="34" charset="0"/>
              </a:rPr>
              <a:t>Exit Ticket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What is a character trait you would give Scout? Why have you selected this trait? Support with specific examples from the text.</a:t>
            </a:r>
          </a:p>
          <a:p>
            <a:endParaRPr lang="en-US" sz="4400" dirty="0">
              <a:latin typeface="Berlin Sans FB Demi" panose="020E0802020502020306" pitchFamily="34" charset="0"/>
            </a:endParaRPr>
          </a:p>
          <a:p>
            <a:r>
              <a:rPr lang="en-US" sz="4400" dirty="0">
                <a:latin typeface="Berlin Sans FB Demi" panose="020E0802020502020306" pitchFamily="34" charset="0"/>
              </a:rPr>
              <a:t>Homework: </a:t>
            </a:r>
            <a:r>
              <a:rPr lang="en-US" sz="35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Keep working on your Ch. 1-3 notes (due tomorrow). Review important characters and events from Ch. 1-3 for the quiz tomorrow. </a:t>
            </a:r>
            <a:endParaRPr lang="en-US" sz="4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67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658</TotalTime>
  <Words>1292</Words>
  <Application>Microsoft Office PowerPoint</Application>
  <PresentationFormat>Custom</PresentationFormat>
  <Paragraphs>135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Adobe Heiti Std R</vt:lpstr>
      <vt:lpstr>Aharoni</vt:lpstr>
      <vt:lpstr>Arial</vt:lpstr>
      <vt:lpstr>Berlin Sans FB Demi</vt:lpstr>
      <vt:lpstr>Corbel</vt:lpstr>
      <vt:lpstr>Earthtones 16x9</vt:lpstr>
      <vt:lpstr>Ch. 1 Major Characters </vt:lpstr>
      <vt:lpstr>Setting</vt:lpstr>
      <vt:lpstr>Read Chapter One</vt:lpstr>
      <vt:lpstr>Chapter One Discussion Questions</vt:lpstr>
      <vt:lpstr>Exit Ticket</vt:lpstr>
      <vt:lpstr>Chapter Two Discussion </vt:lpstr>
      <vt:lpstr>Read Chapter Three</vt:lpstr>
      <vt:lpstr>Chapter 3 Discussion Questions</vt:lpstr>
      <vt:lpstr>Exit Ticket</vt:lpstr>
      <vt:lpstr>Warm-Up: Take out your TKM novel. Be ready to read!</vt:lpstr>
      <vt:lpstr>Read Chapter Four</vt:lpstr>
      <vt:lpstr>Chapter 4 Discussion Questions</vt:lpstr>
      <vt:lpstr>Sketch Notes</vt:lpstr>
      <vt:lpstr>PowerPoint Presentation</vt:lpstr>
      <vt:lpstr>Homework: Read Ch. 5 for tomorrow</vt:lpstr>
      <vt:lpstr>Chapter 5 Questions</vt:lpstr>
      <vt:lpstr>Read Chapter Six</vt:lpstr>
      <vt:lpstr>Chapter 6 Questions</vt:lpstr>
      <vt:lpstr>Figurative Language Review</vt:lpstr>
      <vt:lpstr>Chapter 7 Questions</vt:lpstr>
      <vt:lpstr>PowerPoint Presentation</vt:lpstr>
      <vt:lpstr>PowerPoint Presentation</vt:lpstr>
      <vt:lpstr>Exit Ticket</vt:lpstr>
      <vt:lpstr>Chapter 8 Discussion Questions</vt:lpstr>
      <vt:lpstr>Boo Radley—Should he come outside?</vt:lpstr>
      <vt:lpstr>Warm-Up: Grab a slip of the yellow paper (by the exit ticket bin). Write the MLA header on the top. </vt:lpstr>
      <vt:lpstr>CH. 4- 8 QUIZ  You may use your sketch notes on the quiz! When you are finished, turn in the sketch notes and the quiz. </vt:lpstr>
      <vt:lpstr>Ethos, Pathos, Logos—Boo Radley</vt:lpstr>
      <vt:lpstr>Chapter 9 Discussion Questions</vt:lpstr>
      <vt:lpstr>Turn to Chapter Ten</vt:lpstr>
      <vt:lpstr>Chapter 10 Discussion Questions</vt:lpstr>
      <vt:lpstr>Chapter 10 Activity ---HW: Rd. Ch. 11</vt:lpstr>
      <vt:lpstr>Chapter 11 Discussion Questions</vt:lpstr>
      <vt:lpstr>Read Chapter Twelve</vt:lpstr>
      <vt:lpstr>Chapter 12 Discussion Questions</vt:lpstr>
      <vt:lpstr>Character Cubes</vt:lpstr>
      <vt:lpstr>Read Chapter Thirteen</vt:lpstr>
      <vt:lpstr>Chapter 13 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 Major Characters </dc:title>
  <dc:creator>Gombos, Gabrielle</dc:creator>
  <cp:lastModifiedBy>Gombos, Gabrielle</cp:lastModifiedBy>
  <cp:revision>29</cp:revision>
  <cp:lastPrinted>2018-04-30T13:23:08Z</cp:lastPrinted>
  <dcterms:created xsi:type="dcterms:W3CDTF">2018-04-15T22:30:37Z</dcterms:created>
  <dcterms:modified xsi:type="dcterms:W3CDTF">2018-05-02T11:29:20Z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