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256" r:id="rId2"/>
    <p:sldId id="278" r:id="rId3"/>
    <p:sldId id="273" r:id="rId4"/>
    <p:sldId id="274" r:id="rId5"/>
    <p:sldId id="257" r:id="rId6"/>
    <p:sldId id="258" r:id="rId7"/>
    <p:sldId id="259" r:id="rId8"/>
    <p:sldId id="260" r:id="rId9"/>
    <p:sldId id="261" r:id="rId10"/>
    <p:sldId id="262" r:id="rId11"/>
    <p:sldId id="263" r:id="rId12"/>
    <p:sldId id="264" r:id="rId13"/>
    <p:sldId id="265" r:id="rId14"/>
    <p:sldId id="284" r:id="rId15"/>
    <p:sldId id="266" r:id="rId16"/>
    <p:sldId id="285" r:id="rId17"/>
    <p:sldId id="267" r:id="rId18"/>
    <p:sldId id="286" r:id="rId19"/>
    <p:sldId id="287" r:id="rId20"/>
    <p:sldId id="300" r:id="rId21"/>
    <p:sldId id="291" r:id="rId22"/>
    <p:sldId id="292" r:id="rId23"/>
    <p:sldId id="299" r:id="rId24"/>
    <p:sldId id="293" r:id="rId25"/>
    <p:sldId id="297" r:id="rId26"/>
    <p:sldId id="294" r:id="rId27"/>
    <p:sldId id="296" r:id="rId28"/>
    <p:sldId id="295" r:id="rId29"/>
    <p:sldId id="298" r:id="rId30"/>
    <p:sldId id="268" r:id="rId31"/>
    <p:sldId id="269" r:id="rId32"/>
    <p:sldId id="270" r:id="rId33"/>
    <p:sldId id="301" r:id="rId34"/>
    <p:sldId id="302" r:id="rId35"/>
    <p:sldId id="303" r:id="rId36"/>
    <p:sldId id="271" r:id="rId37"/>
    <p:sldId id="283" r:id="rId38"/>
    <p:sldId id="276" r:id="rId39"/>
    <p:sldId id="277" r:id="rId40"/>
    <p:sldId id="279" r:id="rId41"/>
    <p:sldId id="280" r:id="rId42"/>
    <p:sldId id="281" r:id="rId43"/>
    <p:sldId id="282"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20" autoAdjust="0"/>
  </p:normalViewPr>
  <p:slideViewPr>
    <p:cSldViewPr>
      <p:cViewPr varScale="1">
        <p:scale>
          <a:sx n="57" d="100"/>
          <a:sy n="57" d="100"/>
        </p:scale>
        <p:origin x="84" y="162"/>
      </p:cViewPr>
      <p:guideLst>
        <p:guide orient="horz" pos="2160"/>
        <p:guide pos="2880"/>
      </p:guideLst>
    </p:cSldViewPr>
  </p:slideViewPr>
  <p:outlineViewPr>
    <p:cViewPr>
      <p:scale>
        <a:sx n="33" d="100"/>
        <a:sy n="33" d="100"/>
      </p:scale>
      <p:origin x="48" y="38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9D361-BF13-4763-88CB-CAC56DDBB2A3}" type="datetimeFigureOut">
              <a:rPr lang="en-US" smtClean="0"/>
              <a:pPr/>
              <a:t>10/29/2018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9939F-F342-477E-93A2-939EBA62CBD7}" type="slidenum">
              <a:rPr lang="en-US" smtClean="0"/>
              <a:pPr/>
              <a:t>‹#›</a:t>
            </a:fld>
            <a:endParaRPr lang="en-US" dirty="0"/>
          </a:p>
        </p:txBody>
      </p:sp>
    </p:spTree>
    <p:extLst>
      <p:ext uri="{BB962C8B-B14F-4D97-AF65-F5344CB8AC3E}">
        <p14:creationId xmlns:p14="http://schemas.microsoft.com/office/powerpoint/2010/main" val="161589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9939F-F342-477E-93A2-939EBA62CBD7}" type="slidenum">
              <a:rPr lang="en-US" smtClean="0"/>
              <a:pPr/>
              <a:t>1</a:t>
            </a:fld>
            <a:endParaRPr lang="en-US" dirty="0"/>
          </a:p>
        </p:txBody>
      </p:sp>
    </p:spTree>
    <p:extLst>
      <p:ext uri="{BB962C8B-B14F-4D97-AF65-F5344CB8AC3E}">
        <p14:creationId xmlns:p14="http://schemas.microsoft.com/office/powerpoint/2010/main" val="144756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10</a:t>
            </a:fld>
            <a:endParaRPr lang="en-US"/>
          </a:p>
        </p:txBody>
      </p:sp>
    </p:spTree>
    <p:extLst>
      <p:ext uri="{BB962C8B-B14F-4D97-AF65-F5344CB8AC3E}">
        <p14:creationId xmlns:p14="http://schemas.microsoft.com/office/powerpoint/2010/main" val="21035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11</a:t>
            </a:fld>
            <a:endParaRPr lang="en-US"/>
          </a:p>
        </p:txBody>
      </p:sp>
    </p:spTree>
    <p:extLst>
      <p:ext uri="{BB962C8B-B14F-4D97-AF65-F5344CB8AC3E}">
        <p14:creationId xmlns:p14="http://schemas.microsoft.com/office/powerpoint/2010/main" val="266711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9939F-F342-477E-93A2-939EBA62CBD7}" type="slidenum">
              <a:rPr lang="en-US" smtClean="0"/>
              <a:pPr/>
              <a:t>12</a:t>
            </a:fld>
            <a:endParaRPr lang="en-US"/>
          </a:p>
        </p:txBody>
      </p:sp>
    </p:spTree>
    <p:extLst>
      <p:ext uri="{BB962C8B-B14F-4D97-AF65-F5344CB8AC3E}">
        <p14:creationId xmlns:p14="http://schemas.microsoft.com/office/powerpoint/2010/main" val="100486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13</a:t>
            </a:fld>
            <a:endParaRPr lang="en-US"/>
          </a:p>
        </p:txBody>
      </p:sp>
    </p:spTree>
    <p:extLst>
      <p:ext uri="{BB962C8B-B14F-4D97-AF65-F5344CB8AC3E}">
        <p14:creationId xmlns:p14="http://schemas.microsoft.com/office/powerpoint/2010/main" val="125695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01CF1E-3FB8-4EDE-9B4F-D9FB21E6F3C3}" type="slidenum">
              <a:rPr lang="en-US" smtClean="0"/>
              <a:pPr/>
              <a:t>14</a:t>
            </a:fld>
            <a:endParaRPr lang="en-US"/>
          </a:p>
        </p:txBody>
      </p:sp>
    </p:spTree>
    <p:extLst>
      <p:ext uri="{BB962C8B-B14F-4D97-AF65-F5344CB8AC3E}">
        <p14:creationId xmlns:p14="http://schemas.microsoft.com/office/powerpoint/2010/main" val="273556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15</a:t>
            </a:fld>
            <a:endParaRPr lang="en-US"/>
          </a:p>
        </p:txBody>
      </p:sp>
    </p:spTree>
    <p:extLst>
      <p:ext uri="{BB962C8B-B14F-4D97-AF65-F5344CB8AC3E}">
        <p14:creationId xmlns:p14="http://schemas.microsoft.com/office/powerpoint/2010/main" val="274302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01CF1E-3FB8-4EDE-9B4F-D9FB21E6F3C3}" type="slidenum">
              <a:rPr lang="en-US" smtClean="0"/>
              <a:pPr/>
              <a:t>16</a:t>
            </a:fld>
            <a:endParaRPr lang="en-US"/>
          </a:p>
        </p:txBody>
      </p:sp>
    </p:spTree>
    <p:extLst>
      <p:ext uri="{BB962C8B-B14F-4D97-AF65-F5344CB8AC3E}">
        <p14:creationId xmlns:p14="http://schemas.microsoft.com/office/powerpoint/2010/main" val="348585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17</a:t>
            </a:fld>
            <a:endParaRPr lang="en-US"/>
          </a:p>
        </p:txBody>
      </p:sp>
    </p:spTree>
    <p:extLst>
      <p:ext uri="{BB962C8B-B14F-4D97-AF65-F5344CB8AC3E}">
        <p14:creationId xmlns:p14="http://schemas.microsoft.com/office/powerpoint/2010/main" val="320791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01CF1E-3FB8-4EDE-9B4F-D9FB21E6F3C3}" type="slidenum">
              <a:rPr lang="en-US" smtClean="0"/>
              <a:pPr/>
              <a:t>18</a:t>
            </a:fld>
            <a:endParaRPr lang="en-US"/>
          </a:p>
        </p:txBody>
      </p:sp>
    </p:spTree>
    <p:extLst>
      <p:ext uri="{BB962C8B-B14F-4D97-AF65-F5344CB8AC3E}">
        <p14:creationId xmlns:p14="http://schemas.microsoft.com/office/powerpoint/2010/main" val="243243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01CF1E-3FB8-4EDE-9B4F-D9FB21E6F3C3}" type="slidenum">
              <a:rPr lang="en-US" smtClean="0"/>
              <a:pPr/>
              <a:t>19</a:t>
            </a:fld>
            <a:endParaRPr lang="en-US"/>
          </a:p>
        </p:txBody>
      </p:sp>
    </p:spTree>
    <p:extLst>
      <p:ext uri="{BB962C8B-B14F-4D97-AF65-F5344CB8AC3E}">
        <p14:creationId xmlns:p14="http://schemas.microsoft.com/office/powerpoint/2010/main" val="360249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2</a:t>
            </a:fld>
            <a:endParaRPr lang="en-US" dirty="0"/>
          </a:p>
        </p:txBody>
      </p:sp>
    </p:spTree>
    <p:extLst>
      <p:ext uri="{BB962C8B-B14F-4D97-AF65-F5344CB8AC3E}">
        <p14:creationId xmlns:p14="http://schemas.microsoft.com/office/powerpoint/2010/main" val="2349967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30</a:t>
            </a:fld>
            <a:endParaRPr lang="en-US"/>
          </a:p>
        </p:txBody>
      </p:sp>
    </p:spTree>
    <p:extLst>
      <p:ext uri="{BB962C8B-B14F-4D97-AF65-F5344CB8AC3E}">
        <p14:creationId xmlns:p14="http://schemas.microsoft.com/office/powerpoint/2010/main" val="1808643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31</a:t>
            </a:fld>
            <a:endParaRPr lang="en-US"/>
          </a:p>
        </p:txBody>
      </p:sp>
    </p:spTree>
    <p:extLst>
      <p:ext uri="{BB962C8B-B14F-4D97-AF65-F5344CB8AC3E}">
        <p14:creationId xmlns:p14="http://schemas.microsoft.com/office/powerpoint/2010/main" val="351231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32</a:t>
            </a:fld>
            <a:endParaRPr lang="en-US"/>
          </a:p>
        </p:txBody>
      </p:sp>
    </p:spTree>
    <p:extLst>
      <p:ext uri="{BB962C8B-B14F-4D97-AF65-F5344CB8AC3E}">
        <p14:creationId xmlns:p14="http://schemas.microsoft.com/office/powerpoint/2010/main" val="1543164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36</a:t>
            </a:fld>
            <a:endParaRPr lang="en-US"/>
          </a:p>
        </p:txBody>
      </p:sp>
    </p:spTree>
    <p:extLst>
      <p:ext uri="{BB962C8B-B14F-4D97-AF65-F5344CB8AC3E}">
        <p14:creationId xmlns:p14="http://schemas.microsoft.com/office/powerpoint/2010/main" val="195084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38</a:t>
            </a:fld>
            <a:endParaRPr lang="en-US" dirty="0"/>
          </a:p>
        </p:txBody>
      </p:sp>
    </p:spTree>
    <p:extLst>
      <p:ext uri="{BB962C8B-B14F-4D97-AF65-F5344CB8AC3E}">
        <p14:creationId xmlns:p14="http://schemas.microsoft.com/office/powerpoint/2010/main" val="3597546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39</a:t>
            </a:fld>
            <a:endParaRPr lang="en-US" dirty="0"/>
          </a:p>
        </p:txBody>
      </p:sp>
    </p:spTree>
    <p:extLst>
      <p:ext uri="{BB962C8B-B14F-4D97-AF65-F5344CB8AC3E}">
        <p14:creationId xmlns:p14="http://schemas.microsoft.com/office/powerpoint/2010/main" val="188111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40</a:t>
            </a:fld>
            <a:endParaRPr lang="en-US" dirty="0"/>
          </a:p>
        </p:txBody>
      </p:sp>
    </p:spTree>
    <p:extLst>
      <p:ext uri="{BB962C8B-B14F-4D97-AF65-F5344CB8AC3E}">
        <p14:creationId xmlns:p14="http://schemas.microsoft.com/office/powerpoint/2010/main" val="204077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41</a:t>
            </a:fld>
            <a:endParaRPr lang="en-US" dirty="0"/>
          </a:p>
        </p:txBody>
      </p:sp>
    </p:spTree>
    <p:extLst>
      <p:ext uri="{BB962C8B-B14F-4D97-AF65-F5344CB8AC3E}">
        <p14:creationId xmlns:p14="http://schemas.microsoft.com/office/powerpoint/2010/main" val="599270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BBB6FD-B046-4DB0-9AC1-E06E1B74226D}" type="slidenum">
              <a:rPr lang="en-US" smtClean="0"/>
              <a:pPr/>
              <a:t>42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6784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BBB6FD-B046-4DB0-9AC1-E06E1B74226D}" type="slidenum">
              <a:rPr lang="en-US" smtClean="0"/>
              <a:pPr/>
              <a:t>43</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10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9939F-F342-477E-93A2-939EBA62CBD7}" type="slidenum">
              <a:rPr lang="en-US" smtClean="0"/>
              <a:pPr/>
              <a:t>3</a:t>
            </a:fld>
            <a:endParaRPr lang="en-US" dirty="0"/>
          </a:p>
        </p:txBody>
      </p:sp>
    </p:spTree>
    <p:extLst>
      <p:ext uri="{BB962C8B-B14F-4D97-AF65-F5344CB8AC3E}">
        <p14:creationId xmlns:p14="http://schemas.microsoft.com/office/powerpoint/2010/main" val="158608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4</a:t>
            </a:fld>
            <a:endParaRPr lang="en-US"/>
          </a:p>
        </p:txBody>
      </p:sp>
    </p:spTree>
    <p:extLst>
      <p:ext uri="{BB962C8B-B14F-4D97-AF65-F5344CB8AC3E}">
        <p14:creationId xmlns:p14="http://schemas.microsoft.com/office/powerpoint/2010/main" val="405082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5</a:t>
            </a:fld>
            <a:endParaRPr lang="en-US"/>
          </a:p>
        </p:txBody>
      </p:sp>
    </p:spTree>
    <p:extLst>
      <p:ext uri="{BB962C8B-B14F-4D97-AF65-F5344CB8AC3E}">
        <p14:creationId xmlns:p14="http://schemas.microsoft.com/office/powerpoint/2010/main" val="212968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6</a:t>
            </a:fld>
            <a:endParaRPr lang="en-US"/>
          </a:p>
        </p:txBody>
      </p:sp>
    </p:spTree>
    <p:extLst>
      <p:ext uri="{BB962C8B-B14F-4D97-AF65-F5344CB8AC3E}">
        <p14:creationId xmlns:p14="http://schemas.microsoft.com/office/powerpoint/2010/main" val="313010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7</a:t>
            </a:fld>
            <a:endParaRPr lang="en-US"/>
          </a:p>
        </p:txBody>
      </p:sp>
    </p:spTree>
    <p:extLst>
      <p:ext uri="{BB962C8B-B14F-4D97-AF65-F5344CB8AC3E}">
        <p14:creationId xmlns:p14="http://schemas.microsoft.com/office/powerpoint/2010/main" val="280302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8</a:t>
            </a:fld>
            <a:endParaRPr lang="en-US"/>
          </a:p>
        </p:txBody>
      </p:sp>
    </p:spTree>
    <p:extLst>
      <p:ext uri="{BB962C8B-B14F-4D97-AF65-F5344CB8AC3E}">
        <p14:creationId xmlns:p14="http://schemas.microsoft.com/office/powerpoint/2010/main" val="75225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29939F-F342-477E-93A2-939EBA62CBD7}" type="slidenum">
              <a:rPr lang="en-US" smtClean="0"/>
              <a:pPr/>
              <a:t>9</a:t>
            </a:fld>
            <a:endParaRPr lang="en-US"/>
          </a:p>
        </p:txBody>
      </p:sp>
    </p:spTree>
    <p:extLst>
      <p:ext uri="{BB962C8B-B14F-4D97-AF65-F5344CB8AC3E}">
        <p14:creationId xmlns:p14="http://schemas.microsoft.com/office/powerpoint/2010/main" val="369652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1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174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dirty="0"/>
          </a:p>
        </p:txBody>
      </p:sp>
      <p:sp>
        <p:nvSpPr>
          <p:cNvPr id="31749" name="Rectangle 5"/>
          <p:cNvSpPr>
            <a:spLocks noGrp="1" noChangeArrowheads="1"/>
          </p:cNvSpPr>
          <p:nvPr>
            <p:ph type="ftr" sz="quarter" idx="3"/>
          </p:nvPr>
        </p:nvSpPr>
        <p:spPr/>
        <p:txBody>
          <a:bodyPr/>
          <a:lstStyle>
            <a:lvl1pPr>
              <a:defRPr/>
            </a:lvl1pPr>
          </a:lstStyle>
          <a:p>
            <a:endParaRPr lang="en-US" dirty="0"/>
          </a:p>
        </p:txBody>
      </p:sp>
      <p:sp>
        <p:nvSpPr>
          <p:cNvPr id="31750" name="Rectangle 6"/>
          <p:cNvSpPr>
            <a:spLocks noGrp="1" noChangeArrowheads="1"/>
          </p:cNvSpPr>
          <p:nvPr>
            <p:ph type="sldNum" sz="quarter" idx="4"/>
          </p:nvPr>
        </p:nvSpPr>
        <p:spPr/>
        <p:txBody>
          <a:bodyPr/>
          <a:lstStyle>
            <a:lvl1pPr>
              <a:defRPr/>
            </a:lvl1pPr>
          </a:lstStyle>
          <a:p>
            <a:fld id="{454E0948-5989-4153-9118-10B5837E44DD}" type="slidenum">
              <a:rPr lang="en-US"/>
              <a:pPr/>
              <a:t>‹#›</a:t>
            </a:fld>
            <a:endParaRPr lang="en-US" dirty="0"/>
          </a:p>
        </p:txBody>
      </p:sp>
      <p:sp>
        <p:nvSpPr>
          <p:cNvPr id="31751" name="Rectangle 7"/>
          <p:cNvSpPr>
            <a:spLocks noGrp="1" noChangeArrowheads="1"/>
          </p:cNvSpPr>
          <p:nvPr>
            <p:ph type="dt" sz="quarter" idx="2"/>
          </p:nvPr>
        </p:nvSpPr>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06DE007-477D-40FE-B5F4-790C3412279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615B409-49A1-4EC9-9C12-63C91B44FD4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A51ABEE-6D64-4A42-9CA5-5DC9A78C3791}"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AECE0EC-6845-459C-AC3D-D8C51A0F7E2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3E3648C-51AE-4DF1-A8F7-3F473EFCE14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7F43CB7-EF21-426B-861E-79C2E548FD3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56BD7B-F3A4-44C3-8515-425DA82494E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38320EF-5ECB-40F8-AAA6-401B5DC8EF7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5DEA3FA-E80F-4C97-80A6-D58892FCD84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3852424-0DFF-4273-B613-8837433A445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CB84434-280E-4820-9000-2CB4252A221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78831E0-4450-4A06-B2A8-9A1DFE25071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dirty="0"/>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dirty="0"/>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77B10EA0-0754-46AC-BCFC-130B418D2C44}"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ewOAGMGI8bI" TargetMode="External"/><Relationship Id="rId2" Type="http://schemas.openxmlformats.org/officeDocument/2006/relationships/hyperlink" Target="https://study.com/academy/lesson/disruptive-selection-example-definition-graph.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Mechanisms of Evolution</a:t>
            </a:r>
          </a:p>
        </p:txBody>
      </p:sp>
      <p:sp>
        <p:nvSpPr>
          <p:cNvPr id="2051" name="Rectangle 3"/>
          <p:cNvSpPr>
            <a:spLocks noGrp="1" noChangeArrowheads="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384300"/>
          </a:xfrm>
        </p:spPr>
        <p:txBody>
          <a:bodyPr/>
          <a:lstStyle/>
          <a:p>
            <a:pPr algn="ctr"/>
            <a:r>
              <a:rPr lang="en-US" dirty="0"/>
              <a:t>Genetic Drift</a:t>
            </a:r>
          </a:p>
        </p:txBody>
      </p:sp>
      <p:sp>
        <p:nvSpPr>
          <p:cNvPr id="8195" name="Rectangle 3"/>
          <p:cNvSpPr>
            <a:spLocks noGrp="1" noChangeArrowheads="1"/>
          </p:cNvSpPr>
          <p:nvPr>
            <p:ph type="body" idx="1"/>
          </p:nvPr>
        </p:nvSpPr>
        <p:spPr>
          <a:xfrm>
            <a:off x="457200" y="990600"/>
            <a:ext cx="8229600" cy="3352800"/>
          </a:xfrm>
        </p:spPr>
        <p:txBody>
          <a:bodyPr/>
          <a:lstStyle/>
          <a:p>
            <a:r>
              <a:rPr lang="en-US" dirty="0"/>
              <a:t>Genetic drift is the alteration of genetic frequency by chance events.</a:t>
            </a:r>
          </a:p>
          <a:p>
            <a:pPr lvl="1"/>
            <a:r>
              <a:rPr lang="en-US" dirty="0"/>
              <a:t>Genetic drift greatly affects SMALL populations</a:t>
            </a:r>
          </a:p>
          <a:p>
            <a:pPr lvl="1"/>
            <a:r>
              <a:rPr lang="en-US" dirty="0"/>
              <a:t>It can result in an increase of rare alleles in a small population (i.e. </a:t>
            </a:r>
            <a:r>
              <a:rPr lang="en-US" dirty="0" err="1"/>
              <a:t>Polydactyly</a:t>
            </a:r>
            <a:r>
              <a:rPr lang="en-US" dirty="0"/>
              <a:t> in the Amish)</a:t>
            </a:r>
          </a:p>
          <a:p>
            <a:endParaRPr lang="en-US" dirty="0"/>
          </a:p>
        </p:txBody>
      </p:sp>
      <p:pic>
        <p:nvPicPr>
          <p:cNvPr id="34818" name="Picture 2" descr="http://www.teachersdomain.org/resources/tdc02/sci/life/gen/foundereffect/assets/tdc02_img_foundereffect/tdc02_img_foundereffect_l.jpg"/>
          <p:cNvPicPr>
            <a:picLocks noChangeAspect="1" noChangeArrowheads="1"/>
          </p:cNvPicPr>
          <p:nvPr/>
        </p:nvPicPr>
        <p:blipFill>
          <a:blip r:embed="rId3"/>
          <a:srcRect/>
          <a:stretch>
            <a:fillRect/>
          </a:stretch>
        </p:blipFill>
        <p:spPr bwMode="auto">
          <a:xfrm>
            <a:off x="2438400" y="4043982"/>
            <a:ext cx="4648200" cy="26092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384300"/>
          </a:xfrm>
        </p:spPr>
        <p:txBody>
          <a:bodyPr/>
          <a:lstStyle/>
          <a:p>
            <a:r>
              <a:rPr lang="en-US" dirty="0"/>
              <a:t>Movement In/Out of Population</a:t>
            </a:r>
          </a:p>
        </p:txBody>
      </p:sp>
      <p:sp>
        <p:nvSpPr>
          <p:cNvPr id="9219" name="Rectangle 3"/>
          <p:cNvSpPr>
            <a:spLocks noGrp="1" noChangeArrowheads="1"/>
          </p:cNvSpPr>
          <p:nvPr>
            <p:ph type="body" idx="1"/>
          </p:nvPr>
        </p:nvSpPr>
        <p:spPr>
          <a:xfrm>
            <a:off x="457200" y="1066800"/>
            <a:ext cx="8229600" cy="2743200"/>
          </a:xfrm>
        </p:spPr>
        <p:txBody>
          <a:bodyPr/>
          <a:lstStyle/>
          <a:p>
            <a:r>
              <a:rPr lang="en-US" dirty="0"/>
              <a:t>When an individual  moves in and out of a population, (s)he also takes with them their genetic contribution.</a:t>
            </a:r>
          </a:p>
          <a:p>
            <a:r>
              <a:rPr lang="en-US" dirty="0"/>
              <a:t>This migration of individuals (with their genes) is called GENE FLOW.</a:t>
            </a:r>
          </a:p>
        </p:txBody>
      </p:sp>
      <p:pic>
        <p:nvPicPr>
          <p:cNvPr id="32772" name="Picture 4" descr="http://evolution.berkeley.edu/evosite/evo101/images/geneflow_beetles.gif"/>
          <p:cNvPicPr>
            <a:picLocks noChangeAspect="1" noChangeArrowheads="1"/>
          </p:cNvPicPr>
          <p:nvPr/>
        </p:nvPicPr>
        <p:blipFill>
          <a:blip r:embed="rId3"/>
          <a:srcRect/>
          <a:stretch>
            <a:fillRect/>
          </a:stretch>
        </p:blipFill>
        <p:spPr bwMode="auto">
          <a:xfrm>
            <a:off x="1600200" y="3733800"/>
            <a:ext cx="6625814" cy="266285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Natural Selection</a:t>
            </a:r>
          </a:p>
        </p:txBody>
      </p:sp>
      <p:sp>
        <p:nvSpPr>
          <p:cNvPr id="10243" name="Rectangle 3"/>
          <p:cNvSpPr>
            <a:spLocks noGrp="1" noChangeArrowheads="1"/>
          </p:cNvSpPr>
          <p:nvPr>
            <p:ph type="body" idx="1"/>
          </p:nvPr>
        </p:nvSpPr>
        <p:spPr/>
        <p:txBody>
          <a:bodyPr/>
          <a:lstStyle/>
          <a:p>
            <a:pPr marL="609600" indent="-609600"/>
            <a:r>
              <a:rPr lang="en-US" sz="3600" i="1" dirty="0"/>
              <a:t>Natural selection acts on variations</a:t>
            </a:r>
          </a:p>
          <a:p>
            <a:pPr marL="990600" lvl="1" indent="-533400"/>
            <a:r>
              <a:rPr lang="en-US" dirty="0"/>
              <a:t>Variations can increase OR decrease an individual’s chance of survival.</a:t>
            </a:r>
          </a:p>
          <a:p>
            <a:pPr marL="609600" indent="-609600"/>
            <a:r>
              <a:rPr lang="en-US" dirty="0"/>
              <a:t>There are 3 types of natural selection that acts on variations:</a:t>
            </a:r>
          </a:p>
          <a:p>
            <a:pPr marL="990600" lvl="1" indent="-533400">
              <a:buFontTx/>
              <a:buAutoNum type="arabicParenR"/>
            </a:pPr>
            <a:r>
              <a:rPr lang="en-US" dirty="0"/>
              <a:t>Stabilizing</a:t>
            </a:r>
          </a:p>
          <a:p>
            <a:pPr marL="990600" lvl="1" indent="-533400">
              <a:buFontTx/>
              <a:buAutoNum type="arabicParenR"/>
            </a:pPr>
            <a:r>
              <a:rPr lang="en-US" dirty="0"/>
              <a:t>Directional</a:t>
            </a:r>
          </a:p>
          <a:p>
            <a:pPr marL="990600" lvl="1" indent="-533400">
              <a:buFontTx/>
              <a:buAutoNum type="arabicParenR"/>
            </a:pPr>
            <a:r>
              <a:rPr lang="en-US" dirty="0"/>
              <a:t>disruptive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Stabilizing Selection</a:t>
            </a:r>
          </a:p>
        </p:txBody>
      </p:sp>
      <p:sp>
        <p:nvSpPr>
          <p:cNvPr id="11267" name="Rectangle 3"/>
          <p:cNvSpPr>
            <a:spLocks noGrp="1" noChangeArrowheads="1"/>
          </p:cNvSpPr>
          <p:nvPr>
            <p:ph type="body" sz="half" idx="1"/>
          </p:nvPr>
        </p:nvSpPr>
        <p:spPr>
          <a:xfrm>
            <a:off x="228600" y="1600200"/>
            <a:ext cx="2667000" cy="4525963"/>
          </a:xfrm>
        </p:spPr>
        <p:txBody>
          <a:bodyPr/>
          <a:lstStyle/>
          <a:p>
            <a:r>
              <a:rPr lang="en-US" sz="2800" dirty="0"/>
              <a:t>Favors the “average” individual in a population This type of selection reduces the variation in a population.</a:t>
            </a:r>
          </a:p>
        </p:txBody>
      </p:sp>
      <p:pic>
        <p:nvPicPr>
          <p:cNvPr id="11269" name="Picture 5" descr="stable"/>
          <p:cNvPicPr>
            <a:picLocks noGrp="1" noChangeAspect="1" noChangeArrowheads="1"/>
          </p:cNvPicPr>
          <p:nvPr>
            <p:ph sz="half" idx="2"/>
          </p:nvPr>
        </p:nvPicPr>
        <p:blipFill>
          <a:blip r:embed="rId3"/>
          <a:srcRect/>
          <a:stretch>
            <a:fillRect/>
          </a:stretch>
        </p:blipFill>
        <p:spPr>
          <a:xfrm>
            <a:off x="3038475" y="1776413"/>
            <a:ext cx="6019800" cy="3984625"/>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Stabilizing Selection</a:t>
            </a:r>
          </a:p>
        </p:txBody>
      </p:sp>
      <p:sp>
        <p:nvSpPr>
          <p:cNvPr id="3" name="Text Placeholder 2"/>
          <p:cNvSpPr>
            <a:spLocks noGrp="1"/>
          </p:cNvSpPr>
          <p:nvPr>
            <p:ph type="body" idx="1"/>
          </p:nvPr>
        </p:nvSpPr>
        <p:spPr>
          <a:xfrm>
            <a:off x="457200" y="1219200"/>
            <a:ext cx="4040188" cy="639762"/>
          </a:xfrm>
        </p:spPr>
        <p:txBody>
          <a:bodyPr/>
          <a:lstStyle/>
          <a:p>
            <a:r>
              <a:rPr lang="en-US" dirty="0"/>
              <a:t>Example:</a:t>
            </a:r>
          </a:p>
        </p:txBody>
      </p:sp>
      <p:sp>
        <p:nvSpPr>
          <p:cNvPr id="4" name="Content Placeholder 3"/>
          <p:cNvSpPr>
            <a:spLocks noGrp="1"/>
          </p:cNvSpPr>
          <p:nvPr>
            <p:ph sz="half" idx="2"/>
          </p:nvPr>
        </p:nvSpPr>
        <p:spPr>
          <a:xfrm>
            <a:off x="457200" y="1752600"/>
            <a:ext cx="4040188" cy="3951288"/>
          </a:xfrm>
        </p:spPr>
        <p:txBody>
          <a:bodyPr/>
          <a:lstStyle/>
          <a:p>
            <a:r>
              <a:rPr lang="en-US" dirty="0"/>
              <a:t>If you are a lizard, you do not want to be too big, or else predators can find you easily.</a:t>
            </a:r>
          </a:p>
        </p:txBody>
      </p:sp>
      <p:sp>
        <p:nvSpPr>
          <p:cNvPr id="5" name="Text Placeholder 4"/>
          <p:cNvSpPr>
            <a:spLocks noGrp="1"/>
          </p:cNvSpPr>
          <p:nvPr>
            <p:ph type="body" sz="quarter" idx="3"/>
          </p:nvPr>
        </p:nvSpPr>
        <p:spPr>
          <a:xfrm>
            <a:off x="533400" y="4114800"/>
            <a:ext cx="5029200" cy="1295400"/>
          </a:xfrm>
        </p:spPr>
        <p:txBody>
          <a:bodyPr>
            <a:normAutofit/>
          </a:bodyPr>
          <a:lstStyle/>
          <a:p>
            <a:r>
              <a:rPr lang="en-US" dirty="0"/>
              <a:t>You want to be average sized. Small enough to hide, but big enough to run if you have to.</a:t>
            </a:r>
          </a:p>
        </p:txBody>
      </p:sp>
      <p:sp>
        <p:nvSpPr>
          <p:cNvPr id="6" name="Content Placeholder 5"/>
          <p:cNvSpPr>
            <a:spLocks noGrp="1"/>
          </p:cNvSpPr>
          <p:nvPr>
            <p:ph sz="quarter" idx="4"/>
          </p:nvPr>
        </p:nvSpPr>
        <p:spPr>
          <a:xfrm>
            <a:off x="4876800" y="1524000"/>
            <a:ext cx="4041775" cy="3951288"/>
          </a:xfrm>
        </p:spPr>
        <p:txBody>
          <a:bodyPr/>
          <a:lstStyle/>
          <a:p>
            <a:r>
              <a:rPr lang="en-US" dirty="0"/>
              <a:t>And you do not want to be too small or else you cannot run fast enough to escape predators that do find you.</a:t>
            </a:r>
          </a:p>
        </p:txBody>
      </p:sp>
      <p:pic>
        <p:nvPicPr>
          <p:cNvPr id="4099" name="Picture 3"/>
          <p:cNvPicPr>
            <a:picLocks noChangeAspect="1" noChangeArrowheads="1"/>
          </p:cNvPicPr>
          <p:nvPr/>
        </p:nvPicPr>
        <p:blipFill>
          <a:blip r:embed="rId3"/>
          <a:srcRect/>
          <a:stretch>
            <a:fillRect/>
          </a:stretch>
        </p:blipFill>
        <p:spPr bwMode="auto">
          <a:xfrm>
            <a:off x="5638800" y="3657600"/>
            <a:ext cx="3368463" cy="3124200"/>
          </a:xfrm>
          <a:prstGeom prst="rect">
            <a:avLst/>
          </a:prstGeom>
          <a:noFill/>
          <a:ln w="9525">
            <a:noFill/>
            <a:miter lim="800000"/>
            <a:headEnd/>
            <a:tailEnd/>
          </a:ln>
          <a:effectLst/>
        </p:spPr>
      </p:pic>
    </p:spTree>
    <p:extLst>
      <p:ext uri="{BB962C8B-B14F-4D97-AF65-F5344CB8AC3E}">
        <p14:creationId xmlns:p14="http://schemas.microsoft.com/office/powerpoint/2010/main" val="106935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Directional Selection</a:t>
            </a:r>
          </a:p>
        </p:txBody>
      </p:sp>
      <p:sp>
        <p:nvSpPr>
          <p:cNvPr id="13315" name="Rectangle 3"/>
          <p:cNvSpPr>
            <a:spLocks noGrp="1" noChangeArrowheads="1"/>
          </p:cNvSpPr>
          <p:nvPr>
            <p:ph type="body" sz="half" idx="1"/>
          </p:nvPr>
        </p:nvSpPr>
        <p:spPr>
          <a:xfrm>
            <a:off x="457200" y="1376363"/>
            <a:ext cx="8305800" cy="1371600"/>
          </a:xfrm>
        </p:spPr>
        <p:txBody>
          <a:bodyPr/>
          <a:lstStyle/>
          <a:p>
            <a:pPr>
              <a:lnSpc>
                <a:spcPct val="90000"/>
              </a:lnSpc>
            </a:pPr>
            <a:r>
              <a:rPr lang="en-US" sz="2800" dirty="0"/>
              <a:t>Favors one of the extreme variations of a trait and can lead to the rapid evolution of a new species</a:t>
            </a:r>
          </a:p>
        </p:txBody>
      </p:sp>
      <p:pic>
        <p:nvPicPr>
          <p:cNvPr id="13317" name="Picture 5" descr="dirsel"/>
          <p:cNvPicPr>
            <a:picLocks noGrp="1" noChangeAspect="1" noChangeArrowheads="1"/>
          </p:cNvPicPr>
          <p:nvPr>
            <p:ph sz="half" idx="2"/>
          </p:nvPr>
        </p:nvPicPr>
        <p:blipFill>
          <a:blip r:embed="rId3"/>
          <a:srcRect/>
          <a:stretch>
            <a:fillRect/>
          </a:stretch>
        </p:blipFill>
        <p:spPr>
          <a:xfrm>
            <a:off x="762000" y="2819400"/>
            <a:ext cx="7577138" cy="3706813"/>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Selection</a:t>
            </a:r>
          </a:p>
        </p:txBody>
      </p:sp>
      <p:sp>
        <p:nvSpPr>
          <p:cNvPr id="4" name="Content Placeholder 3"/>
          <p:cNvSpPr>
            <a:spLocks noGrp="1"/>
          </p:cNvSpPr>
          <p:nvPr>
            <p:ph sz="half" idx="2"/>
          </p:nvPr>
        </p:nvSpPr>
        <p:spPr>
          <a:xfrm>
            <a:off x="304800" y="1447800"/>
            <a:ext cx="8839200" cy="1635125"/>
          </a:xfrm>
        </p:spPr>
        <p:txBody>
          <a:bodyPr/>
          <a:lstStyle/>
          <a:p>
            <a:r>
              <a:rPr lang="en-US" dirty="0"/>
              <a:t>Peppered moths experience directional selection depending on their background. </a:t>
            </a:r>
          </a:p>
          <a:p>
            <a:pPr>
              <a:buNone/>
            </a:pPr>
            <a:endParaRPr lang="en-US" dirty="0"/>
          </a:p>
        </p:txBody>
      </p:sp>
      <p:sp>
        <p:nvSpPr>
          <p:cNvPr id="6" name="Content Placeholder 5"/>
          <p:cNvSpPr>
            <a:spLocks noGrp="1"/>
          </p:cNvSpPr>
          <p:nvPr>
            <p:ph sz="quarter" idx="4"/>
          </p:nvPr>
        </p:nvSpPr>
        <p:spPr>
          <a:xfrm>
            <a:off x="457200" y="2667000"/>
            <a:ext cx="4041775" cy="1025525"/>
          </a:xfrm>
        </p:spPr>
        <p:txBody>
          <a:bodyPr/>
          <a:lstStyle/>
          <a:p>
            <a:r>
              <a:rPr lang="en-US" dirty="0"/>
              <a:t>If trees are light, the lighter moths will survive better. </a:t>
            </a:r>
          </a:p>
        </p:txBody>
      </p:sp>
      <p:pic>
        <p:nvPicPr>
          <p:cNvPr id="5122" name="Picture 2"/>
          <p:cNvPicPr>
            <a:picLocks noChangeAspect="1" noChangeArrowheads="1"/>
          </p:cNvPicPr>
          <p:nvPr/>
        </p:nvPicPr>
        <p:blipFill>
          <a:blip r:embed="rId3"/>
          <a:srcRect b="64476"/>
          <a:stretch>
            <a:fillRect/>
          </a:stretch>
        </p:blipFill>
        <p:spPr bwMode="auto">
          <a:xfrm>
            <a:off x="304800" y="3810000"/>
            <a:ext cx="4343400" cy="2171700"/>
          </a:xfrm>
          <a:prstGeom prst="rect">
            <a:avLst/>
          </a:prstGeom>
          <a:noFill/>
          <a:ln w="9525">
            <a:noFill/>
            <a:miter lim="800000"/>
            <a:headEnd/>
            <a:tailEnd/>
          </a:ln>
          <a:effectLst/>
        </p:spPr>
      </p:pic>
      <p:sp>
        <p:nvSpPr>
          <p:cNvPr id="8" name="Content Placeholder 5"/>
          <p:cNvSpPr txBox="1">
            <a:spLocks/>
          </p:cNvSpPr>
          <p:nvPr/>
        </p:nvSpPr>
        <p:spPr>
          <a:xfrm>
            <a:off x="4724400" y="2667000"/>
            <a:ext cx="4041775" cy="1025525"/>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trees are dark, the darker moths will survive better. </a:t>
            </a:r>
          </a:p>
        </p:txBody>
      </p:sp>
      <p:pic>
        <p:nvPicPr>
          <p:cNvPr id="5123" name="Picture 3"/>
          <p:cNvPicPr>
            <a:picLocks noChangeAspect="1" noChangeArrowheads="1"/>
          </p:cNvPicPr>
          <p:nvPr/>
        </p:nvPicPr>
        <p:blipFill>
          <a:blip r:embed="rId3"/>
          <a:srcRect l="2000" t="37211" r="4000" b="17318"/>
          <a:stretch>
            <a:fillRect/>
          </a:stretch>
        </p:blipFill>
        <p:spPr bwMode="auto">
          <a:xfrm>
            <a:off x="5029200" y="3657600"/>
            <a:ext cx="3581400" cy="2438400"/>
          </a:xfrm>
          <a:prstGeom prst="rect">
            <a:avLst/>
          </a:prstGeom>
          <a:noFill/>
          <a:ln w="9525">
            <a:noFill/>
            <a:miter lim="800000"/>
            <a:headEnd/>
            <a:tailEnd/>
          </a:ln>
          <a:effectLst/>
        </p:spPr>
      </p:pic>
      <p:sp>
        <p:nvSpPr>
          <p:cNvPr id="10" name="Right Arrow 9"/>
          <p:cNvSpPr/>
          <p:nvPr/>
        </p:nvSpPr>
        <p:spPr>
          <a:xfrm>
            <a:off x="5105400" y="6172200"/>
            <a:ext cx="3581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Darker Direction</a:t>
            </a:r>
          </a:p>
        </p:txBody>
      </p:sp>
      <p:sp>
        <p:nvSpPr>
          <p:cNvPr id="11" name="Left Arrow 10"/>
          <p:cNvSpPr/>
          <p:nvPr/>
        </p:nvSpPr>
        <p:spPr>
          <a:xfrm>
            <a:off x="381000" y="6096000"/>
            <a:ext cx="4114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Lighter Direction</a:t>
            </a:r>
          </a:p>
        </p:txBody>
      </p:sp>
    </p:spTree>
    <p:extLst>
      <p:ext uri="{BB962C8B-B14F-4D97-AF65-F5344CB8AC3E}">
        <p14:creationId xmlns:p14="http://schemas.microsoft.com/office/powerpoint/2010/main" val="414420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Disruptive Selection</a:t>
            </a:r>
          </a:p>
        </p:txBody>
      </p:sp>
      <p:pic>
        <p:nvPicPr>
          <p:cNvPr id="14347" name="Picture 11" descr="disrupt"/>
          <p:cNvPicPr>
            <a:picLocks noGrp="1" noChangeAspect="1" noChangeArrowheads="1"/>
          </p:cNvPicPr>
          <p:nvPr>
            <p:ph idx="1"/>
          </p:nvPr>
        </p:nvPicPr>
        <p:blipFill>
          <a:blip r:embed="rId3"/>
          <a:srcRect/>
          <a:stretch>
            <a:fillRect/>
          </a:stretch>
        </p:blipFill>
        <p:spPr>
          <a:xfrm>
            <a:off x="228600" y="2209800"/>
            <a:ext cx="5791200" cy="3543300"/>
          </a:xfrm>
          <a:noFill/>
          <a:ln/>
        </p:spPr>
      </p:pic>
      <p:sp>
        <p:nvSpPr>
          <p:cNvPr id="14349" name="Text Box 13"/>
          <p:cNvSpPr txBox="1">
            <a:spLocks noChangeArrowheads="1"/>
          </p:cNvSpPr>
          <p:nvPr/>
        </p:nvSpPr>
        <p:spPr bwMode="auto">
          <a:xfrm>
            <a:off x="6172200" y="1752600"/>
            <a:ext cx="2743200" cy="4362450"/>
          </a:xfrm>
          <a:prstGeom prst="rect">
            <a:avLst/>
          </a:prstGeom>
          <a:noFill/>
          <a:ln w="9525">
            <a:noFill/>
            <a:miter lim="800000"/>
            <a:headEnd/>
            <a:tailEnd/>
          </a:ln>
          <a:effectLst/>
        </p:spPr>
        <p:txBody>
          <a:bodyPr>
            <a:spAutoFit/>
          </a:bodyPr>
          <a:lstStyle/>
          <a:p>
            <a:pPr eaLnBrk="1" hangingPunct="1">
              <a:spcBef>
                <a:spcPct val="50000"/>
              </a:spcBef>
            </a:pPr>
            <a:r>
              <a:rPr lang="en-US" sz="2800">
                <a:latin typeface="Arial" charset="0"/>
              </a:rPr>
              <a:t>Favors both extreme variations of a trait, resulting in no intermediate forms of the trait and leading to the evolution of two new species.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Disruptive Selection</a:t>
            </a:r>
          </a:p>
        </p:txBody>
      </p:sp>
      <p:sp>
        <p:nvSpPr>
          <p:cNvPr id="3" name="Content Placeholder 2"/>
          <p:cNvSpPr>
            <a:spLocks noGrp="1"/>
          </p:cNvSpPr>
          <p:nvPr>
            <p:ph sz="half" idx="1"/>
          </p:nvPr>
        </p:nvSpPr>
        <p:spPr>
          <a:xfrm>
            <a:off x="457200" y="1600201"/>
            <a:ext cx="4038600" cy="1295400"/>
          </a:xfrm>
        </p:spPr>
        <p:txBody>
          <a:bodyPr/>
          <a:lstStyle/>
          <a:p>
            <a:r>
              <a:rPr lang="en-US" dirty="0"/>
              <a:t>Birds with thick beaks can crack large shells</a:t>
            </a:r>
          </a:p>
        </p:txBody>
      </p:sp>
      <p:sp>
        <p:nvSpPr>
          <p:cNvPr id="4" name="Content Placeholder 3"/>
          <p:cNvSpPr>
            <a:spLocks noGrp="1"/>
          </p:cNvSpPr>
          <p:nvPr>
            <p:ph sz="half" idx="2"/>
          </p:nvPr>
        </p:nvSpPr>
        <p:spPr>
          <a:xfrm>
            <a:off x="4648200" y="1600201"/>
            <a:ext cx="4038600" cy="1143000"/>
          </a:xfrm>
        </p:spPr>
        <p:txBody>
          <a:bodyPr/>
          <a:lstStyle/>
          <a:p>
            <a:r>
              <a:rPr lang="en-US" dirty="0"/>
              <a:t>Birds with thin beaks can dig for bugs</a:t>
            </a:r>
          </a:p>
        </p:txBody>
      </p:sp>
      <p:sp>
        <p:nvSpPr>
          <p:cNvPr id="5" name="TextBox 4"/>
          <p:cNvSpPr txBox="1"/>
          <p:nvPr/>
        </p:nvSpPr>
        <p:spPr>
          <a:xfrm>
            <a:off x="762000" y="4343400"/>
            <a:ext cx="8001000" cy="830997"/>
          </a:xfrm>
          <a:prstGeom prst="rect">
            <a:avLst/>
          </a:prstGeom>
          <a:noFill/>
        </p:spPr>
        <p:txBody>
          <a:bodyPr wrap="square" rtlCol="0">
            <a:spAutoFit/>
          </a:bodyPr>
          <a:lstStyle/>
          <a:p>
            <a:r>
              <a:rPr lang="en-US" sz="2400" dirty="0"/>
              <a:t>But the poor birds with average beaks can’t do either! So if the only choices are big seeds or bugs, the average guys lose out.</a:t>
            </a:r>
          </a:p>
        </p:txBody>
      </p:sp>
      <p:pic>
        <p:nvPicPr>
          <p:cNvPr id="7170" name="Picture 2"/>
          <p:cNvPicPr>
            <a:picLocks noChangeAspect="1" noChangeArrowheads="1"/>
          </p:cNvPicPr>
          <p:nvPr/>
        </p:nvPicPr>
        <p:blipFill>
          <a:blip r:embed="rId3"/>
          <a:srcRect t="73077" r="40000"/>
          <a:stretch>
            <a:fillRect/>
          </a:stretch>
        </p:blipFill>
        <p:spPr bwMode="auto">
          <a:xfrm>
            <a:off x="1219199" y="2667000"/>
            <a:ext cx="2612571" cy="1524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r="52500" b="73077"/>
          <a:stretch>
            <a:fillRect/>
          </a:stretch>
        </p:blipFill>
        <p:spPr bwMode="auto">
          <a:xfrm>
            <a:off x="5181600" y="2590800"/>
            <a:ext cx="2438400" cy="16002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t="48077" r="52500" b="25000"/>
          <a:stretch>
            <a:fillRect/>
          </a:stretch>
        </p:blipFill>
        <p:spPr bwMode="auto">
          <a:xfrm>
            <a:off x="2834425" y="5274659"/>
            <a:ext cx="1828800" cy="1347537"/>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a:srcRect t="26923" r="52500" b="48077"/>
          <a:stretch>
            <a:fillRect/>
          </a:stretch>
        </p:blipFill>
        <p:spPr bwMode="auto">
          <a:xfrm>
            <a:off x="6667500" y="5348262"/>
            <a:ext cx="1905000" cy="1303421"/>
          </a:xfrm>
          <a:prstGeom prst="rect">
            <a:avLst/>
          </a:prstGeom>
          <a:noFill/>
          <a:ln w="9525">
            <a:noFill/>
            <a:miter lim="800000"/>
            <a:headEnd/>
            <a:tailEnd/>
          </a:ln>
          <a:effectLst/>
        </p:spPr>
      </p:pic>
      <p:sp>
        <p:nvSpPr>
          <p:cNvPr id="12" name="Cloud Callout 11"/>
          <p:cNvSpPr/>
          <p:nvPr/>
        </p:nvSpPr>
        <p:spPr>
          <a:xfrm>
            <a:off x="5105400" y="5252121"/>
            <a:ext cx="1447800" cy="1066800"/>
          </a:xfrm>
          <a:prstGeom prst="cloudCallout">
            <a:avLst>
              <a:gd name="adj1" fmla="val -98345"/>
              <a:gd name="adj2" fmla="val -1282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We’re hungry!</a:t>
            </a:r>
          </a:p>
        </p:txBody>
      </p:sp>
    </p:spTree>
    <p:extLst>
      <p:ext uri="{BB962C8B-B14F-4D97-AF65-F5344CB8AC3E}">
        <p14:creationId xmlns:p14="http://schemas.microsoft.com/office/powerpoint/2010/main" val="209174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752600"/>
          </a:xfrm>
        </p:spPr>
        <p:txBody>
          <a:bodyPr/>
          <a:lstStyle/>
          <a:p>
            <a:r>
              <a:rPr lang="en-US" dirty="0"/>
              <a:t>Disruptive selection can easily lead to the formation of two new species from one ancestral species.</a:t>
            </a:r>
          </a:p>
        </p:txBody>
      </p:sp>
      <p:grpSp>
        <p:nvGrpSpPr>
          <p:cNvPr id="9" name="Group 8"/>
          <p:cNvGrpSpPr/>
          <p:nvPr/>
        </p:nvGrpSpPr>
        <p:grpSpPr>
          <a:xfrm>
            <a:off x="609600" y="3009900"/>
            <a:ext cx="7467600" cy="3695700"/>
            <a:chOff x="685800" y="2933700"/>
            <a:chExt cx="7467600" cy="3695700"/>
          </a:xfrm>
        </p:grpSpPr>
        <p:pic>
          <p:nvPicPr>
            <p:cNvPr id="4" name="Picture 2"/>
            <p:cNvPicPr>
              <a:picLocks noChangeAspect="1" noChangeArrowheads="1"/>
            </p:cNvPicPr>
            <p:nvPr/>
          </p:nvPicPr>
          <p:blipFill>
            <a:blip r:embed="rId3"/>
            <a:srcRect t="73077" r="51000"/>
            <a:stretch>
              <a:fillRect/>
            </a:stretch>
          </p:blipFill>
          <p:spPr bwMode="auto">
            <a:xfrm>
              <a:off x="685800" y="3581400"/>
              <a:ext cx="2133600" cy="15240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r="55469" b="73077"/>
            <a:stretch>
              <a:fillRect/>
            </a:stretch>
          </p:blipFill>
          <p:spPr bwMode="auto">
            <a:xfrm>
              <a:off x="5867400" y="3429000"/>
              <a:ext cx="2286000" cy="1600200"/>
            </a:xfrm>
            <a:prstGeom prst="rect">
              <a:avLst/>
            </a:prstGeom>
            <a:noFill/>
            <a:ln w="9525">
              <a:noFill/>
              <a:miter lim="800000"/>
              <a:headEnd/>
              <a:tailEnd/>
            </a:ln>
            <a:effectLst/>
          </p:spPr>
        </p:pic>
        <p:sp>
          <p:nvSpPr>
            <p:cNvPr id="6" name="Rectangular Callout 5"/>
            <p:cNvSpPr/>
            <p:nvPr/>
          </p:nvSpPr>
          <p:spPr>
            <a:xfrm>
              <a:off x="3025999" y="2933700"/>
              <a:ext cx="2209800" cy="1143000"/>
            </a:xfrm>
            <a:prstGeom prst="wedgeRectCallout">
              <a:avLst>
                <a:gd name="adj1" fmla="val -71428"/>
                <a:gd name="adj2" fmla="val 650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We both used to be the same species, sort of like that guy up there. </a:t>
              </a:r>
            </a:p>
          </p:txBody>
        </p:sp>
        <p:sp>
          <p:nvSpPr>
            <p:cNvPr id="7" name="Rectangular Callout 6"/>
            <p:cNvSpPr/>
            <p:nvPr/>
          </p:nvSpPr>
          <p:spPr>
            <a:xfrm>
              <a:off x="3048000" y="4205037"/>
              <a:ext cx="2590800" cy="1357563"/>
            </a:xfrm>
            <a:prstGeom prst="wedgeRectCallout">
              <a:avLst>
                <a:gd name="adj1" fmla="val 91881"/>
                <a:gd name="adj2" fmla="val 18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But over time we got more and more different because we liked to eat different foods.</a:t>
              </a:r>
            </a:p>
          </p:txBody>
        </p:sp>
        <p:sp>
          <p:nvSpPr>
            <p:cNvPr id="8" name="Rectangular Callout 7"/>
            <p:cNvSpPr/>
            <p:nvPr/>
          </p:nvSpPr>
          <p:spPr>
            <a:xfrm>
              <a:off x="2590800" y="5638800"/>
              <a:ext cx="2133600" cy="990600"/>
            </a:xfrm>
            <a:prstGeom prst="wedgeRectCallout">
              <a:avLst>
                <a:gd name="adj1" fmla="val -65459"/>
                <a:gd name="adj2" fmla="val -14171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And now we are two completely different birds.</a:t>
              </a:r>
            </a:p>
          </p:txBody>
        </p:sp>
      </p:grpSp>
      <p:pic>
        <p:nvPicPr>
          <p:cNvPr id="10" name="Picture 4"/>
          <p:cNvPicPr>
            <a:picLocks noChangeAspect="1" noChangeArrowheads="1"/>
          </p:cNvPicPr>
          <p:nvPr/>
        </p:nvPicPr>
        <p:blipFill>
          <a:blip r:embed="rId3"/>
          <a:srcRect t="48077" r="52500" b="25000"/>
          <a:stretch>
            <a:fillRect/>
          </a:stretch>
        </p:blipFill>
        <p:spPr bwMode="auto">
          <a:xfrm>
            <a:off x="3582473" y="1433762"/>
            <a:ext cx="1828800" cy="1347537"/>
          </a:xfrm>
          <a:prstGeom prst="rect">
            <a:avLst/>
          </a:prstGeom>
          <a:noFill/>
          <a:ln w="9525">
            <a:noFill/>
            <a:miter lim="800000"/>
            <a:headEnd/>
            <a:tailEnd/>
          </a:ln>
          <a:effectLst/>
        </p:spPr>
      </p:pic>
      <p:sp>
        <p:nvSpPr>
          <p:cNvPr id="11" name="Bent Arrow 10"/>
          <p:cNvSpPr/>
          <p:nvPr/>
        </p:nvSpPr>
        <p:spPr>
          <a:xfrm rot="5400000" flipV="1">
            <a:off x="1619250" y="1962150"/>
            <a:ext cx="1714500" cy="1447800"/>
          </a:xfrm>
          <a:prstGeom prst="bentArrow">
            <a:avLst>
              <a:gd name="adj1" fmla="val 14546"/>
              <a:gd name="adj2" fmla="val 7273"/>
              <a:gd name="adj3" fmla="val 25000"/>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2" name="Bent Arrow 11"/>
          <p:cNvSpPr/>
          <p:nvPr/>
        </p:nvSpPr>
        <p:spPr>
          <a:xfrm rot="5400000">
            <a:off x="5391150" y="1847850"/>
            <a:ext cx="1562100" cy="1524000"/>
          </a:xfrm>
          <a:prstGeom prst="bentArrow">
            <a:avLst>
              <a:gd name="adj1" fmla="val 14546"/>
              <a:gd name="adj2" fmla="val 7273"/>
              <a:gd name="adj3" fmla="val 25000"/>
              <a:gd name="adj4" fmla="val 437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393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114800"/>
          </a:xfrm>
        </p:spPr>
        <p:txBody>
          <a:bodyPr/>
          <a:lstStyle/>
          <a:p>
            <a:pPr>
              <a:buNone/>
            </a:pPr>
            <a:r>
              <a:rPr lang="en-US" dirty="0"/>
              <a:t>	“</a:t>
            </a:r>
            <a:r>
              <a:rPr lang="en-US" sz="3600" dirty="0"/>
              <a:t>There is grandeur in this view of life, with its several powers, having been originally breathed into a few forms or into one; and that, whilst this planet has gone cycling on according to the fixed law of gravity, from so simple a beginning endless forms most beautiful and most wonderful have been, and are being, evolved.”</a:t>
            </a:r>
          </a:p>
          <a:p>
            <a:pPr algn="ctr">
              <a:buNone/>
            </a:pPr>
            <a:r>
              <a:rPr lang="en-US" sz="3600" dirty="0"/>
              <a:t>	</a:t>
            </a:r>
            <a:r>
              <a:rPr lang="en-US" sz="3600" i="1" dirty="0"/>
              <a:t>Charles Darwin</a:t>
            </a:r>
            <a:br>
              <a:rPr lang="en-US" i="1" dirty="0"/>
            </a:br>
            <a:endParaRPr lang="en-US" i="1"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hlinkClick r:id="rId2"/>
              </a:rPr>
              <a:t>https://study.com/academy/lesson/disruptive-selection-example-definition-graph.html</a:t>
            </a:r>
            <a:endParaRPr lang="en-US" dirty="0"/>
          </a:p>
          <a:p>
            <a:endParaRPr lang="en-US" dirty="0"/>
          </a:p>
          <a:p>
            <a:r>
              <a:rPr lang="en-US" dirty="0">
                <a:hlinkClick r:id="rId3"/>
              </a:rPr>
              <a:t>https://www.youtube.com/watch?v=ewOAGMGI8bI</a:t>
            </a:r>
            <a:endParaRPr lang="en-US" dirty="0"/>
          </a:p>
        </p:txBody>
      </p:sp>
    </p:spTree>
    <p:extLst>
      <p:ext uri="{BB962C8B-B14F-4D97-AF65-F5344CB8AC3E}">
        <p14:creationId xmlns:p14="http://schemas.microsoft.com/office/powerpoint/2010/main" val="171693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6000" dirty="0"/>
              <a:t>Now lets practice………..</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29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fontScale="90000"/>
          </a:bodyPr>
          <a:lstStyle/>
          <a:p>
            <a:r>
              <a:rPr lang="en-US" sz="5400" dirty="0"/>
              <a:t>What type of selection is this?</a:t>
            </a:r>
          </a:p>
        </p:txBody>
      </p:sp>
      <p:sp>
        <p:nvSpPr>
          <p:cNvPr id="3" name="Content Placeholder 2"/>
          <p:cNvSpPr>
            <a:spLocks noGrp="1"/>
          </p:cNvSpPr>
          <p:nvPr>
            <p:ph sz="half" idx="1"/>
          </p:nvPr>
        </p:nvSpPr>
        <p:spPr>
          <a:xfrm>
            <a:off x="0" y="990600"/>
            <a:ext cx="4495800" cy="5486400"/>
          </a:xfrm>
        </p:spPr>
        <p:txBody>
          <a:bodyPr>
            <a:noAutofit/>
          </a:bodyPr>
          <a:lstStyle/>
          <a:p>
            <a:r>
              <a:rPr lang="en-US" sz="3200" dirty="0"/>
              <a:t>Babies of low weight lose heat more quickly and get ill from infectious disease more easily, whereas babies of large body weight are more difficult to deliver through the pelvis.</a:t>
            </a:r>
          </a:p>
        </p:txBody>
      </p:sp>
      <p:pic>
        <p:nvPicPr>
          <p:cNvPr id="1026" name="Picture 2"/>
          <p:cNvPicPr>
            <a:picLocks noGrp="1" noChangeAspect="1" noChangeArrowheads="1"/>
          </p:cNvPicPr>
          <p:nvPr>
            <p:ph sz="half" idx="2"/>
          </p:nvPr>
        </p:nvPicPr>
        <p:blipFill>
          <a:blip r:embed="rId2"/>
          <a:srcRect/>
          <a:stretch>
            <a:fillRect/>
          </a:stretch>
        </p:blipFill>
        <p:spPr bwMode="auto">
          <a:xfrm>
            <a:off x="4401231" y="1828800"/>
            <a:ext cx="4590369" cy="3578319"/>
          </a:xfrm>
          <a:prstGeom prst="rect">
            <a:avLst/>
          </a:prstGeom>
          <a:noFill/>
          <a:ln w="9525">
            <a:noFill/>
            <a:miter lim="800000"/>
            <a:headEnd/>
            <a:tailEnd/>
          </a:ln>
          <a:effectLst/>
        </p:spPr>
      </p:pic>
    </p:spTree>
    <p:extLst>
      <p:ext uri="{BB962C8B-B14F-4D97-AF65-F5344CB8AC3E}">
        <p14:creationId xmlns:p14="http://schemas.microsoft.com/office/powerpoint/2010/main" val="384911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Stabilizing</a:t>
            </a:r>
          </a:p>
        </p:txBody>
      </p:sp>
    </p:spTree>
    <p:extLst>
      <p:ext uri="{BB962C8B-B14F-4D97-AF65-F5344CB8AC3E}">
        <p14:creationId xmlns:p14="http://schemas.microsoft.com/office/powerpoint/2010/main" val="329420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1055" cy="715962"/>
          </a:xfrm>
        </p:spPr>
        <p:txBody>
          <a:bodyPr>
            <a:normAutofit fontScale="90000"/>
          </a:bodyPr>
          <a:lstStyle/>
          <a:p>
            <a:r>
              <a:rPr lang="en-US" sz="5400" dirty="0"/>
              <a:t>What type of selection is this?</a:t>
            </a:r>
          </a:p>
        </p:txBody>
      </p:sp>
      <p:sp>
        <p:nvSpPr>
          <p:cNvPr id="4" name="Content Placeholder 3"/>
          <p:cNvSpPr>
            <a:spLocks noGrp="1"/>
          </p:cNvSpPr>
          <p:nvPr>
            <p:ph sz="half" idx="2"/>
          </p:nvPr>
        </p:nvSpPr>
        <p:spPr>
          <a:xfrm>
            <a:off x="457200" y="1295400"/>
            <a:ext cx="4040188" cy="4830763"/>
          </a:xfrm>
        </p:spPr>
        <p:txBody>
          <a:bodyPr>
            <a:noAutofit/>
          </a:bodyPr>
          <a:lstStyle/>
          <a:p>
            <a:r>
              <a:rPr lang="en-US" sz="2800" dirty="0"/>
              <a:t>A large sperm contains materials that can be used by the embryo for nutrition. Or, fitness may be enhanced by a small lightweight sperm that is more mobile and can therefore reach the egg more easily.</a:t>
            </a:r>
          </a:p>
        </p:txBody>
      </p:sp>
      <p:pic>
        <p:nvPicPr>
          <p:cNvPr id="2050" name="Picture 2"/>
          <p:cNvPicPr>
            <a:picLocks noGrp="1" noChangeAspect="1" noChangeArrowheads="1"/>
          </p:cNvPicPr>
          <p:nvPr>
            <p:ph sz="quarter" idx="4"/>
          </p:nvPr>
        </p:nvPicPr>
        <p:blipFill>
          <a:blip r:embed="rId2"/>
          <a:srcRect/>
          <a:stretch>
            <a:fillRect/>
          </a:stretch>
        </p:blipFill>
        <p:spPr bwMode="auto">
          <a:xfrm>
            <a:off x="4724400" y="1905000"/>
            <a:ext cx="4193855" cy="4181146"/>
          </a:xfrm>
          <a:prstGeom prst="rect">
            <a:avLst/>
          </a:prstGeom>
          <a:noFill/>
          <a:ln w="9525">
            <a:noFill/>
            <a:miter lim="800000"/>
            <a:headEnd/>
            <a:tailEnd/>
          </a:ln>
          <a:effectLst/>
        </p:spPr>
      </p:pic>
    </p:spTree>
    <p:extLst>
      <p:ext uri="{BB962C8B-B14F-4D97-AF65-F5344CB8AC3E}">
        <p14:creationId xmlns:p14="http://schemas.microsoft.com/office/powerpoint/2010/main" val="416851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Stabilizing</a:t>
            </a:r>
          </a:p>
        </p:txBody>
      </p:sp>
    </p:spTree>
    <p:extLst>
      <p:ext uri="{BB962C8B-B14F-4D97-AF65-F5344CB8AC3E}">
        <p14:creationId xmlns:p14="http://schemas.microsoft.com/office/powerpoint/2010/main" val="198059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r>
              <a:rPr lang="en-US" sz="5400" dirty="0"/>
              <a:t>What type of selection is this?</a:t>
            </a:r>
          </a:p>
        </p:txBody>
      </p:sp>
      <p:sp>
        <p:nvSpPr>
          <p:cNvPr id="3" name="Content Placeholder 2"/>
          <p:cNvSpPr>
            <a:spLocks noGrp="1"/>
          </p:cNvSpPr>
          <p:nvPr>
            <p:ph sz="half" idx="1"/>
          </p:nvPr>
        </p:nvSpPr>
        <p:spPr>
          <a:xfrm>
            <a:off x="0" y="1066800"/>
            <a:ext cx="5486400" cy="5562600"/>
          </a:xfrm>
        </p:spPr>
        <p:txBody>
          <a:bodyPr>
            <a:noAutofit/>
          </a:bodyPr>
          <a:lstStyle/>
          <a:p>
            <a:r>
              <a:rPr lang="en-US" sz="2400" dirty="0"/>
              <a:t>The Siberian Husky is a medium dog, males weighing 35-60lbs. These dogs have strong pectoral and leg muscles, allowing it to move through dense snow.  If the Siberian Husky had heavier muscles, it would sink deeper into the snow, so they would move slower or would sink and get stuck in the snow. Yet if the Siberian Husky had lighter muscles, it would not be strong enough to pull sleds and equipment, so the dog would have little value as a working dog. </a:t>
            </a:r>
          </a:p>
        </p:txBody>
      </p:sp>
      <p:pic>
        <p:nvPicPr>
          <p:cNvPr id="3074" name="Picture 2"/>
          <p:cNvPicPr>
            <a:picLocks noGrp="1" noChangeAspect="1" noChangeArrowheads="1"/>
          </p:cNvPicPr>
          <p:nvPr>
            <p:ph sz="half" idx="2"/>
          </p:nvPr>
        </p:nvPicPr>
        <p:blipFill>
          <a:blip r:embed="rId2"/>
          <a:srcRect/>
          <a:stretch>
            <a:fillRect/>
          </a:stretch>
        </p:blipFill>
        <p:spPr bwMode="auto">
          <a:xfrm>
            <a:off x="5753100" y="1720056"/>
            <a:ext cx="2857500" cy="4286250"/>
          </a:xfrm>
          <a:prstGeom prst="rect">
            <a:avLst/>
          </a:prstGeom>
          <a:noFill/>
          <a:ln w="9525">
            <a:noFill/>
            <a:miter lim="800000"/>
            <a:headEnd/>
            <a:tailEnd/>
          </a:ln>
          <a:effectLst/>
        </p:spPr>
      </p:pic>
    </p:spTree>
    <p:extLst>
      <p:ext uri="{BB962C8B-B14F-4D97-AF65-F5344CB8AC3E}">
        <p14:creationId xmlns:p14="http://schemas.microsoft.com/office/powerpoint/2010/main" val="341433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Stabilizing Selection</a:t>
            </a:r>
          </a:p>
        </p:txBody>
      </p:sp>
    </p:spTree>
    <p:extLst>
      <p:ext uri="{BB962C8B-B14F-4D97-AF65-F5344CB8AC3E}">
        <p14:creationId xmlns:p14="http://schemas.microsoft.com/office/powerpoint/2010/main" val="4086577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r>
              <a:rPr lang="en-US" sz="5400" dirty="0"/>
              <a:t>What type of selection is this?</a:t>
            </a:r>
          </a:p>
        </p:txBody>
      </p:sp>
      <p:sp>
        <p:nvSpPr>
          <p:cNvPr id="3" name="Content Placeholder 2"/>
          <p:cNvSpPr>
            <a:spLocks noGrp="1"/>
          </p:cNvSpPr>
          <p:nvPr>
            <p:ph sz="half" idx="1"/>
          </p:nvPr>
        </p:nvSpPr>
        <p:spPr>
          <a:xfrm>
            <a:off x="0" y="3352800"/>
            <a:ext cx="8915400" cy="3352800"/>
          </a:xfrm>
        </p:spPr>
        <p:txBody>
          <a:bodyPr>
            <a:normAutofit lnSpcReduction="10000"/>
          </a:bodyPr>
          <a:lstStyle/>
          <a:p>
            <a:r>
              <a:rPr lang="en-US" dirty="0"/>
              <a:t>Early breeders were interested in dogs with the greatest speed. They carefully selected from a group of hounds those who ran the fastest. From their offspring, the greyhound breeders again selected those dogs who ran the fastest. By continuing this selection for those dogs who ran faster than most of the hound dog population, they gradually produced a dog who could run up to 40mph.</a:t>
            </a:r>
          </a:p>
        </p:txBody>
      </p:sp>
      <p:pic>
        <p:nvPicPr>
          <p:cNvPr id="4098" name="Picture 2"/>
          <p:cNvPicPr>
            <a:picLocks noGrp="1" noChangeAspect="1" noChangeArrowheads="1"/>
          </p:cNvPicPr>
          <p:nvPr>
            <p:ph sz="half" idx="2"/>
          </p:nvPr>
        </p:nvPicPr>
        <p:blipFill>
          <a:blip r:embed="rId2"/>
          <a:srcRect/>
          <a:stretch>
            <a:fillRect/>
          </a:stretch>
        </p:blipFill>
        <p:spPr bwMode="auto">
          <a:xfrm>
            <a:off x="2438400" y="838200"/>
            <a:ext cx="4038600" cy="2514600"/>
          </a:xfrm>
          <a:prstGeom prst="rect">
            <a:avLst/>
          </a:prstGeom>
          <a:noFill/>
          <a:ln w="9525">
            <a:noFill/>
            <a:miter lim="800000"/>
            <a:headEnd/>
            <a:tailEnd/>
          </a:ln>
          <a:effectLst/>
        </p:spPr>
      </p:pic>
    </p:spTree>
    <p:extLst>
      <p:ext uri="{BB962C8B-B14F-4D97-AF65-F5344CB8AC3E}">
        <p14:creationId xmlns:p14="http://schemas.microsoft.com/office/powerpoint/2010/main" val="210500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Directional</a:t>
            </a:r>
          </a:p>
        </p:txBody>
      </p:sp>
    </p:spTree>
    <p:extLst>
      <p:ext uri="{BB962C8B-B14F-4D97-AF65-F5344CB8AC3E}">
        <p14:creationId xmlns:p14="http://schemas.microsoft.com/office/powerpoint/2010/main" val="273907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a:t>Question</a:t>
            </a:r>
          </a:p>
        </p:txBody>
      </p:sp>
      <p:sp>
        <p:nvSpPr>
          <p:cNvPr id="35843" name="Rectangle 3"/>
          <p:cNvSpPr>
            <a:spLocks noGrp="1" noChangeArrowheads="1"/>
          </p:cNvSpPr>
          <p:nvPr>
            <p:ph type="body" idx="1"/>
          </p:nvPr>
        </p:nvSpPr>
        <p:spPr/>
        <p:txBody>
          <a:bodyPr/>
          <a:lstStyle/>
          <a:p>
            <a:pPr marL="609600" indent="-609600"/>
            <a:r>
              <a:rPr lang="en-US" dirty="0"/>
              <a:t>Which of the following statements about evolution is true?</a:t>
            </a:r>
          </a:p>
          <a:p>
            <a:pPr marL="990600" lvl="1" indent="-533400">
              <a:buFont typeface="Tahoma" pitchFamily="34" charset="0"/>
              <a:buAutoNum type="alphaLcPeriod"/>
            </a:pPr>
            <a:r>
              <a:rPr lang="en-US" dirty="0"/>
              <a:t>Populations evolve, people don’t</a:t>
            </a:r>
          </a:p>
          <a:p>
            <a:pPr marL="990600" lvl="1" indent="-533400">
              <a:buFont typeface="Tahoma" pitchFamily="34" charset="0"/>
              <a:buAutoNum type="alphaLcPeriod"/>
            </a:pPr>
            <a:r>
              <a:rPr lang="en-US" dirty="0"/>
              <a:t>Individuals evolve by changing the gene pool</a:t>
            </a:r>
          </a:p>
          <a:p>
            <a:pPr marL="990600" lvl="1" indent="-533400">
              <a:buFont typeface="Tahoma" pitchFamily="34" charset="0"/>
              <a:buAutoNum type="alphaLcPeriod"/>
            </a:pPr>
            <a:r>
              <a:rPr lang="en-US" dirty="0"/>
              <a:t>Individuals evolve more slowly than populations</a:t>
            </a:r>
          </a:p>
          <a:p>
            <a:pPr marL="990600" lvl="1" indent="-533400">
              <a:buFont typeface="Tahoma" pitchFamily="34" charset="0"/>
              <a:buAutoNum type="alphaLcPeriod"/>
            </a:pPr>
            <a:r>
              <a:rPr lang="en-US" dirty="0"/>
              <a:t>Individuals evolve, populations don’t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Evolution of Species</a:t>
            </a:r>
          </a:p>
        </p:txBody>
      </p:sp>
      <p:sp>
        <p:nvSpPr>
          <p:cNvPr id="19459" name="Rectangle 3"/>
          <p:cNvSpPr>
            <a:spLocks noGrp="1" noChangeArrowheads="1"/>
          </p:cNvSpPr>
          <p:nvPr>
            <p:ph type="body" sz="half" idx="1"/>
          </p:nvPr>
        </p:nvSpPr>
        <p:spPr/>
        <p:txBody>
          <a:bodyPr/>
          <a:lstStyle/>
          <a:p>
            <a:r>
              <a:rPr lang="en-US" sz="2800" dirty="0"/>
              <a:t>The evolution of new species is called SPECIATION.</a:t>
            </a:r>
          </a:p>
          <a:p>
            <a:r>
              <a:rPr lang="en-US" sz="2800" dirty="0"/>
              <a:t>It occurs when members of similar populations no longer interbreed to produce fertile offspring.</a:t>
            </a:r>
          </a:p>
        </p:txBody>
      </p:sp>
      <p:pic>
        <p:nvPicPr>
          <p:cNvPr id="19461" name="Picture 5" descr="speciation_pic"/>
          <p:cNvPicPr>
            <a:picLocks noGrp="1" noChangeAspect="1" noChangeArrowheads="1"/>
          </p:cNvPicPr>
          <p:nvPr>
            <p:ph sz="half" idx="2"/>
          </p:nvPr>
        </p:nvPicPr>
        <p:blipFill>
          <a:blip r:embed="rId3"/>
          <a:srcRect/>
          <a:stretch>
            <a:fillRect/>
          </a:stretch>
        </p:blipFill>
        <p:spPr>
          <a:xfrm>
            <a:off x="5638800" y="609600"/>
            <a:ext cx="3009900" cy="5809128"/>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How does speciation occur?</a:t>
            </a:r>
          </a:p>
        </p:txBody>
      </p:sp>
      <p:sp>
        <p:nvSpPr>
          <p:cNvPr id="21507" name="Rectangle 3"/>
          <p:cNvSpPr>
            <a:spLocks noGrp="1" noChangeArrowheads="1"/>
          </p:cNvSpPr>
          <p:nvPr>
            <p:ph type="body" sz="half" idx="1"/>
          </p:nvPr>
        </p:nvSpPr>
        <p:spPr>
          <a:xfrm>
            <a:off x="457200" y="1905000"/>
            <a:ext cx="3505200" cy="4114800"/>
          </a:xfrm>
        </p:spPr>
        <p:txBody>
          <a:bodyPr/>
          <a:lstStyle/>
          <a:p>
            <a:r>
              <a:rPr lang="en-US" dirty="0"/>
              <a:t>Two main ways speciation occur are:</a:t>
            </a:r>
          </a:p>
          <a:p>
            <a:pPr>
              <a:buFontTx/>
              <a:buNone/>
            </a:pPr>
            <a:endParaRPr lang="en-US" dirty="0"/>
          </a:p>
          <a:p>
            <a:pPr lvl="1"/>
            <a:r>
              <a:rPr lang="en-US" sz="3200" dirty="0"/>
              <a:t>Geographic Isolation</a:t>
            </a:r>
          </a:p>
          <a:p>
            <a:pPr lvl="1"/>
            <a:r>
              <a:rPr lang="en-US" sz="3200" dirty="0"/>
              <a:t>Reproductive isolation</a:t>
            </a:r>
          </a:p>
          <a:p>
            <a:endParaRPr lang="en-US" dirty="0"/>
          </a:p>
        </p:txBody>
      </p:sp>
      <p:pic>
        <p:nvPicPr>
          <p:cNvPr id="21509" name="Picture 5" descr="801754-Grand_Canyon-Grand_Canyon"/>
          <p:cNvPicPr>
            <a:picLocks noGrp="1" noChangeAspect="1" noChangeArrowheads="1"/>
          </p:cNvPicPr>
          <p:nvPr>
            <p:ph sz="half" idx="2"/>
          </p:nvPr>
        </p:nvPicPr>
        <p:blipFill>
          <a:blip r:embed="rId3"/>
          <a:srcRect/>
          <a:stretch>
            <a:fillRect/>
          </a:stretch>
        </p:blipFill>
        <p:spPr>
          <a:xfrm>
            <a:off x="4724400" y="1524000"/>
            <a:ext cx="3827463" cy="4985319"/>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Geographic Isolation</a:t>
            </a:r>
          </a:p>
        </p:txBody>
      </p:sp>
      <p:sp>
        <p:nvSpPr>
          <p:cNvPr id="23555" name="Rectangle 3"/>
          <p:cNvSpPr>
            <a:spLocks noGrp="1" noChangeArrowheads="1"/>
          </p:cNvSpPr>
          <p:nvPr>
            <p:ph type="body" sz="half" idx="1"/>
          </p:nvPr>
        </p:nvSpPr>
        <p:spPr>
          <a:xfrm>
            <a:off x="0" y="1524000"/>
            <a:ext cx="2667000" cy="4525963"/>
          </a:xfrm>
        </p:spPr>
        <p:txBody>
          <a:bodyPr/>
          <a:lstStyle/>
          <a:p>
            <a:r>
              <a:rPr lang="en-US" dirty="0"/>
              <a:t>Geographic isolation occurs whenever a physical barrier divides a population.</a:t>
            </a:r>
          </a:p>
        </p:txBody>
      </p:sp>
      <p:pic>
        <p:nvPicPr>
          <p:cNvPr id="23557" name="Picture 5" descr="owlrange"/>
          <p:cNvPicPr>
            <a:picLocks noGrp="1" noChangeAspect="1" noChangeArrowheads="1"/>
          </p:cNvPicPr>
          <p:nvPr>
            <p:ph sz="half" idx="2"/>
          </p:nvPr>
        </p:nvPicPr>
        <p:blipFill>
          <a:blip r:embed="rId3"/>
          <a:srcRect/>
          <a:stretch>
            <a:fillRect/>
          </a:stretch>
        </p:blipFill>
        <p:spPr>
          <a:xfrm>
            <a:off x="2819400" y="1752600"/>
            <a:ext cx="5943600" cy="3524250"/>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1841500"/>
          </a:xfrm>
        </p:spPr>
        <p:txBody>
          <a:bodyPr/>
          <a:lstStyle/>
          <a:p>
            <a:r>
              <a:rPr lang="en-US" dirty="0"/>
              <a:t>Another Name for Geographic Speciation (Write in space provided)</a:t>
            </a:r>
          </a:p>
        </p:txBody>
      </p:sp>
      <p:sp>
        <p:nvSpPr>
          <p:cNvPr id="3" name="Content Placeholder 2"/>
          <p:cNvSpPr>
            <a:spLocks noGrp="1"/>
          </p:cNvSpPr>
          <p:nvPr>
            <p:ph idx="1"/>
          </p:nvPr>
        </p:nvSpPr>
        <p:spPr/>
        <p:txBody>
          <a:bodyPr/>
          <a:lstStyle/>
          <a:p>
            <a:r>
              <a:rPr lang="en-US" b="1" dirty="0">
                <a:effectLst/>
              </a:rPr>
              <a:t>Allopatric speciation</a:t>
            </a:r>
            <a:r>
              <a:rPr lang="en-US" dirty="0">
                <a:effectLst/>
              </a:rPr>
              <a:t> is just a fancy name for </a:t>
            </a:r>
            <a:r>
              <a:rPr lang="en-US" b="1" dirty="0">
                <a:effectLst/>
              </a:rPr>
              <a:t>speciation</a:t>
            </a:r>
            <a:r>
              <a:rPr lang="en-US" dirty="0">
                <a:effectLst/>
              </a:rPr>
              <a:t> by geographic isolation, discussed earlier. In this mode of </a:t>
            </a:r>
            <a:r>
              <a:rPr lang="en-US" b="1" dirty="0">
                <a:effectLst/>
              </a:rPr>
              <a:t>speciation</a:t>
            </a:r>
            <a:r>
              <a:rPr lang="en-US" dirty="0">
                <a:effectLst/>
              </a:rPr>
              <a:t>, something extrinsic to the organisms prevents two or more groups from mating with each other regularly, eventually causing that lineage to </a:t>
            </a:r>
            <a:r>
              <a:rPr lang="en-US" dirty="0" err="1">
                <a:effectLst/>
              </a:rPr>
              <a:t>speciate</a:t>
            </a:r>
            <a:r>
              <a:rPr lang="en-US" dirty="0">
                <a:effectLst/>
              </a:rPr>
              <a:t>.</a:t>
            </a:r>
            <a:endParaRPr lang="en-US" dirty="0"/>
          </a:p>
        </p:txBody>
      </p:sp>
    </p:spTree>
    <p:extLst>
      <p:ext uri="{BB962C8B-B14F-4D97-AF65-F5344CB8AC3E}">
        <p14:creationId xmlns:p14="http://schemas.microsoft.com/office/powerpoint/2010/main" val="3019316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Parapatric</a:t>
            </a:r>
            <a:r>
              <a:rPr lang="en-US" dirty="0"/>
              <a:t> Speciation (write in space provided)</a:t>
            </a:r>
          </a:p>
        </p:txBody>
      </p:sp>
      <p:sp>
        <p:nvSpPr>
          <p:cNvPr id="3" name="Content Placeholder 2"/>
          <p:cNvSpPr>
            <a:spLocks noGrp="1"/>
          </p:cNvSpPr>
          <p:nvPr>
            <p:ph idx="1"/>
          </p:nvPr>
        </p:nvSpPr>
        <p:spPr/>
        <p:txBody>
          <a:bodyPr/>
          <a:lstStyle/>
          <a:p>
            <a:r>
              <a:rPr lang="en-US" dirty="0" err="1">
                <a:effectLst/>
              </a:rPr>
              <a:t>Parapatric</a:t>
            </a:r>
            <a:r>
              <a:rPr lang="en-US" dirty="0">
                <a:effectLst/>
              </a:rPr>
              <a:t> </a:t>
            </a:r>
            <a:r>
              <a:rPr lang="en-US" b="1" dirty="0">
                <a:effectLst/>
              </a:rPr>
              <a:t>speciation</a:t>
            </a:r>
            <a:r>
              <a:rPr lang="en-US" dirty="0">
                <a:effectLst/>
              </a:rPr>
              <a:t> is the evolution of geographically adjacent populations into distinct species. In this case, divergence </a:t>
            </a:r>
            <a:r>
              <a:rPr lang="en-US" b="1" dirty="0">
                <a:effectLst/>
              </a:rPr>
              <a:t>occurs</a:t>
            </a:r>
            <a:r>
              <a:rPr lang="en-US" dirty="0">
                <a:effectLst/>
              </a:rPr>
              <a:t> despite limited interbreeding where the two diverging groups come into contact.</a:t>
            </a:r>
            <a:endParaRPr lang="en-US" dirty="0"/>
          </a:p>
        </p:txBody>
      </p:sp>
    </p:spTree>
    <p:extLst>
      <p:ext uri="{BB962C8B-B14F-4D97-AF65-F5344CB8AC3E}">
        <p14:creationId xmlns:p14="http://schemas.microsoft.com/office/powerpoint/2010/main" val="3963152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Sympatric Speciation (write in space provided)</a:t>
            </a:r>
          </a:p>
        </p:txBody>
      </p:sp>
      <p:sp>
        <p:nvSpPr>
          <p:cNvPr id="3" name="Content Placeholder 2"/>
          <p:cNvSpPr>
            <a:spLocks noGrp="1"/>
          </p:cNvSpPr>
          <p:nvPr>
            <p:ph idx="1"/>
          </p:nvPr>
        </p:nvSpPr>
        <p:spPr/>
        <p:txBody>
          <a:bodyPr/>
          <a:lstStyle/>
          <a:p>
            <a:r>
              <a:rPr lang="en-US" dirty="0">
                <a:effectLst/>
              </a:rPr>
              <a:t>A </a:t>
            </a:r>
            <a:r>
              <a:rPr lang="en-US" b="1" dirty="0">
                <a:effectLst/>
              </a:rPr>
              <a:t>speciation</a:t>
            </a:r>
            <a:r>
              <a:rPr lang="en-US" dirty="0">
                <a:effectLst/>
              </a:rPr>
              <a:t> in which new species evolve from a single ancestral species while inhabiting the same geographic region. Supplement. </a:t>
            </a:r>
            <a:r>
              <a:rPr lang="en-US" b="1" dirty="0">
                <a:effectLst/>
              </a:rPr>
              <a:t>Sympatric </a:t>
            </a:r>
            <a:r>
              <a:rPr lang="en-US" b="1" dirty="0" err="1">
                <a:effectLst/>
              </a:rPr>
              <a:t>speciation</a:t>
            </a:r>
            <a:r>
              <a:rPr lang="en-US" dirty="0" err="1">
                <a:effectLst/>
              </a:rPr>
              <a:t>is</a:t>
            </a:r>
            <a:r>
              <a:rPr lang="en-US" dirty="0">
                <a:effectLst/>
              </a:rPr>
              <a:t> more common in plants</a:t>
            </a:r>
            <a:endParaRPr lang="en-US" dirty="0"/>
          </a:p>
        </p:txBody>
      </p:sp>
    </p:spTree>
    <p:extLst>
      <p:ext uri="{BB962C8B-B14F-4D97-AF65-F5344CB8AC3E}">
        <p14:creationId xmlns:p14="http://schemas.microsoft.com/office/powerpoint/2010/main" val="343885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17500"/>
            <a:ext cx="8229600" cy="1384300"/>
          </a:xfrm>
        </p:spPr>
        <p:txBody>
          <a:bodyPr/>
          <a:lstStyle/>
          <a:p>
            <a:r>
              <a:rPr lang="en-US" dirty="0"/>
              <a:t>Reproductive Isolation</a:t>
            </a:r>
          </a:p>
        </p:txBody>
      </p:sp>
      <p:sp>
        <p:nvSpPr>
          <p:cNvPr id="25603" name="Rectangle 3"/>
          <p:cNvSpPr>
            <a:spLocks noGrp="1" noChangeArrowheads="1"/>
          </p:cNvSpPr>
          <p:nvPr>
            <p:ph type="body" idx="1"/>
          </p:nvPr>
        </p:nvSpPr>
        <p:spPr>
          <a:xfrm>
            <a:off x="381000" y="685800"/>
            <a:ext cx="8229600" cy="4114800"/>
          </a:xfrm>
        </p:spPr>
        <p:txBody>
          <a:bodyPr/>
          <a:lstStyle/>
          <a:p>
            <a:r>
              <a:rPr lang="en-US" dirty="0"/>
              <a:t>Occurs when formerly interbreeding organisms can no longer mate and produce fertile offspring.</a:t>
            </a:r>
          </a:p>
          <a:p>
            <a:pPr marL="514350" indent="-514350">
              <a:buFont typeface="+mj-lt"/>
              <a:buAutoNum type="arabicPeriod"/>
            </a:pPr>
            <a:r>
              <a:rPr lang="en-US" dirty="0"/>
              <a:t>When the genetic material of the populations becomes so different that fertilization cannot occur.</a:t>
            </a:r>
          </a:p>
          <a:p>
            <a:pPr marL="914400" lvl="1" indent="-514350">
              <a:buNone/>
            </a:pPr>
            <a:r>
              <a:rPr lang="en-US" dirty="0"/>
              <a:t>	But they may be able to interbreed with similarly affected individuals and form a new species.</a:t>
            </a:r>
          </a:p>
          <a:p>
            <a:pPr marL="514350" indent="-514350">
              <a:buFont typeface="+mj-lt"/>
              <a:buAutoNum type="arabicPeriod"/>
            </a:pPr>
            <a:r>
              <a:rPr lang="en-US" dirty="0"/>
              <a:t>Behavioral – mating seasons, or other reproductive behaviors that isolate a group from another.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000" dirty="0"/>
              <a:t>Theories about the Rates of Speciation</a:t>
            </a:r>
          </a:p>
        </p:txBody>
      </p:sp>
      <p:sp>
        <p:nvSpPr>
          <p:cNvPr id="5" name="Content Placeholder 4"/>
          <p:cNvSpPr>
            <a:spLocks noGrp="1"/>
          </p:cNvSpPr>
          <p:nvPr>
            <p:ph idx="1"/>
          </p:nvPr>
        </p:nvSpPr>
        <p:spPr>
          <a:xfrm>
            <a:off x="457200" y="2209800"/>
            <a:ext cx="8229600" cy="4114800"/>
          </a:xfrm>
        </p:spPr>
        <p:txBody>
          <a:bodyPr/>
          <a:lstStyle/>
          <a:p>
            <a:r>
              <a:rPr lang="en-US" sz="4800" dirty="0"/>
              <a:t>Gradualism</a:t>
            </a:r>
          </a:p>
          <a:p>
            <a:r>
              <a:rPr lang="en-US" sz="4800" dirty="0"/>
              <a:t>Punctuated Equilibrium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84300"/>
          </a:xfrm>
        </p:spPr>
        <p:txBody>
          <a:bodyPr/>
          <a:lstStyle/>
          <a:p>
            <a:pPr algn="ctr"/>
            <a:r>
              <a:rPr lang="en-US" dirty="0"/>
              <a:t>Speciation Rates</a:t>
            </a:r>
          </a:p>
        </p:txBody>
      </p:sp>
      <p:sp>
        <p:nvSpPr>
          <p:cNvPr id="3" name="Content Placeholder 2"/>
          <p:cNvSpPr>
            <a:spLocks noGrp="1"/>
          </p:cNvSpPr>
          <p:nvPr>
            <p:ph idx="1"/>
          </p:nvPr>
        </p:nvSpPr>
        <p:spPr>
          <a:xfrm>
            <a:off x="457200" y="1143000"/>
            <a:ext cx="5562600" cy="1219200"/>
          </a:xfrm>
        </p:spPr>
        <p:txBody>
          <a:bodyPr/>
          <a:lstStyle/>
          <a:p>
            <a:r>
              <a:rPr lang="en-US" dirty="0"/>
              <a:t>Gradualism – species arise through a gradual change of adaptations.</a:t>
            </a:r>
          </a:p>
        </p:txBody>
      </p:sp>
      <p:pic>
        <p:nvPicPr>
          <p:cNvPr id="1028" name="Picture 4" descr="http://anthro.palomar.edu/synthetic/images/graph_of_phyletic_gradualism.gif"/>
          <p:cNvPicPr>
            <a:picLocks noChangeAspect="1" noChangeArrowheads="1"/>
          </p:cNvPicPr>
          <p:nvPr/>
        </p:nvPicPr>
        <p:blipFill>
          <a:blip r:embed="rId3"/>
          <a:srcRect/>
          <a:stretch>
            <a:fillRect/>
          </a:stretch>
        </p:blipFill>
        <p:spPr bwMode="auto">
          <a:xfrm>
            <a:off x="381000" y="2819400"/>
            <a:ext cx="4903700" cy="3711516"/>
          </a:xfrm>
          <a:prstGeom prst="rect">
            <a:avLst/>
          </a:prstGeom>
          <a:solidFill>
            <a:schemeClr val="tx1"/>
          </a:solidFill>
        </p:spPr>
      </p:pic>
      <p:pic>
        <p:nvPicPr>
          <p:cNvPr id="1030" name="Picture 6" descr="http://www.bringyou.to/apologetics/HorseEvolution.gif"/>
          <p:cNvPicPr>
            <a:picLocks noChangeAspect="1" noChangeArrowheads="1"/>
          </p:cNvPicPr>
          <p:nvPr/>
        </p:nvPicPr>
        <p:blipFill>
          <a:blip r:embed="rId4"/>
          <a:srcRect/>
          <a:stretch>
            <a:fillRect/>
          </a:stretch>
        </p:blipFill>
        <p:spPr bwMode="auto">
          <a:xfrm>
            <a:off x="5715000" y="1142999"/>
            <a:ext cx="3124200" cy="529672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dirty="0">
                <a:solidFill>
                  <a:srgbClr val="FF0000"/>
                </a:solidFill>
              </a:rPr>
              <a:t>Punctuated Equilibrium</a:t>
            </a:r>
          </a:p>
        </p:txBody>
      </p:sp>
      <p:sp>
        <p:nvSpPr>
          <p:cNvPr id="3" name="Content Placeholder 2"/>
          <p:cNvSpPr>
            <a:spLocks noGrp="1"/>
          </p:cNvSpPr>
          <p:nvPr>
            <p:ph idx="1"/>
          </p:nvPr>
        </p:nvSpPr>
        <p:spPr>
          <a:xfrm>
            <a:off x="0" y="838200"/>
            <a:ext cx="9144000" cy="1371600"/>
          </a:xfrm>
        </p:spPr>
        <p:txBody>
          <a:bodyPr/>
          <a:lstStyle/>
          <a:p>
            <a:r>
              <a:rPr lang="en-US" dirty="0"/>
              <a:t>Speciation occurs relatively quickly, in rapid bursts, with long periods of genetic equilibrium in between.</a:t>
            </a:r>
          </a:p>
        </p:txBody>
      </p:sp>
      <p:pic>
        <p:nvPicPr>
          <p:cNvPr id="58370" name="Picture 2" descr="http://anthro.palomar.edu/synthetic/images/graph_of_punctuated_equilibrium_2.gif"/>
          <p:cNvPicPr>
            <a:picLocks noChangeAspect="1" noChangeArrowheads="1"/>
          </p:cNvPicPr>
          <p:nvPr/>
        </p:nvPicPr>
        <p:blipFill>
          <a:blip r:embed="rId3"/>
          <a:srcRect/>
          <a:stretch>
            <a:fillRect/>
          </a:stretch>
        </p:blipFill>
        <p:spPr bwMode="auto">
          <a:xfrm>
            <a:off x="152400" y="2514600"/>
            <a:ext cx="4799671" cy="3610761"/>
          </a:xfrm>
          <a:prstGeom prst="rect">
            <a:avLst/>
          </a:prstGeom>
          <a:solidFill>
            <a:schemeClr val="tx1"/>
          </a:solidFill>
        </p:spPr>
      </p:pic>
      <p:pic>
        <p:nvPicPr>
          <p:cNvPr id="58372" name="Picture 4" descr="http://higheredbcs.wiley.com/legacy/college/levin/0471697435/chap_tut/images/nw0287-nn.jpg"/>
          <p:cNvPicPr>
            <a:picLocks noChangeAspect="1" noChangeArrowheads="1"/>
          </p:cNvPicPr>
          <p:nvPr/>
        </p:nvPicPr>
        <p:blipFill>
          <a:blip r:embed="rId4"/>
          <a:srcRect/>
          <a:stretch>
            <a:fillRect/>
          </a:stretch>
        </p:blipFill>
        <p:spPr bwMode="auto">
          <a:xfrm>
            <a:off x="5105400" y="2514600"/>
            <a:ext cx="3823918" cy="360445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marL="609600" indent="-609600"/>
            <a:r>
              <a:rPr lang="en-US" dirty="0"/>
              <a:t>The founder of modern evolution theory is considered to be ____________?</a:t>
            </a:r>
          </a:p>
          <a:p>
            <a:pPr marL="990600" lvl="1" indent="-533400">
              <a:buFont typeface="Tahoma" pitchFamily="34" charset="0"/>
              <a:buAutoNum type="alphaLcParenR"/>
            </a:pPr>
            <a:r>
              <a:rPr lang="en-US" dirty="0"/>
              <a:t>Stephen J. Gould</a:t>
            </a:r>
          </a:p>
          <a:p>
            <a:pPr marL="990600" lvl="1" indent="-533400">
              <a:buFont typeface="Tahoma" pitchFamily="34" charset="0"/>
              <a:buAutoNum type="alphaLcParenR"/>
            </a:pPr>
            <a:r>
              <a:rPr lang="en-US" dirty="0"/>
              <a:t>Charles Darwin</a:t>
            </a:r>
          </a:p>
          <a:p>
            <a:pPr marL="990600" lvl="1" indent="-533400">
              <a:buFont typeface="Tahoma" pitchFamily="34" charset="0"/>
              <a:buAutoNum type="alphaLcParenR"/>
            </a:pPr>
            <a:r>
              <a:rPr lang="en-US"/>
              <a:t>Stan Laurel</a:t>
            </a:r>
            <a:endParaRPr lang="en-US" dirty="0"/>
          </a:p>
          <a:p>
            <a:pPr marL="990600" lvl="1" indent="-533400">
              <a:buFont typeface="Tahoma" pitchFamily="34" charset="0"/>
              <a:buAutoNum type="alphaLcParenR"/>
            </a:pPr>
            <a:r>
              <a:rPr lang="en-US" dirty="0"/>
              <a:t>Alexander </a:t>
            </a:r>
            <a:r>
              <a:rPr lang="en-US" dirty="0" err="1"/>
              <a:t>Oparin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ctr"/>
            <a:r>
              <a:rPr lang="en-US" dirty="0"/>
              <a:t>Patterns of Evolution</a:t>
            </a:r>
          </a:p>
        </p:txBody>
      </p:sp>
      <p:sp>
        <p:nvSpPr>
          <p:cNvPr id="3" name="Content Placeholder 2"/>
          <p:cNvSpPr>
            <a:spLocks noGrp="1"/>
          </p:cNvSpPr>
          <p:nvPr>
            <p:ph idx="1"/>
          </p:nvPr>
        </p:nvSpPr>
        <p:spPr>
          <a:xfrm>
            <a:off x="0" y="762000"/>
            <a:ext cx="8915400" cy="4114800"/>
          </a:xfrm>
        </p:spPr>
        <p:txBody>
          <a:bodyPr/>
          <a:lstStyle/>
          <a:p>
            <a:pPr algn="ctr"/>
            <a:r>
              <a:rPr lang="en-US" dirty="0">
                <a:solidFill>
                  <a:srgbClr val="FF0000"/>
                </a:solidFill>
              </a:rPr>
              <a:t>Adaptive Radiation</a:t>
            </a:r>
            <a:r>
              <a:rPr lang="en-US" dirty="0"/>
              <a:t> – When an ancestral species evolves into an array of species to fit new niches. </a:t>
            </a:r>
          </a:p>
        </p:txBody>
      </p:sp>
      <p:pic>
        <p:nvPicPr>
          <p:cNvPr id="59394" name="Picture 2" descr="http://www.micro.utexas.edu/courses/levin/bio304/evolution/honeycreepers.gif"/>
          <p:cNvPicPr>
            <a:picLocks noChangeAspect="1" noChangeArrowheads="1"/>
          </p:cNvPicPr>
          <p:nvPr/>
        </p:nvPicPr>
        <p:blipFill>
          <a:blip r:embed="rId3"/>
          <a:srcRect/>
          <a:stretch>
            <a:fillRect/>
          </a:stretch>
        </p:blipFill>
        <p:spPr bwMode="auto">
          <a:xfrm>
            <a:off x="2590800" y="2286000"/>
            <a:ext cx="4002274" cy="42957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98500"/>
          </a:xfrm>
        </p:spPr>
        <p:txBody>
          <a:bodyPr/>
          <a:lstStyle/>
          <a:p>
            <a:pPr algn="ctr"/>
            <a:r>
              <a:rPr lang="en-US" dirty="0"/>
              <a:t>Divergent Evolution</a:t>
            </a:r>
          </a:p>
        </p:txBody>
      </p:sp>
      <p:sp>
        <p:nvSpPr>
          <p:cNvPr id="3" name="Content Placeholder 2"/>
          <p:cNvSpPr>
            <a:spLocks noGrp="1"/>
          </p:cNvSpPr>
          <p:nvPr>
            <p:ph idx="1"/>
          </p:nvPr>
        </p:nvSpPr>
        <p:spPr>
          <a:xfrm>
            <a:off x="0" y="990600"/>
            <a:ext cx="9144000" cy="3276600"/>
          </a:xfrm>
        </p:spPr>
        <p:txBody>
          <a:bodyPr/>
          <a:lstStyle/>
          <a:p>
            <a:r>
              <a:rPr lang="en-US" dirty="0"/>
              <a:t>Species that were once similar to an ancestral species become increasingly distinct.</a:t>
            </a:r>
          </a:p>
          <a:p>
            <a:r>
              <a:rPr lang="en-US" dirty="0"/>
              <a:t>Occurs when populations change as they become adapted to different environmental conditions.</a:t>
            </a:r>
          </a:p>
        </p:txBody>
      </p:sp>
      <p:pic>
        <p:nvPicPr>
          <p:cNvPr id="60418" name="Picture 2" descr="http://img.tfd.com/wn/28/60533-divergence.gif"/>
          <p:cNvPicPr>
            <a:picLocks noChangeAspect="1" noChangeArrowheads="1"/>
          </p:cNvPicPr>
          <p:nvPr/>
        </p:nvPicPr>
        <p:blipFill>
          <a:blip r:embed="rId3"/>
          <a:srcRect/>
          <a:stretch>
            <a:fillRect/>
          </a:stretch>
        </p:blipFill>
        <p:spPr bwMode="auto">
          <a:xfrm rot="10800000">
            <a:off x="3276600" y="3505200"/>
            <a:ext cx="2209800" cy="314024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2286000"/>
          </a:xfrm>
        </p:spPr>
        <p:txBody>
          <a:bodyPr/>
          <a:lstStyle/>
          <a:p>
            <a:pPr algn="ctr" eaLnBrk="1" hangingPunct="1">
              <a:defRPr/>
            </a:pPr>
            <a:r>
              <a:rPr lang="en-US" sz="4000" dirty="0"/>
              <a:t> </a:t>
            </a:r>
            <a:r>
              <a:rPr lang="en-US" sz="3600" dirty="0">
                <a:solidFill>
                  <a:schemeClr val="tx1"/>
                </a:solidFill>
              </a:rPr>
              <a:t>Convergent Evolution</a:t>
            </a:r>
            <a:br>
              <a:rPr lang="en-US" sz="3600" dirty="0">
                <a:solidFill>
                  <a:schemeClr val="tx1"/>
                </a:solidFill>
              </a:rPr>
            </a:br>
            <a:r>
              <a:rPr lang="en-US" sz="3600" dirty="0">
                <a:solidFill>
                  <a:schemeClr val="tx1"/>
                </a:solidFill>
              </a:rPr>
              <a:t>When unrelated organisms occupy similar environments in different parts of the world and take on similar characteristics.</a:t>
            </a:r>
          </a:p>
        </p:txBody>
      </p:sp>
      <p:pic>
        <p:nvPicPr>
          <p:cNvPr id="4" name="Picture 2" descr="http://cas.bellarmine.edu/tietjen/Evolution/Charley/Converge36.gif"/>
          <p:cNvPicPr>
            <a:picLocks noChangeAspect="1" noChangeArrowheads="1"/>
          </p:cNvPicPr>
          <p:nvPr/>
        </p:nvPicPr>
        <p:blipFill>
          <a:blip r:embed="rId3"/>
          <a:srcRect/>
          <a:stretch>
            <a:fillRect/>
          </a:stretch>
        </p:blipFill>
        <p:spPr bwMode="auto">
          <a:xfrm>
            <a:off x="2514600" y="2284145"/>
            <a:ext cx="4343400" cy="4378641"/>
          </a:xfrm>
          <a:prstGeom prst="rect">
            <a:avLst/>
          </a:prstGeo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229600" cy="1139825"/>
          </a:xfrm>
        </p:spPr>
        <p:txBody>
          <a:bodyPr/>
          <a:lstStyle/>
          <a:p>
            <a:pPr algn="ctr" eaLnBrk="1" hangingPunct="1">
              <a:defRPr/>
            </a:pPr>
            <a:r>
              <a:rPr lang="en-US" sz="4000" dirty="0"/>
              <a:t> </a:t>
            </a:r>
            <a:r>
              <a:rPr lang="en-US" sz="4000" dirty="0">
                <a:solidFill>
                  <a:schemeClr val="tx1"/>
                </a:solidFill>
              </a:rPr>
              <a:t>Convergence - the </a:t>
            </a:r>
            <a:r>
              <a:rPr lang="en-US" sz="4000" dirty="0" err="1">
                <a:solidFill>
                  <a:schemeClr val="tx1"/>
                </a:solidFill>
              </a:rPr>
              <a:t>Thylacine</a:t>
            </a:r>
            <a:r>
              <a:rPr lang="en-US" sz="4000" dirty="0">
                <a:solidFill>
                  <a:schemeClr val="tx1"/>
                </a:solidFill>
              </a:rPr>
              <a:t> or Tasmanian Tiger </a:t>
            </a:r>
            <a:br>
              <a:rPr lang="en-US" sz="4000" dirty="0">
                <a:solidFill>
                  <a:schemeClr val="tx1"/>
                </a:solidFill>
              </a:rPr>
            </a:br>
            <a:r>
              <a:rPr lang="en-US" sz="4000" dirty="0">
                <a:solidFill>
                  <a:schemeClr val="tx1"/>
                </a:solidFill>
              </a:rPr>
              <a:t>It’s not a dog or a cat, it’s more closely related to kangaroos!</a:t>
            </a:r>
          </a:p>
        </p:txBody>
      </p:sp>
      <p:pic>
        <p:nvPicPr>
          <p:cNvPr id="76804" name="Picture 4" descr="enda09tv.gif (2848181 bytes)"/>
          <p:cNvPicPr>
            <a:picLocks noChangeAspect="1" noChangeArrowheads="1"/>
          </p:cNvPicPr>
          <p:nvPr/>
        </p:nvPicPr>
        <p:blipFill>
          <a:blip r:embed="rId3"/>
          <a:srcRect/>
          <a:stretch>
            <a:fillRect/>
          </a:stretch>
        </p:blipFill>
        <p:spPr bwMode="auto">
          <a:xfrm>
            <a:off x="1905000" y="2438400"/>
            <a:ext cx="5562600" cy="417195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sz="4000" dirty="0"/>
              <a:t>How has evolution changed since Darwin?</a:t>
            </a:r>
          </a:p>
        </p:txBody>
      </p:sp>
      <p:sp>
        <p:nvSpPr>
          <p:cNvPr id="3075" name="Rectangle 3"/>
          <p:cNvSpPr>
            <a:spLocks noGrp="1" noChangeArrowheads="1"/>
          </p:cNvSpPr>
          <p:nvPr>
            <p:ph type="body" sz="half" idx="1"/>
          </p:nvPr>
        </p:nvSpPr>
        <p:spPr>
          <a:xfrm>
            <a:off x="457200" y="1905000"/>
            <a:ext cx="3962400" cy="4191000"/>
          </a:xfrm>
        </p:spPr>
        <p:txBody>
          <a:bodyPr/>
          <a:lstStyle/>
          <a:p>
            <a:pPr>
              <a:lnSpc>
                <a:spcPct val="80000"/>
              </a:lnSpc>
            </a:pPr>
            <a:r>
              <a:rPr lang="en-US" sz="2800" dirty="0"/>
              <a:t>Genetic information is used to explain the variation among individuals.</a:t>
            </a:r>
          </a:p>
          <a:p>
            <a:pPr>
              <a:lnSpc>
                <a:spcPct val="80000"/>
              </a:lnSpc>
              <a:buFontTx/>
              <a:buNone/>
            </a:pPr>
            <a:endParaRPr lang="en-US" sz="2800" dirty="0"/>
          </a:p>
          <a:p>
            <a:pPr>
              <a:lnSpc>
                <a:spcPct val="80000"/>
              </a:lnSpc>
            </a:pPr>
            <a:r>
              <a:rPr lang="en-US" sz="2800" dirty="0"/>
              <a:t>Populations evolve ---  NOT INDIVIDUALS</a:t>
            </a:r>
          </a:p>
        </p:txBody>
      </p:sp>
      <p:pic>
        <p:nvPicPr>
          <p:cNvPr id="45058" name="Picture 2" descr="http://www.accelrys.com/reference/gallery/life/dna_cpk_lg.jpg"/>
          <p:cNvPicPr>
            <a:picLocks noChangeAspect="1" noChangeArrowheads="1"/>
          </p:cNvPicPr>
          <p:nvPr/>
        </p:nvPicPr>
        <p:blipFill>
          <a:blip r:embed="rId3"/>
          <a:srcRect/>
          <a:stretch>
            <a:fillRect/>
          </a:stretch>
        </p:blipFill>
        <p:spPr bwMode="auto">
          <a:xfrm>
            <a:off x="4724400" y="1752600"/>
            <a:ext cx="4114800" cy="420796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Key Terms</a:t>
            </a:r>
          </a:p>
        </p:txBody>
      </p:sp>
      <p:sp>
        <p:nvSpPr>
          <p:cNvPr id="4099" name="Rectangle 3"/>
          <p:cNvSpPr>
            <a:spLocks noGrp="1" noChangeArrowheads="1"/>
          </p:cNvSpPr>
          <p:nvPr>
            <p:ph type="body" idx="1"/>
          </p:nvPr>
        </p:nvSpPr>
        <p:spPr/>
        <p:txBody>
          <a:bodyPr/>
          <a:lstStyle/>
          <a:p>
            <a:r>
              <a:rPr lang="en-US" b="1" u="sng" dirty="0"/>
              <a:t>Gene Pool</a:t>
            </a:r>
            <a:r>
              <a:rPr lang="en-US" dirty="0"/>
              <a:t> – all the genes of a population put together is the “gene pool”.</a:t>
            </a:r>
          </a:p>
          <a:p>
            <a:pPr>
              <a:buFontTx/>
              <a:buNone/>
            </a:pPr>
            <a:endParaRPr lang="en-US" dirty="0"/>
          </a:p>
          <a:p>
            <a:r>
              <a:rPr lang="en-US" b="1" u="sng" dirty="0"/>
              <a:t>Genetic equilibrium</a:t>
            </a:r>
            <a:r>
              <a:rPr lang="en-US" dirty="0"/>
              <a:t> – when the frequency of an gene remains the same from generation to generation – THEREFORE, EVOLUTION DOES NOT TAKE PLACE!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Changes in equilibrium …</a:t>
            </a:r>
          </a:p>
        </p:txBody>
      </p:sp>
      <p:sp>
        <p:nvSpPr>
          <p:cNvPr id="5123" name="Rectangle 3"/>
          <p:cNvSpPr>
            <a:spLocks noGrp="1" noChangeArrowheads="1"/>
          </p:cNvSpPr>
          <p:nvPr>
            <p:ph type="body" sz="half" idx="1"/>
          </p:nvPr>
        </p:nvSpPr>
        <p:spPr/>
        <p:txBody>
          <a:bodyPr/>
          <a:lstStyle/>
          <a:p>
            <a:r>
              <a:rPr lang="en-US" i="1" dirty="0"/>
              <a:t>Any factor that affects the genes in the gene pool of a population will result in the process of evolution</a:t>
            </a:r>
            <a:r>
              <a:rPr lang="en-US" sz="2800" dirty="0"/>
              <a:t>.</a:t>
            </a:r>
          </a:p>
        </p:txBody>
      </p:sp>
      <p:pic>
        <p:nvPicPr>
          <p:cNvPr id="5125" name="Picture 5" descr="istockphoto_3373482_scales_of_justice"/>
          <p:cNvPicPr>
            <a:picLocks noGrp="1" noChangeAspect="1" noChangeArrowheads="1"/>
          </p:cNvPicPr>
          <p:nvPr>
            <p:ph sz="half" idx="2"/>
          </p:nvPr>
        </p:nvPicPr>
        <p:blipFill>
          <a:blip r:embed="rId3"/>
          <a:srcRect/>
          <a:stretch>
            <a:fillRect/>
          </a:stretch>
        </p:blipFill>
        <p:spPr>
          <a:xfrm>
            <a:off x="4724400" y="2112963"/>
            <a:ext cx="3917950" cy="374015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dirty="0"/>
              <a:t>Mechanisms for genetic change</a:t>
            </a:r>
            <a:br>
              <a:rPr lang="en-US" sz="4000" dirty="0"/>
            </a:br>
            <a:r>
              <a:rPr lang="en-US" sz="4000" dirty="0"/>
              <a:t>(Disruption of equilibrium):</a:t>
            </a:r>
          </a:p>
        </p:txBody>
      </p:sp>
      <p:sp>
        <p:nvSpPr>
          <p:cNvPr id="6147" name="Rectangle 3"/>
          <p:cNvSpPr>
            <a:spLocks noGrp="1" noChangeArrowheads="1"/>
          </p:cNvSpPr>
          <p:nvPr>
            <p:ph type="body" idx="1"/>
          </p:nvPr>
        </p:nvSpPr>
        <p:spPr>
          <a:xfrm>
            <a:off x="1905000" y="2251075"/>
            <a:ext cx="6781800" cy="3768725"/>
          </a:xfrm>
        </p:spPr>
        <p:txBody>
          <a:bodyPr/>
          <a:lstStyle/>
          <a:p>
            <a:pPr marL="609600" indent="-609600">
              <a:buFontTx/>
              <a:buAutoNum type="arabicParenR"/>
            </a:pPr>
            <a:r>
              <a:rPr lang="en-US" b="1" dirty="0"/>
              <a:t>Mutations</a:t>
            </a:r>
          </a:p>
          <a:p>
            <a:pPr marL="609600" indent="-609600">
              <a:buFontTx/>
              <a:buAutoNum type="arabicParenR"/>
            </a:pPr>
            <a:r>
              <a:rPr lang="en-US" b="1" dirty="0"/>
              <a:t>Genetic Drift</a:t>
            </a:r>
          </a:p>
          <a:p>
            <a:pPr marL="609600" indent="-609600">
              <a:buFontTx/>
              <a:buAutoNum type="arabicParenR"/>
            </a:pPr>
            <a:r>
              <a:rPr lang="en-US" b="1" dirty="0"/>
              <a:t>Immigration/Emigration (gene flow)</a:t>
            </a:r>
          </a:p>
          <a:p>
            <a:pPr marL="609600" indent="-609600">
              <a:buFontTx/>
              <a:buAutoNum type="arabicParenR"/>
            </a:pPr>
            <a:r>
              <a:rPr lang="en-US" b="1" dirty="0"/>
              <a:t>Natural Selection</a:t>
            </a:r>
          </a:p>
          <a:p>
            <a:pPr marL="609600" indent="-609600">
              <a:buFontTx/>
              <a:buAutoNum type="arabicParen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92100"/>
            <a:ext cx="8229600" cy="1003300"/>
          </a:xfrm>
        </p:spPr>
        <p:txBody>
          <a:bodyPr/>
          <a:lstStyle/>
          <a:p>
            <a:pPr algn="ctr"/>
            <a:r>
              <a:rPr lang="en-US" dirty="0"/>
              <a:t>Mutations</a:t>
            </a:r>
          </a:p>
        </p:txBody>
      </p:sp>
      <p:sp>
        <p:nvSpPr>
          <p:cNvPr id="7171" name="Rectangle 3"/>
          <p:cNvSpPr>
            <a:spLocks noGrp="1" noChangeArrowheads="1"/>
          </p:cNvSpPr>
          <p:nvPr>
            <p:ph type="body" sz="half" idx="1"/>
          </p:nvPr>
        </p:nvSpPr>
        <p:spPr>
          <a:xfrm>
            <a:off x="457200" y="1066800"/>
            <a:ext cx="8153400" cy="1143000"/>
          </a:xfrm>
        </p:spPr>
        <p:txBody>
          <a:bodyPr/>
          <a:lstStyle/>
          <a:p>
            <a:r>
              <a:rPr lang="en-US" sz="2800" dirty="0"/>
              <a:t>Mutations can be caused by radiation, chemicals, or just by chance.</a:t>
            </a:r>
          </a:p>
        </p:txBody>
      </p:sp>
      <p:pic>
        <p:nvPicPr>
          <p:cNvPr id="7176" name="Picture 8" descr="mutations"/>
          <p:cNvPicPr>
            <a:picLocks noGrp="1" noChangeAspect="1" noChangeArrowheads="1"/>
          </p:cNvPicPr>
          <p:nvPr>
            <p:ph sz="quarter" idx="3"/>
          </p:nvPr>
        </p:nvPicPr>
        <p:blipFill>
          <a:blip r:embed="rId3"/>
          <a:srcRect/>
          <a:stretch>
            <a:fillRect/>
          </a:stretch>
        </p:blipFill>
        <p:spPr>
          <a:xfrm>
            <a:off x="1828800" y="2256077"/>
            <a:ext cx="5791200" cy="4113483"/>
          </a:xfrm>
          <a:noFill/>
          <a:ln/>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707</TotalTime>
  <Words>1141</Words>
  <Application>Microsoft Office PowerPoint</Application>
  <PresentationFormat>On-screen Show (4:3)</PresentationFormat>
  <Paragraphs>151</Paragraphs>
  <Slides>43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Tahoma</vt:lpstr>
      <vt:lpstr>Wingdings</vt:lpstr>
      <vt:lpstr>Ocean</vt:lpstr>
      <vt:lpstr>Mechanisms of Evolution</vt:lpstr>
      <vt:lpstr>PowerPoint Presentation</vt:lpstr>
      <vt:lpstr>Question</vt:lpstr>
      <vt:lpstr>PowerPoint Presentation</vt:lpstr>
      <vt:lpstr>How has evolution changed since Darwin?</vt:lpstr>
      <vt:lpstr>Key Terms</vt:lpstr>
      <vt:lpstr>Changes in equilibrium …</vt:lpstr>
      <vt:lpstr>Mechanisms for genetic change (Disruption of equilibrium):</vt:lpstr>
      <vt:lpstr>Mutations</vt:lpstr>
      <vt:lpstr>Genetic Drift</vt:lpstr>
      <vt:lpstr>Movement In/Out of Population</vt:lpstr>
      <vt:lpstr>Natural Selection</vt:lpstr>
      <vt:lpstr>Stabilizing Selection</vt:lpstr>
      <vt:lpstr>Stabilizing Selection</vt:lpstr>
      <vt:lpstr>Directional Selection</vt:lpstr>
      <vt:lpstr>Directional Selection</vt:lpstr>
      <vt:lpstr>Disruptive Selection</vt:lpstr>
      <vt:lpstr>Disruptive Selection</vt:lpstr>
      <vt:lpstr>PowerPoint Presentation</vt:lpstr>
      <vt:lpstr>PowerPoint Presentation</vt:lpstr>
      <vt:lpstr>Now lets practice………..</vt:lpstr>
      <vt:lpstr>What type of selection is this?</vt:lpstr>
      <vt:lpstr>PowerPoint Presentation</vt:lpstr>
      <vt:lpstr>What type of selection is this?</vt:lpstr>
      <vt:lpstr>PowerPoint Presentation</vt:lpstr>
      <vt:lpstr>What type of selection is this?</vt:lpstr>
      <vt:lpstr>PowerPoint Presentation</vt:lpstr>
      <vt:lpstr>What type of selection is this?</vt:lpstr>
      <vt:lpstr>PowerPoint Presentation</vt:lpstr>
      <vt:lpstr>Evolution of Species</vt:lpstr>
      <vt:lpstr>How does speciation occur?</vt:lpstr>
      <vt:lpstr>Geographic Isolation</vt:lpstr>
      <vt:lpstr>Another Name for Geographic Speciation (Write in space provided)</vt:lpstr>
      <vt:lpstr>Parapatric Speciation (write in space provided)</vt:lpstr>
      <vt:lpstr>Sympatric Speciation (write in space provided)</vt:lpstr>
      <vt:lpstr>Reproductive Isolation</vt:lpstr>
      <vt:lpstr>Theories about the Rates of Speciation</vt:lpstr>
      <vt:lpstr>Speciation Rates</vt:lpstr>
      <vt:lpstr>Punctuated Equilibrium</vt:lpstr>
      <vt:lpstr>Patterns of Evolution</vt:lpstr>
      <vt:lpstr>Divergent Evolution</vt:lpstr>
      <vt:lpstr> Convergent Evolution When unrelated organisms occupy similar environments in different parts of the world and take on similar characteristics.</vt:lpstr>
      <vt:lpstr> Convergence - the Thylacine or Tasmanian Tiger  It’s not a dog or a cat, it’s more closely related to kangaroos!</vt:lpstr>
    </vt:vector>
  </TitlesOfParts>
  <Company>Temecula Valley 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Mechanisms of Evolution</dc:title>
  <dc:creator>LAUGUSTINE</dc:creator>
  <cp:lastModifiedBy>Roache, Alan</cp:lastModifiedBy>
  <cp:revision>44</cp:revision>
  <dcterms:created xsi:type="dcterms:W3CDTF">2007-10-22T15:42:04Z</dcterms:created>
  <dcterms:modified xsi:type="dcterms:W3CDTF">2018-10-29T18:50:48Z</dcterms:modified>
</cp:coreProperties>
</file>